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1.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173"/>
  </p:notesMasterIdLst>
  <p:sldIdLst>
    <p:sldId id="256" r:id="rId6"/>
    <p:sldId id="257" r:id="rId7"/>
    <p:sldId id="3997" r:id="rId8"/>
    <p:sldId id="885" r:id="rId9"/>
    <p:sldId id="3283" r:id="rId10"/>
    <p:sldId id="3284" r:id="rId11"/>
    <p:sldId id="4000" r:id="rId12"/>
    <p:sldId id="4001" r:id="rId13"/>
    <p:sldId id="4003" r:id="rId14"/>
    <p:sldId id="4004" r:id="rId15"/>
    <p:sldId id="4005" r:id="rId16"/>
    <p:sldId id="4002" r:id="rId17"/>
    <p:sldId id="4006" r:id="rId18"/>
    <p:sldId id="4007" r:id="rId19"/>
    <p:sldId id="3337" r:id="rId20"/>
    <p:sldId id="3285" r:id="rId21"/>
    <p:sldId id="3286" r:id="rId22"/>
    <p:sldId id="3287" r:id="rId23"/>
    <p:sldId id="3336" r:id="rId24"/>
    <p:sldId id="3288" r:id="rId25"/>
    <p:sldId id="3302" r:id="rId26"/>
    <p:sldId id="3334" r:id="rId27"/>
    <p:sldId id="3987" r:id="rId28"/>
    <p:sldId id="3988" r:id="rId29"/>
    <p:sldId id="3989" r:id="rId30"/>
    <p:sldId id="267" r:id="rId31"/>
    <p:sldId id="854" r:id="rId32"/>
    <p:sldId id="855" r:id="rId33"/>
    <p:sldId id="859" r:id="rId34"/>
    <p:sldId id="856" r:id="rId35"/>
    <p:sldId id="879" r:id="rId36"/>
    <p:sldId id="880" r:id="rId37"/>
    <p:sldId id="858" r:id="rId38"/>
    <p:sldId id="3992" r:id="rId39"/>
    <p:sldId id="3993" r:id="rId40"/>
    <p:sldId id="874" r:id="rId41"/>
    <p:sldId id="881" r:id="rId42"/>
    <p:sldId id="865" r:id="rId43"/>
    <p:sldId id="3994" r:id="rId44"/>
    <p:sldId id="3999" r:id="rId45"/>
    <p:sldId id="868" r:id="rId46"/>
    <p:sldId id="3996" r:id="rId47"/>
    <p:sldId id="3335" r:id="rId48"/>
    <p:sldId id="3242" r:id="rId49"/>
    <p:sldId id="3246" r:id="rId50"/>
    <p:sldId id="3247" r:id="rId51"/>
    <p:sldId id="3248" r:id="rId52"/>
    <p:sldId id="3252" r:id="rId53"/>
    <p:sldId id="3250" r:id="rId54"/>
    <p:sldId id="3251" r:id="rId55"/>
    <p:sldId id="3959" r:id="rId56"/>
    <p:sldId id="3958" r:id="rId57"/>
    <p:sldId id="3255" r:id="rId58"/>
    <p:sldId id="3274" r:id="rId59"/>
    <p:sldId id="3279" r:id="rId60"/>
    <p:sldId id="3280" r:id="rId61"/>
    <p:sldId id="3253" r:id="rId62"/>
    <p:sldId id="3254" r:id="rId63"/>
    <p:sldId id="3998" r:id="rId64"/>
    <p:sldId id="2880" r:id="rId65"/>
    <p:sldId id="3303" r:id="rId66"/>
    <p:sldId id="3330" r:id="rId67"/>
    <p:sldId id="3960" r:id="rId68"/>
    <p:sldId id="3961" r:id="rId69"/>
    <p:sldId id="3962" r:id="rId70"/>
    <p:sldId id="3963" r:id="rId71"/>
    <p:sldId id="3964" r:id="rId72"/>
    <p:sldId id="3965" r:id="rId73"/>
    <p:sldId id="3966" r:id="rId74"/>
    <p:sldId id="3967" r:id="rId75"/>
    <p:sldId id="3968" r:id="rId76"/>
    <p:sldId id="3969" r:id="rId77"/>
    <p:sldId id="3970" r:id="rId78"/>
    <p:sldId id="3971" r:id="rId79"/>
    <p:sldId id="3972" r:id="rId80"/>
    <p:sldId id="3973" r:id="rId81"/>
    <p:sldId id="3974" r:id="rId82"/>
    <p:sldId id="3331" r:id="rId83"/>
    <p:sldId id="3332" r:id="rId84"/>
    <p:sldId id="3333" r:id="rId85"/>
    <p:sldId id="3304" r:id="rId86"/>
    <p:sldId id="3326" r:id="rId87"/>
    <p:sldId id="3981" r:id="rId88"/>
    <p:sldId id="3936" r:id="rId89"/>
    <p:sldId id="3937" r:id="rId90"/>
    <p:sldId id="3938" r:id="rId91"/>
    <p:sldId id="3940" r:id="rId92"/>
    <p:sldId id="3982" r:id="rId93"/>
    <p:sldId id="3983" r:id="rId94"/>
    <p:sldId id="3942" r:id="rId95"/>
    <p:sldId id="3984" r:id="rId96"/>
    <p:sldId id="3985" r:id="rId97"/>
    <p:sldId id="3943" r:id="rId98"/>
    <p:sldId id="3944" r:id="rId99"/>
    <p:sldId id="3945" r:id="rId100"/>
    <p:sldId id="3986" r:id="rId101"/>
    <p:sldId id="3327" r:id="rId102"/>
    <p:sldId id="3328" r:id="rId103"/>
    <p:sldId id="3329" r:id="rId104"/>
    <p:sldId id="3305" r:id="rId105"/>
    <p:sldId id="3308" r:id="rId106"/>
    <p:sldId id="3309" r:id="rId107"/>
    <p:sldId id="3296" r:id="rId108"/>
    <p:sldId id="3310" r:id="rId109"/>
    <p:sldId id="3311" r:id="rId110"/>
    <p:sldId id="3312" r:id="rId111"/>
    <p:sldId id="3313" r:id="rId112"/>
    <p:sldId id="3314" r:id="rId113"/>
    <p:sldId id="3315" r:id="rId114"/>
    <p:sldId id="3316" r:id="rId115"/>
    <p:sldId id="3317" r:id="rId116"/>
    <p:sldId id="3340" r:id="rId117"/>
    <p:sldId id="3318" r:id="rId118"/>
    <p:sldId id="3338" r:id="rId119"/>
    <p:sldId id="3339" r:id="rId120"/>
    <p:sldId id="3975" r:id="rId121"/>
    <p:sldId id="3976" r:id="rId122"/>
    <p:sldId id="3977" r:id="rId123"/>
    <p:sldId id="3978" r:id="rId124"/>
    <p:sldId id="3319" r:id="rId125"/>
    <p:sldId id="3320" r:id="rId126"/>
    <p:sldId id="3322" r:id="rId127"/>
    <p:sldId id="3934" r:id="rId128"/>
    <p:sldId id="3946" r:id="rId129"/>
    <p:sldId id="3947" r:id="rId130"/>
    <p:sldId id="3935" r:id="rId131"/>
    <p:sldId id="3948" r:id="rId132"/>
    <p:sldId id="3949" r:id="rId133"/>
    <p:sldId id="3950" r:id="rId134"/>
    <p:sldId id="3951" r:id="rId135"/>
    <p:sldId id="3941" r:id="rId136"/>
    <p:sldId id="3952" r:id="rId137"/>
    <p:sldId id="3953" r:id="rId138"/>
    <p:sldId id="3955" r:id="rId139"/>
    <p:sldId id="3956" r:id="rId140"/>
    <p:sldId id="3954" r:id="rId141"/>
    <p:sldId id="3323" r:id="rId142"/>
    <p:sldId id="3324" r:id="rId143"/>
    <p:sldId id="3325" r:id="rId144"/>
    <p:sldId id="3289" r:id="rId145"/>
    <p:sldId id="3290" r:id="rId146"/>
    <p:sldId id="3291" r:id="rId147"/>
    <p:sldId id="3292" r:id="rId148"/>
    <p:sldId id="3294" r:id="rId149"/>
    <p:sldId id="3295" r:id="rId150"/>
    <p:sldId id="3293" r:id="rId151"/>
    <p:sldId id="3297" r:id="rId152"/>
    <p:sldId id="3298" r:id="rId153"/>
    <p:sldId id="3299" r:id="rId154"/>
    <p:sldId id="3300" r:id="rId155"/>
    <p:sldId id="3301" r:id="rId156"/>
    <p:sldId id="3306" r:id="rId157"/>
    <p:sldId id="299" r:id="rId158"/>
    <p:sldId id="310" r:id="rId159"/>
    <p:sldId id="311" r:id="rId160"/>
    <p:sldId id="312" r:id="rId161"/>
    <p:sldId id="313" r:id="rId162"/>
    <p:sldId id="314" r:id="rId163"/>
    <p:sldId id="315" r:id="rId164"/>
    <p:sldId id="316" r:id="rId165"/>
    <p:sldId id="317" r:id="rId166"/>
    <p:sldId id="318" r:id="rId167"/>
    <p:sldId id="319" r:id="rId168"/>
    <p:sldId id="320" r:id="rId169"/>
    <p:sldId id="321" r:id="rId170"/>
    <p:sldId id="3307" r:id="rId171"/>
    <p:sldId id="3980" r:id="rId17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Cover" id="{CA5C67DE-780C-5C4C-B99A-D3746AF920DA}">
          <p14:sldIdLst>
            <p14:sldId id="256"/>
          </p14:sldIdLst>
        </p14:section>
        <p14:section name="Contents" id="{3C53A2A1-D6C5-9343-80EC-9244BB3115BA}">
          <p14:sldIdLst>
            <p14:sldId id="257"/>
            <p14:sldId id="3997"/>
          </p14:sldIdLst>
        </p14:section>
        <p14:section name="1. Executive Summary" id="{44BA5731-8013-774D-A3DC-BB5838619C38}">
          <p14:sldIdLst>
            <p14:sldId id="885"/>
            <p14:sldId id="3283"/>
            <p14:sldId id="3284"/>
            <p14:sldId id="4000"/>
            <p14:sldId id="4001"/>
            <p14:sldId id="4003"/>
            <p14:sldId id="4004"/>
            <p14:sldId id="4005"/>
            <p14:sldId id="4002"/>
            <p14:sldId id="4006"/>
            <p14:sldId id="4007"/>
            <p14:sldId id="3337"/>
            <p14:sldId id="3285"/>
            <p14:sldId id="3286"/>
            <p14:sldId id="3287"/>
            <p14:sldId id="3336"/>
            <p14:sldId id="3288"/>
          </p14:sldIdLst>
        </p14:section>
        <p14:section name="2. About Endava" id="{070BF538-0650-374E-BF4B-84BED81D2B11}">
          <p14:sldIdLst>
            <p14:sldId id="3302"/>
            <p14:sldId id="3334"/>
            <p14:sldId id="3987"/>
            <p14:sldId id="3988"/>
            <p14:sldId id="3989"/>
            <p14:sldId id="267"/>
            <p14:sldId id="854"/>
            <p14:sldId id="855"/>
            <p14:sldId id="859"/>
            <p14:sldId id="856"/>
            <p14:sldId id="879"/>
            <p14:sldId id="880"/>
            <p14:sldId id="858"/>
            <p14:sldId id="3992"/>
            <p14:sldId id="3993"/>
            <p14:sldId id="874"/>
            <p14:sldId id="881"/>
            <p14:sldId id="865"/>
            <p14:sldId id="3994"/>
            <p14:sldId id="3999"/>
            <p14:sldId id="868"/>
            <p14:sldId id="3996"/>
            <p14:sldId id="3335"/>
            <p14:sldId id="3242"/>
            <p14:sldId id="3246"/>
            <p14:sldId id="3247"/>
            <p14:sldId id="3248"/>
            <p14:sldId id="3252"/>
            <p14:sldId id="3250"/>
            <p14:sldId id="3251"/>
            <p14:sldId id="3959"/>
            <p14:sldId id="3958"/>
            <p14:sldId id="3255"/>
            <p14:sldId id="3274"/>
            <p14:sldId id="3279"/>
            <p14:sldId id="3280"/>
            <p14:sldId id="3253"/>
            <p14:sldId id="3254"/>
            <p14:sldId id="3998"/>
            <p14:sldId id="2880"/>
          </p14:sldIdLst>
        </p14:section>
        <p14:section name="3. Our Understanding" id="{C44D7C6D-EC02-874A-8C02-0AE34B3852B9}">
          <p14:sldIdLst>
            <p14:sldId id="3303"/>
            <p14:sldId id="3330"/>
            <p14:sldId id="3960"/>
            <p14:sldId id="3961"/>
            <p14:sldId id="3962"/>
            <p14:sldId id="3963"/>
            <p14:sldId id="3964"/>
            <p14:sldId id="3965"/>
            <p14:sldId id="3966"/>
            <p14:sldId id="3967"/>
            <p14:sldId id="3968"/>
            <p14:sldId id="3969"/>
            <p14:sldId id="3970"/>
            <p14:sldId id="3971"/>
            <p14:sldId id="3972"/>
            <p14:sldId id="3973"/>
            <p14:sldId id="3974"/>
            <p14:sldId id="3331"/>
            <p14:sldId id="3332"/>
            <p14:sldId id="3333"/>
          </p14:sldIdLst>
        </p14:section>
        <p14:section name="4. Our Solution" id="{D69039EC-054F-874E-B65F-FE10D4AF128E}">
          <p14:sldIdLst>
            <p14:sldId id="3304"/>
            <p14:sldId id="3326"/>
            <p14:sldId id="3981"/>
            <p14:sldId id="3936"/>
            <p14:sldId id="3937"/>
            <p14:sldId id="3938"/>
            <p14:sldId id="3940"/>
            <p14:sldId id="3982"/>
            <p14:sldId id="3983"/>
            <p14:sldId id="3942"/>
            <p14:sldId id="3984"/>
            <p14:sldId id="3985"/>
            <p14:sldId id="3943"/>
            <p14:sldId id="3944"/>
            <p14:sldId id="3945"/>
            <p14:sldId id="3986"/>
            <p14:sldId id="3327"/>
            <p14:sldId id="3328"/>
            <p14:sldId id="3329"/>
          </p14:sldIdLst>
        </p14:section>
        <p14:section name="5. Our Approach" id="{00CBE5B5-71BF-304F-993A-5BBE067B378B}">
          <p14:sldIdLst>
            <p14:sldId id="3305"/>
            <p14:sldId id="3308"/>
            <p14:sldId id="3309"/>
            <p14:sldId id="3296"/>
            <p14:sldId id="3310"/>
            <p14:sldId id="3311"/>
            <p14:sldId id="3312"/>
            <p14:sldId id="3313"/>
            <p14:sldId id="3314"/>
            <p14:sldId id="3315"/>
            <p14:sldId id="3316"/>
            <p14:sldId id="3317"/>
            <p14:sldId id="3340"/>
            <p14:sldId id="3318"/>
            <p14:sldId id="3338"/>
            <p14:sldId id="3339"/>
            <p14:sldId id="3975"/>
            <p14:sldId id="3976"/>
            <p14:sldId id="3977"/>
            <p14:sldId id="3978"/>
            <p14:sldId id="3319"/>
            <p14:sldId id="3320"/>
            <p14:sldId id="3322"/>
            <p14:sldId id="3934"/>
            <p14:sldId id="3946"/>
            <p14:sldId id="3947"/>
            <p14:sldId id="3935"/>
            <p14:sldId id="3948"/>
            <p14:sldId id="3949"/>
            <p14:sldId id="3950"/>
            <p14:sldId id="3951"/>
            <p14:sldId id="3941"/>
            <p14:sldId id="3952"/>
            <p14:sldId id="3953"/>
            <p14:sldId id="3955"/>
            <p14:sldId id="3956"/>
            <p14:sldId id="3954"/>
            <p14:sldId id="3323"/>
            <p14:sldId id="3324"/>
            <p14:sldId id="3325"/>
          </p14:sldIdLst>
        </p14:section>
        <p14:section name="6. Commercial" id="{AD2B2212-682B-5340-8D1C-6649DBBAB9E1}">
          <p14:sldIdLst>
            <p14:sldId id="3289"/>
            <p14:sldId id="3290"/>
            <p14:sldId id="3291"/>
            <p14:sldId id="3292"/>
            <p14:sldId id="3294"/>
            <p14:sldId id="3295"/>
            <p14:sldId id="3293"/>
            <p14:sldId id="3297"/>
            <p14:sldId id="3298"/>
            <p14:sldId id="3299"/>
            <p14:sldId id="3300"/>
            <p14:sldId id="3301"/>
          </p14:sldIdLst>
        </p14:section>
        <p14:section name="7. Case studies" id="{7050B469-B3B7-3B4B-9B16-0A1D4C357D15}">
          <p14:sldIdLst>
            <p14:sldId id="3306"/>
            <p14:sldId id="299"/>
            <p14:sldId id="310"/>
            <p14:sldId id="311"/>
            <p14:sldId id="312"/>
            <p14:sldId id="313"/>
            <p14:sldId id="314"/>
            <p14:sldId id="315"/>
            <p14:sldId id="316"/>
            <p14:sldId id="317"/>
            <p14:sldId id="318"/>
            <p14:sldId id="319"/>
            <p14:sldId id="320"/>
            <p14:sldId id="321"/>
          </p14:sldIdLst>
        </p14:section>
        <p14:section name="8. Appendix" id="{63E885C6-CFF2-9240-9E35-B02032D906C1}">
          <p14:sldIdLst>
            <p14:sldId id="3307"/>
            <p14:sldId id="3980"/>
          </p14:sldIdLst>
        </p14:section>
      </p14:sectionLst>
    </p:ext>
    <p:ext uri="{EFAFB233-063F-42B5-8137-9DF3F51BA10A}">
      <p15:sldGuideLst xmlns:p15="http://schemas.microsoft.com/office/powerpoint/2012/main">
        <p15:guide id="1" orient="horz" pos="4297" userDrawn="1">
          <p15:clr>
            <a:srgbClr val="A4A3A4"/>
          </p15:clr>
        </p15:guide>
        <p15:guide id="2" pos="7680" userDrawn="1">
          <p15:clr>
            <a:srgbClr val="A4A3A4"/>
          </p15:clr>
        </p15:guide>
        <p15:guide id="3" orient="horz" pos="8357" userDrawn="1">
          <p15:clr>
            <a:srgbClr val="A4A3A4"/>
          </p15:clr>
        </p15:guide>
        <p15:guide id="4" pos="1126" userDrawn="1">
          <p15:clr>
            <a:srgbClr val="A4A3A4"/>
          </p15:clr>
        </p15:guide>
        <p15:guide id="5" pos="14234" userDrawn="1">
          <p15:clr>
            <a:srgbClr val="A4A3A4"/>
          </p15:clr>
        </p15:guide>
        <p15:guide id="6" pos="7272" userDrawn="1">
          <p15:clr>
            <a:srgbClr val="A4A3A4"/>
          </p15:clr>
        </p15:guide>
        <p15:guide id="7" orient="horz" pos="1939" userDrawn="1">
          <p15:clr>
            <a:srgbClr val="A4A3A4"/>
          </p15:clr>
        </p15:guide>
        <p15:guide id="8" orient="horz" pos="327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 Patel" initials="PP" lastIdx="3" clrIdx="0">
    <p:extLst>
      <p:ext uri="{19B8F6BF-5375-455C-9EA6-DF929625EA0E}">
        <p15:presenceInfo xmlns:p15="http://schemas.microsoft.com/office/powerpoint/2012/main" userId="S::pankaj.patel@endava.com::4c52709e-2ca7-45dd-ac97-8d5e46c393c7" providerId="AD"/>
      </p:ext>
    </p:extLst>
  </p:cmAuthor>
  <p:cmAuthor id="2" name="Iulian Maxim" initials="IM" lastIdx="13" clrIdx="1">
    <p:extLst>
      <p:ext uri="{19B8F6BF-5375-455C-9EA6-DF929625EA0E}">
        <p15:presenceInfo xmlns:p15="http://schemas.microsoft.com/office/powerpoint/2012/main" userId="S::imaxim@endava.com::b9cff49d-c52b-4132-9e40-3acf9f6dc86c" providerId="AD"/>
      </p:ext>
    </p:extLst>
  </p:cmAuthor>
  <p:cmAuthor id="3" name="Paul Maguire" initials="PM" lastIdx="22" clrIdx="2">
    <p:extLst>
      <p:ext uri="{19B8F6BF-5375-455C-9EA6-DF929625EA0E}">
        <p15:presenceInfo xmlns:p15="http://schemas.microsoft.com/office/powerpoint/2012/main" userId="S::Paul.Maguire@endava.com::4951cb6a-fd19-4611-9134-0a83e0d9fa40" providerId="AD"/>
      </p:ext>
    </p:extLst>
  </p:cmAuthor>
  <p:cmAuthor id="4" name="Daniel Rainbow" initials="DR" lastIdx="8" clrIdx="3">
    <p:extLst>
      <p:ext uri="{19B8F6BF-5375-455C-9EA6-DF929625EA0E}">
        <p15:presenceInfo xmlns:p15="http://schemas.microsoft.com/office/powerpoint/2012/main" userId="S::Daniel.Rainbow@endava.com::0340f337-0c5b-4dd7-a25a-b2c5140a197e" providerId="AD"/>
      </p:ext>
    </p:extLst>
  </p:cmAuthor>
  <p:cmAuthor id="5" name="Andreea Rogojan" initials="AR" lastIdx="28" clrIdx="4">
    <p:extLst>
      <p:ext uri="{19B8F6BF-5375-455C-9EA6-DF929625EA0E}">
        <p15:presenceInfo xmlns:p15="http://schemas.microsoft.com/office/powerpoint/2012/main" userId="S::andreea.rogojan@endava.com::dafd5387-6b2a-4a43-9348-cca39a3474c4" providerId="AD"/>
      </p:ext>
    </p:extLst>
  </p:cmAuthor>
  <p:cmAuthor id="6" name="Victor Keller" initials="VK" lastIdx="2" clrIdx="5">
    <p:extLst>
      <p:ext uri="{19B8F6BF-5375-455C-9EA6-DF929625EA0E}">
        <p15:presenceInfo xmlns:p15="http://schemas.microsoft.com/office/powerpoint/2012/main" userId="S::victor.keller@endava.com::630eadb9-a040-4f75-ad0e-6f3bbd4e36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000000"/>
    <a:srgbClr val="5E5E5E"/>
    <a:srgbClr val="9BB4BE"/>
    <a:srgbClr val="D7EBF7"/>
    <a:srgbClr val="FAD8D0"/>
    <a:srgbClr val="F1F3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68931"/>
  </p:normalViewPr>
  <p:slideViewPr>
    <p:cSldViewPr snapToGrid="0">
      <p:cViewPr varScale="1">
        <p:scale>
          <a:sx n="40" d="100"/>
          <a:sy n="40" d="100"/>
        </p:scale>
        <p:origin x="2096" y="224"/>
      </p:cViewPr>
      <p:guideLst>
        <p:guide orient="horz" pos="4297"/>
        <p:guide pos="7680"/>
        <p:guide orient="horz" pos="8357"/>
        <p:guide pos="1126"/>
        <p:guide pos="14234"/>
        <p:guide pos="7272"/>
        <p:guide orient="horz" pos="1939"/>
        <p:guide orient="horz" pos="3277"/>
      </p:guideLst>
    </p:cSldViewPr>
  </p:slideViewPr>
  <p:notesTextViewPr>
    <p:cViewPr>
      <p:scale>
        <a:sx n="1" d="1"/>
        <a:sy n="1" d="1"/>
      </p:scale>
      <p:origin x="0" y="-80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heme" Target="theme/theme1.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commentAuthors" Target="commen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presProps" Target="pres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viewProps" Target="viewProp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work\templates\TEAS%20ABC%20Envisioning%20Workshop%20Template%20v5.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work\templates\TEAS%20ABC%20Envisioning%20Workshop%20Template%20v5.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work\templates\TEAS%20ABC%20Envisioning%20Workshop%20Template%20v5.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work\templates\TEAS%20ABC%20Envisioning%20Workshop%20Template%20v5.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work\templates\TEAS%20ABC%20Envisioning%20Workshop%20Template%20v5.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work\templates\TEAS%20ABC%20Envisioning%20Workshop%20Template%20v5.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AR"/>
        </a:p>
      </c:txPr>
    </c:title>
    <c:autoTitleDeleted val="0"/>
    <c:plotArea>
      <c:layout/>
      <c:doughnutChart>
        <c:varyColors val="1"/>
        <c:ser>
          <c:idx val="0"/>
          <c:order val="0"/>
          <c:tx>
            <c:strRef>
              <c:f>Sheet1!$B$1</c:f>
              <c:strCache>
                <c:ptCount val="1"/>
                <c:pt idx="0">
                  <c:v>Sales</c:v>
                </c:pt>
              </c:strCache>
            </c:strRef>
          </c:tx>
          <c:spPr>
            <a:ln w="19050"/>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FA7-6447-A11B-36493B4547C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FA7-6447-A11B-36493B4547C6}"/>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2-7EEE-C749-835B-CBCA77277335}"/>
              </c:ext>
            </c:extLst>
          </c:dPt>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mn-lt"/>
                    <a:ea typeface="+mn-ea"/>
                    <a:cs typeface="+mn-cs"/>
                  </a:defRPr>
                </a:pPr>
                <a:endParaRPr lang="en-A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1st Qtr</c:v>
                </c:pt>
                <c:pt idx="1">
                  <c:v>2nd Qtr</c:v>
                </c:pt>
                <c:pt idx="2">
                  <c:v>3rd Qtr</c:v>
                </c:pt>
              </c:strCache>
            </c:strRef>
          </c:cat>
          <c:val>
            <c:numRef>
              <c:f>Sheet1!$B$2:$B$4</c:f>
              <c:numCache>
                <c:formatCode>General</c:formatCode>
                <c:ptCount val="3"/>
                <c:pt idx="0">
                  <c:v>24</c:v>
                </c:pt>
                <c:pt idx="1">
                  <c:v>25</c:v>
                </c:pt>
                <c:pt idx="2">
                  <c:v>51</c:v>
                </c:pt>
              </c:numCache>
            </c:numRef>
          </c:val>
          <c:extLst>
            <c:ext xmlns:c16="http://schemas.microsoft.com/office/drawing/2014/chart" uri="{C3380CC4-5D6E-409C-BE32-E72D297353CC}">
              <c16:uniqueId val="{00000000-7EEE-C749-835B-CBCA77277335}"/>
            </c:ext>
          </c:extLst>
        </c:ser>
        <c:dLbls>
          <c:showLegendKey val="0"/>
          <c:showVal val="0"/>
          <c:showCatName val="0"/>
          <c:showSerName val="0"/>
          <c:showPercent val="0"/>
          <c:showBubbleSize val="0"/>
          <c:showLeaderLines val="1"/>
        </c:dLbls>
        <c:firstSliceAng val="222"/>
        <c:holeSize val="6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FFC000"/>
              </a:solidFill>
              <a:ln w="19050">
                <a:noFill/>
              </a:ln>
              <a:effectLst/>
            </c:spPr>
            <c:extLst>
              <c:ext xmlns:c16="http://schemas.microsoft.com/office/drawing/2014/chart" uri="{C3380CC4-5D6E-409C-BE32-E72D297353CC}">
                <c16:uniqueId val="{00000001-0E0A-7042-8738-8D9114C39192}"/>
              </c:ext>
            </c:extLst>
          </c:dPt>
          <c:dPt>
            <c:idx val="1"/>
            <c:bubble3D val="0"/>
            <c:spPr>
              <a:solidFill>
                <a:schemeClr val="accent2"/>
              </a:solidFill>
              <a:ln w="19050">
                <a:noFill/>
              </a:ln>
              <a:effectLst/>
            </c:spPr>
            <c:extLst>
              <c:ext xmlns:c16="http://schemas.microsoft.com/office/drawing/2014/chart" uri="{C3380CC4-5D6E-409C-BE32-E72D297353CC}">
                <c16:uniqueId val="{00000003-0E0A-7042-8738-8D9114C39192}"/>
              </c:ext>
            </c:extLst>
          </c:dPt>
          <c:dPt>
            <c:idx val="2"/>
            <c:bubble3D val="0"/>
            <c:spPr>
              <a:solidFill>
                <a:srgbClr val="92D050"/>
              </a:solidFill>
              <a:ln w="19050">
                <a:noFill/>
              </a:ln>
              <a:effectLst/>
            </c:spPr>
            <c:extLst>
              <c:ext xmlns:c16="http://schemas.microsoft.com/office/drawing/2014/chart" uri="{C3380CC4-5D6E-409C-BE32-E72D297353CC}">
                <c16:uniqueId val="{00000005-0E0A-7042-8738-8D9114C3919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E0A-7042-8738-8D9114C39192}"/>
              </c:ext>
            </c:extLst>
          </c:dPt>
          <c:cat>
            <c:strRef>
              <c:f>Sheet1!$A$2:$A$5</c:f>
              <c:strCache>
                <c:ptCount val="3"/>
                <c:pt idx="0">
                  <c:v>AWS projects</c:v>
                </c:pt>
                <c:pt idx="1">
                  <c:v>Azure projects</c:v>
                </c:pt>
                <c:pt idx="2">
                  <c:v>Google projects</c:v>
                </c:pt>
              </c:strCache>
            </c:strRef>
          </c:cat>
          <c:val>
            <c:numRef>
              <c:f>Sheet1!$B$2:$B$5</c:f>
              <c:numCache>
                <c:formatCode>General</c:formatCode>
                <c:ptCount val="4"/>
                <c:pt idx="0">
                  <c:v>143</c:v>
                </c:pt>
                <c:pt idx="1">
                  <c:v>105</c:v>
                </c:pt>
                <c:pt idx="2">
                  <c:v>16</c:v>
                </c:pt>
              </c:numCache>
            </c:numRef>
          </c:val>
          <c:extLst>
            <c:ext xmlns:c16="http://schemas.microsoft.com/office/drawing/2014/chart" uri="{C3380CC4-5D6E-409C-BE32-E72D297353CC}">
              <c16:uniqueId val="{00000008-0E0A-7042-8738-8D9114C39192}"/>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A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r>
              <a:rPr lang="en-US"/>
              <a:t>  Cloud Customers split per Industries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2"/>
              </a:solidFill>
              <a:latin typeface="+mn-lt"/>
              <a:ea typeface="+mn-ea"/>
              <a:cs typeface="+mn-cs"/>
            </a:defRPr>
          </a:pPr>
          <a:endParaRPr lang="en-AR"/>
        </a:p>
      </c:txPr>
    </c:title>
    <c:autoTitleDeleted val="0"/>
    <c:plotArea>
      <c:layout/>
      <c:barChart>
        <c:barDir val="col"/>
        <c:grouping val="clustered"/>
        <c:varyColors val="0"/>
        <c:ser>
          <c:idx val="0"/>
          <c:order val="0"/>
          <c:tx>
            <c:strRef>
              <c:f>Sheet1!$B$1</c:f>
              <c:strCache>
                <c:ptCount val="1"/>
                <c:pt idx="0">
                  <c:v>Proportion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A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Payments</c:v>
                </c:pt>
                <c:pt idx="1">
                  <c:v>Technology Partner</c:v>
                </c:pt>
                <c:pt idx="2">
                  <c:v>Retail</c:v>
                </c:pt>
                <c:pt idx="3">
                  <c:v>Publishing and Media</c:v>
                </c:pt>
                <c:pt idx="4">
                  <c:v>Other Project Domain</c:v>
                </c:pt>
                <c:pt idx="5">
                  <c:v>Professional Services</c:v>
                </c:pt>
                <c:pt idx="6">
                  <c:v>Asset Management</c:v>
                </c:pt>
                <c:pt idx="7">
                  <c:v>Insurance</c:v>
                </c:pt>
                <c:pt idx="8">
                  <c:v>Banking</c:v>
                </c:pt>
                <c:pt idx="9">
                  <c:v>Travel</c:v>
                </c:pt>
                <c:pt idx="10">
                  <c:v>Public Sector</c:v>
                </c:pt>
                <c:pt idx="11">
                  <c:v>Telco</c:v>
                </c:pt>
                <c:pt idx="12">
                  <c:v>Sports</c:v>
                </c:pt>
                <c:pt idx="13">
                  <c:v>Healthcare</c:v>
                </c:pt>
                <c:pt idx="14">
                  <c:v>Charity</c:v>
                </c:pt>
                <c:pt idx="15">
                  <c:v>Logistics</c:v>
                </c:pt>
                <c:pt idx="16">
                  <c:v>Loyalty</c:v>
                </c:pt>
                <c:pt idx="17">
                  <c:v>Energy</c:v>
                </c:pt>
                <c:pt idx="18">
                  <c:v>Public</c:v>
                </c:pt>
                <c:pt idx="19">
                  <c:v>Publishing &amp; Media</c:v>
                </c:pt>
              </c:strCache>
            </c:strRef>
          </c:cat>
          <c:val>
            <c:numRef>
              <c:f>Sheet1!$B$2:$B$21</c:f>
              <c:numCache>
                <c:formatCode>General</c:formatCode>
                <c:ptCount val="20"/>
                <c:pt idx="0">
                  <c:v>18</c:v>
                </c:pt>
                <c:pt idx="1">
                  <c:v>14</c:v>
                </c:pt>
                <c:pt idx="2">
                  <c:v>11</c:v>
                </c:pt>
                <c:pt idx="3">
                  <c:v>10</c:v>
                </c:pt>
                <c:pt idx="4">
                  <c:v>10</c:v>
                </c:pt>
                <c:pt idx="5">
                  <c:v>7</c:v>
                </c:pt>
                <c:pt idx="6">
                  <c:v>7</c:v>
                </c:pt>
                <c:pt idx="7">
                  <c:v>6</c:v>
                </c:pt>
                <c:pt idx="8">
                  <c:v>5</c:v>
                </c:pt>
                <c:pt idx="9">
                  <c:v>4</c:v>
                </c:pt>
                <c:pt idx="10">
                  <c:v>3</c:v>
                </c:pt>
                <c:pt idx="11">
                  <c:v>3</c:v>
                </c:pt>
                <c:pt idx="12">
                  <c:v>2</c:v>
                </c:pt>
                <c:pt idx="13">
                  <c:v>2</c:v>
                </c:pt>
                <c:pt idx="14">
                  <c:v>1</c:v>
                </c:pt>
                <c:pt idx="15">
                  <c:v>1</c:v>
                </c:pt>
                <c:pt idx="16">
                  <c:v>1</c:v>
                </c:pt>
                <c:pt idx="17">
                  <c:v>1</c:v>
                </c:pt>
                <c:pt idx="18">
                  <c:v>1</c:v>
                </c:pt>
                <c:pt idx="19">
                  <c:v>1</c:v>
                </c:pt>
              </c:numCache>
            </c:numRef>
          </c:val>
          <c:extLst>
            <c:ext xmlns:c16="http://schemas.microsoft.com/office/drawing/2014/chart" uri="{C3380CC4-5D6E-409C-BE32-E72D297353CC}">
              <c16:uniqueId val="{00000000-712C-624B-9120-BB72C987AE13}"/>
            </c:ext>
          </c:extLst>
        </c:ser>
        <c:dLbls>
          <c:dLblPos val="outEnd"/>
          <c:showLegendKey val="0"/>
          <c:showVal val="1"/>
          <c:showCatName val="0"/>
          <c:showSerName val="0"/>
          <c:showPercent val="0"/>
          <c:showBubbleSize val="0"/>
        </c:dLbls>
        <c:gapWidth val="219"/>
        <c:overlap val="-27"/>
        <c:axId val="346787216"/>
        <c:axId val="346788864"/>
      </c:barChart>
      <c:catAx>
        <c:axId val="34678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AR"/>
          </a:p>
        </c:txPr>
        <c:crossAx val="346788864"/>
        <c:crosses val="autoZero"/>
        <c:auto val="1"/>
        <c:lblAlgn val="ctr"/>
        <c:lblOffset val="100"/>
        <c:noMultiLvlLbl val="0"/>
      </c:catAx>
      <c:valAx>
        <c:axId val="346788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AR"/>
          </a:p>
        </c:txPr>
        <c:crossAx val="34678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en-A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269647565124876E-2"/>
          <c:y val="4.5425319580594904E-2"/>
          <c:w val="0.86927405527899204"/>
          <c:h val="0.86628139449344599"/>
        </c:manualLayout>
      </c:layout>
      <c:scatterChart>
        <c:scatterStyle val="lineMarker"/>
        <c:varyColors val="0"/>
        <c:ser>
          <c:idx val="0"/>
          <c:order val="0"/>
          <c:tx>
            <c:v>Best Case</c:v>
          </c:tx>
          <c:spPr>
            <a:ln w="28575" cap="rnd">
              <a:solidFill>
                <a:schemeClr val="accent1"/>
              </a:solidFill>
              <a:round/>
            </a:ln>
            <a:effectLst/>
          </c:spPr>
          <c:marker>
            <c:symbol val="none"/>
          </c:marker>
          <c:dLbls>
            <c:dLbl>
              <c:idx val="1"/>
              <c:tx>
                <c:rich>
                  <a:bodyPr/>
                  <a:lstStyle/>
                  <a:p>
                    <a:fld id="{B382B5FC-B8E5-45FF-8FDD-9F7829C96DC8}" type="XVALUE">
                      <a:rPr lang="en-US"/>
                      <a:pPr/>
                      <a:t>[X VALUE]</a:t>
                    </a:fld>
                    <a:endParaRPr lang="en-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088-6243-AE5B-2489A6486C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5E5E5E"/>
                    </a:solidFill>
                    <a:latin typeface="+mn-lt"/>
                    <a:ea typeface="+mn-ea"/>
                    <a:cs typeface="+mn-cs"/>
                  </a:defRPr>
                </a:pPr>
                <a:endParaRPr lang="en-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'Cone of Uncertainty'!$C$3:$C$4</c:f>
              <c:numCache>
                <c:formatCode>0.00</c:formatCode>
                <c:ptCount val="2"/>
                <c:pt idx="0">
                  <c:v>0</c:v>
                </c:pt>
                <c:pt idx="1">
                  <c:v>6</c:v>
                </c:pt>
              </c:numCache>
            </c:numRef>
          </c:xVal>
          <c:yVal>
            <c:numRef>
              <c:f>'Cone of Uncertainty'!$D$3:$D$4</c:f>
              <c:numCache>
                <c:formatCode>0.00</c:formatCode>
                <c:ptCount val="2"/>
                <c:pt idx="0">
                  <c:v>0</c:v>
                </c:pt>
                <c:pt idx="1">
                  <c:v>10</c:v>
                </c:pt>
              </c:numCache>
            </c:numRef>
          </c:yVal>
          <c:smooth val="0"/>
          <c:extLst>
            <c:ext xmlns:c16="http://schemas.microsoft.com/office/drawing/2014/chart" uri="{C3380CC4-5D6E-409C-BE32-E72D297353CC}">
              <c16:uniqueId val="{00000001-E088-6243-AE5B-2489A6486C03}"/>
            </c:ext>
          </c:extLst>
        </c:ser>
        <c:ser>
          <c:idx val="1"/>
          <c:order val="1"/>
          <c:tx>
            <c:v>Most Likely</c:v>
          </c:tx>
          <c:spPr>
            <a:ln w="28575" cap="rnd">
              <a:solidFill>
                <a:schemeClr val="accent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2-E088-6243-AE5B-2489A6486C03}"/>
                </c:ext>
              </c:extLst>
            </c:dLbl>
            <c:dLbl>
              <c:idx val="1"/>
              <c:tx>
                <c:rich>
                  <a:bodyPr/>
                  <a:lstStyle/>
                  <a:p>
                    <a:fld id="{D4630227-8C57-4A61-AAE3-5EF13263CADC}" type="XVALUE">
                      <a:rPr lang="en-US"/>
                      <a:pPr/>
                      <a:t>[X VALUE]</a:t>
                    </a:fld>
                    <a:endParaRPr lang="en-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088-6243-AE5B-2489A6486C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5E5E5E"/>
                    </a:solidFill>
                    <a:latin typeface="+mn-lt"/>
                    <a:ea typeface="+mn-ea"/>
                    <a:cs typeface="+mn-cs"/>
                  </a:defRPr>
                </a:pPr>
                <a:endParaRPr lang="en-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'Cone of Uncertainty'!$C$5:$C$6</c:f>
              <c:numCache>
                <c:formatCode>0.00</c:formatCode>
                <c:ptCount val="2"/>
                <c:pt idx="0">
                  <c:v>0</c:v>
                </c:pt>
                <c:pt idx="1">
                  <c:v>8</c:v>
                </c:pt>
              </c:numCache>
            </c:numRef>
          </c:xVal>
          <c:yVal>
            <c:numRef>
              <c:f>'Cone of Uncertainty'!$D$5:$D$6</c:f>
              <c:numCache>
                <c:formatCode>0.00</c:formatCode>
                <c:ptCount val="2"/>
                <c:pt idx="0">
                  <c:v>0</c:v>
                </c:pt>
                <c:pt idx="1">
                  <c:v>10</c:v>
                </c:pt>
              </c:numCache>
            </c:numRef>
          </c:yVal>
          <c:smooth val="0"/>
          <c:extLst>
            <c:ext xmlns:c16="http://schemas.microsoft.com/office/drawing/2014/chart" uri="{C3380CC4-5D6E-409C-BE32-E72D297353CC}">
              <c16:uniqueId val="{00000004-E088-6243-AE5B-2489A6486C03}"/>
            </c:ext>
          </c:extLst>
        </c:ser>
        <c:ser>
          <c:idx val="2"/>
          <c:order val="2"/>
          <c:tx>
            <c:v>Worst Case</c:v>
          </c:tx>
          <c:spPr>
            <a:ln w="28575" cap="rnd">
              <a:solidFill>
                <a:schemeClr val="accent3"/>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5-E088-6243-AE5B-2489A6486C03}"/>
                </c:ext>
              </c:extLst>
            </c:dLbl>
            <c:dLbl>
              <c:idx val="1"/>
              <c:tx>
                <c:rich>
                  <a:bodyPr/>
                  <a:lstStyle/>
                  <a:p>
                    <a:fld id="{C0A922E2-7271-4200-849E-00A5B1F24BC5}" type="XVALUE">
                      <a:rPr lang="en-US"/>
                      <a:pPr/>
                      <a:t>[X VALUE]</a:t>
                    </a:fld>
                    <a:endParaRPr lang="en-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088-6243-AE5B-2489A6486C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5E5E5E"/>
                    </a:solidFill>
                    <a:latin typeface="+mn-lt"/>
                    <a:ea typeface="+mn-ea"/>
                    <a:cs typeface="+mn-cs"/>
                  </a:defRPr>
                </a:pPr>
                <a:endParaRPr lang="en-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'Cone of Uncertainty'!$C$7:$C$8</c:f>
              <c:numCache>
                <c:formatCode>0.00</c:formatCode>
                <c:ptCount val="2"/>
                <c:pt idx="0">
                  <c:v>0</c:v>
                </c:pt>
                <c:pt idx="1">
                  <c:v>11</c:v>
                </c:pt>
              </c:numCache>
            </c:numRef>
          </c:xVal>
          <c:yVal>
            <c:numRef>
              <c:f>'Cone of Uncertainty'!$D$7:$D$8</c:f>
              <c:numCache>
                <c:formatCode>0.00</c:formatCode>
                <c:ptCount val="2"/>
                <c:pt idx="0">
                  <c:v>0</c:v>
                </c:pt>
                <c:pt idx="1">
                  <c:v>10</c:v>
                </c:pt>
              </c:numCache>
            </c:numRef>
          </c:yVal>
          <c:smooth val="0"/>
          <c:extLst>
            <c:ext xmlns:c16="http://schemas.microsoft.com/office/drawing/2014/chart" uri="{C3380CC4-5D6E-409C-BE32-E72D297353CC}">
              <c16:uniqueId val="{00000007-E088-6243-AE5B-2489A6486C03}"/>
            </c:ext>
          </c:extLst>
        </c:ser>
        <c:ser>
          <c:idx val="3"/>
          <c:order val="3"/>
          <c:tx>
            <c:v>Threashold</c:v>
          </c:tx>
          <c:spPr>
            <a:ln w="19050" cap="rnd">
              <a:solidFill>
                <a:schemeClr val="accent4"/>
              </a:solidFill>
              <a:round/>
            </a:ln>
            <a:effectLst/>
          </c:spPr>
          <c:marker>
            <c:symbol val="none"/>
          </c:marker>
          <c:dLbls>
            <c:delete val="1"/>
          </c:dLbls>
          <c:xVal>
            <c:numRef>
              <c:f>'Cone of Uncertainty'!$C$9:$C$10</c:f>
              <c:numCache>
                <c:formatCode>0.00</c:formatCode>
                <c:ptCount val="2"/>
                <c:pt idx="0" formatCode="General">
                  <c:v>0</c:v>
                </c:pt>
                <c:pt idx="1">
                  <c:v>20</c:v>
                </c:pt>
              </c:numCache>
            </c:numRef>
          </c:xVal>
          <c:yVal>
            <c:numRef>
              <c:f>'Cone of Uncertainty'!$D$9:$D$10</c:f>
              <c:numCache>
                <c:formatCode>0.00</c:formatCode>
                <c:ptCount val="2"/>
                <c:pt idx="0">
                  <c:v>10</c:v>
                </c:pt>
                <c:pt idx="1">
                  <c:v>10</c:v>
                </c:pt>
              </c:numCache>
            </c:numRef>
          </c:yVal>
          <c:smooth val="0"/>
          <c:extLst>
            <c:ext xmlns:c16="http://schemas.microsoft.com/office/drawing/2014/chart" uri="{C3380CC4-5D6E-409C-BE32-E72D297353CC}">
              <c16:uniqueId val="{00000008-E088-6243-AE5B-2489A6486C03}"/>
            </c:ext>
          </c:extLst>
        </c:ser>
        <c:dLbls>
          <c:dLblPos val="t"/>
          <c:showLegendKey val="0"/>
          <c:showVal val="1"/>
          <c:showCatName val="0"/>
          <c:showSerName val="0"/>
          <c:showPercent val="0"/>
          <c:showBubbleSize val="0"/>
        </c:dLbls>
        <c:axId val="-1181459520"/>
        <c:axId val="-1181452992"/>
      </c:scatterChart>
      <c:valAx>
        <c:axId val="-1181459520"/>
        <c:scaling>
          <c:orientation val="minMax"/>
        </c:scaling>
        <c:delete val="0"/>
        <c:axPos val="b"/>
        <c:majorGridlines>
          <c:spPr>
            <a:ln w="9525" cap="flat" cmpd="sng" algn="ctr">
              <a:solidFill>
                <a:schemeClr val="tx1">
                  <a:lumMod val="85000"/>
                </a:schemeClr>
              </a:solidFill>
              <a:round/>
            </a:ln>
            <a:effectLst/>
          </c:spPr>
        </c:majorGridlines>
        <c:title>
          <c:tx>
            <c:rich>
              <a:bodyPr rot="0" spcFirstLastPara="1" vertOverflow="ellipsis" vert="horz" wrap="square" anchor="ctr" anchorCtr="1"/>
              <a:lstStyle/>
              <a:p>
                <a:pPr>
                  <a:defRPr sz="1330" b="0" i="0" u="none" strike="noStrike" kern="1200" baseline="0">
                    <a:solidFill>
                      <a:srgbClr val="5E5E5E"/>
                    </a:solidFill>
                    <a:latin typeface="+mn-lt"/>
                    <a:ea typeface="+mn-ea"/>
                    <a:cs typeface="+mn-cs"/>
                  </a:defRPr>
                </a:pPr>
                <a:r>
                  <a:rPr lang="en-GB">
                    <a:solidFill>
                      <a:srgbClr val="5E5E5E"/>
                    </a:solidFill>
                  </a:rPr>
                  <a:t>Number of Sprints</a:t>
                </a:r>
              </a:p>
            </c:rich>
          </c:tx>
          <c:overlay val="0"/>
          <c:spPr>
            <a:noFill/>
            <a:ln>
              <a:noFill/>
            </a:ln>
            <a:effectLst/>
          </c:spPr>
          <c:txPr>
            <a:bodyPr rot="0" spcFirstLastPara="1" vertOverflow="ellipsis" vert="horz" wrap="square" anchor="ctr" anchorCtr="1"/>
            <a:lstStyle/>
            <a:p>
              <a:pPr>
                <a:defRPr sz="1330" b="0" i="0" u="none" strike="noStrike" kern="1200" baseline="0">
                  <a:solidFill>
                    <a:srgbClr val="5E5E5E"/>
                  </a:solidFill>
                  <a:latin typeface="+mn-lt"/>
                  <a:ea typeface="+mn-ea"/>
                  <a:cs typeface="+mn-cs"/>
                </a:defRPr>
              </a:pPr>
              <a:endParaRPr lang="en-AR"/>
            </a:p>
          </c:txPr>
        </c:title>
        <c:numFmt formatCode="0" sourceLinked="0"/>
        <c:majorTickMark val="none"/>
        <c:minorTickMark val="none"/>
        <c:tickLblPos val="nextTo"/>
        <c:spPr>
          <a:noFill/>
          <a:ln w="9525" cap="flat" cmpd="sng" algn="ctr">
            <a:solidFill>
              <a:schemeClr val="tx1">
                <a:lumMod val="85000"/>
              </a:schemeClr>
            </a:solidFill>
            <a:round/>
          </a:ln>
          <a:effectLst/>
        </c:spPr>
        <c:txPr>
          <a:bodyPr rot="-60000000" spcFirstLastPara="1" vertOverflow="ellipsis" vert="horz" wrap="square" anchor="ctr" anchorCtr="1"/>
          <a:lstStyle/>
          <a:p>
            <a:pPr>
              <a:defRPr sz="1197" b="0" i="0" u="none" strike="noStrike" kern="1200" baseline="0">
                <a:solidFill>
                  <a:srgbClr val="5E5E5E"/>
                </a:solidFill>
                <a:latin typeface="+mn-lt"/>
                <a:ea typeface="+mn-ea"/>
                <a:cs typeface="+mn-cs"/>
              </a:defRPr>
            </a:pPr>
            <a:endParaRPr lang="en-AR"/>
          </a:p>
        </c:txPr>
        <c:crossAx val="-1181452992"/>
        <c:crosses val="autoZero"/>
        <c:crossBetween val="midCat"/>
        <c:minorUnit val="1"/>
      </c:valAx>
      <c:valAx>
        <c:axId val="-1181452992"/>
        <c:scaling>
          <c:orientation val="minMax"/>
        </c:scaling>
        <c:delete val="0"/>
        <c:axPos val="l"/>
        <c:majorGridlines>
          <c:spPr>
            <a:ln w="9525" cap="flat" cmpd="sng" algn="ctr">
              <a:solidFill>
                <a:schemeClr val="tx1">
                  <a:lumMod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rgbClr val="5E5E5E"/>
                    </a:solidFill>
                    <a:latin typeface="+mn-lt"/>
                    <a:ea typeface="+mn-ea"/>
                    <a:cs typeface="+mn-cs"/>
                  </a:defRPr>
                </a:pPr>
                <a:r>
                  <a:rPr lang="en-GB">
                    <a:solidFill>
                      <a:srgbClr val="5E5E5E"/>
                    </a:solidFill>
                  </a:rPr>
                  <a:t>Scope in Story Points</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5E5E5E"/>
                  </a:solidFill>
                  <a:latin typeface="+mn-lt"/>
                  <a:ea typeface="+mn-ea"/>
                  <a:cs typeface="+mn-cs"/>
                </a:defRPr>
              </a:pPr>
              <a:endParaRPr lang="en-AR"/>
            </a:p>
          </c:txPr>
        </c:title>
        <c:numFmt formatCode="0.00" sourceLinked="1"/>
        <c:majorTickMark val="none"/>
        <c:minorTickMark val="none"/>
        <c:tickLblPos val="none"/>
        <c:spPr>
          <a:noFill/>
          <a:ln w="9525" cap="flat" cmpd="sng" algn="ctr">
            <a:solidFill>
              <a:schemeClr val="tx1">
                <a:lumMod val="85000"/>
              </a:schemeClr>
            </a:solidFill>
            <a:round/>
          </a:ln>
          <a:effectLst/>
        </c:spPr>
        <c:txPr>
          <a:bodyPr rot="-60000000" spcFirstLastPara="1" vertOverflow="ellipsis" vert="horz" wrap="square" anchor="ctr" anchorCtr="1"/>
          <a:lstStyle/>
          <a:p>
            <a:pPr>
              <a:defRPr sz="1197" b="0" i="0" u="none" strike="noStrike" kern="1200" baseline="0">
                <a:solidFill>
                  <a:srgbClr val="5E5E5E"/>
                </a:solidFill>
                <a:latin typeface="+mn-lt"/>
                <a:ea typeface="+mn-ea"/>
                <a:cs typeface="+mn-cs"/>
              </a:defRPr>
            </a:pPr>
            <a:endParaRPr lang="en-AR"/>
          </a:p>
        </c:txPr>
        <c:crossAx val="-1181459520"/>
        <c:crosses val="autoZero"/>
        <c:crossBetween val="midCat"/>
      </c:valAx>
      <c:spPr>
        <a:noFill/>
        <a:ln>
          <a:solidFill>
            <a:schemeClr val="tx1">
              <a:lumMod val="85000"/>
            </a:schemeClr>
          </a:solidFill>
        </a:ln>
        <a:effectLst/>
      </c:spPr>
    </c:plotArea>
    <c:plotVisOnly val="1"/>
    <c:dispBlanksAs val="gap"/>
    <c:showDLblsOverMax val="0"/>
  </c:chart>
  <c:spPr>
    <a:noFill/>
    <a:ln>
      <a:noFill/>
    </a:ln>
    <a:effectLst/>
  </c:spPr>
  <c:txPr>
    <a:bodyPr/>
    <a:lstStyle/>
    <a:p>
      <a:pPr>
        <a:defRPr/>
      </a:pPr>
      <a:endParaRPr lang="en-A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[TEAS ABC Envisioning Workshop Template v5.2.xlsx]byUncertainty!PivotTable6</c:name>
    <c:fmtId val="-1"/>
  </c:pivotSource>
  <c:chart>
    <c:title>
      <c:tx>
        <c:rich>
          <a:bodyPr rot="0" spcFirstLastPara="1" vertOverflow="ellipsis" vert="horz" wrap="square" anchor="ctr" anchorCtr="1"/>
          <a:lstStyle/>
          <a:p>
            <a:pPr>
              <a:defRPr sz="1862" b="0" i="0" u="none" strike="noStrike" kern="1200" spc="0" baseline="0">
                <a:solidFill>
                  <a:srgbClr val="5E5E5E"/>
                </a:solidFill>
                <a:latin typeface="+mn-lt"/>
                <a:ea typeface="+mn-ea"/>
                <a:cs typeface="+mn-cs"/>
              </a:defRPr>
            </a:pPr>
            <a:r>
              <a:rPr lang="en-US">
                <a:solidFill>
                  <a:srgbClr val="5E5E5E"/>
                </a:solidFill>
              </a:rPr>
              <a:t>Overall Business Complexity</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5E5E5E"/>
              </a:solidFill>
              <a:latin typeface="+mn-lt"/>
              <a:ea typeface="+mn-ea"/>
              <a:cs typeface="+mn-cs"/>
            </a:defRPr>
          </a:pPr>
          <a:endParaRPr lang="en-AR"/>
        </a:p>
      </c:txPr>
    </c:title>
    <c:autoTitleDeleted val="0"/>
    <c:pivotFmts>
      <c:pivotFmt>
        <c:idx val="0"/>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marker>
          <c:symbol val="none"/>
        </c:marker>
      </c:pivotFmt>
      <c:pivotFmt>
        <c:idx val="8"/>
      </c:pivotFmt>
      <c:pivotFmt>
        <c:idx val="9"/>
      </c:pivotFmt>
      <c:pivotFmt>
        <c:idx val="10"/>
      </c:pivotFmt>
      <c:pivotFmt>
        <c:idx val="11"/>
      </c:pivotFmt>
      <c:pivotFmt>
        <c:idx val="12"/>
      </c:pivotFmt>
      <c:pivotFmt>
        <c:idx val="13"/>
      </c:pivotFmt>
      <c:pivotFmt>
        <c:idx val="14"/>
      </c:pivotFmt>
      <c:pivotFmt>
        <c:idx val="15"/>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17"/>
        <c:spPr>
          <a:solidFill>
            <a:schemeClr val="accent1"/>
          </a:solidFill>
          <a:ln w="19050">
            <a:solidFill>
              <a:schemeClr val="lt1"/>
            </a:solidFill>
          </a:ln>
          <a:effectLst/>
        </c:spPr>
      </c:pivotFmt>
      <c:pivotFmt>
        <c:idx val="18"/>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manualLayout>
          <c:layoutTarget val="inner"/>
          <c:xMode val="edge"/>
          <c:yMode val="edge"/>
          <c:x val="0.15095972334934454"/>
          <c:y val="0.17546429837682301"/>
          <c:w val="0.66465436945729972"/>
          <c:h val="0.7285828408835181"/>
        </c:manualLayout>
      </c:layout>
      <c:pieChart>
        <c:varyColors val="1"/>
        <c:ser>
          <c:idx val="0"/>
          <c:order val="0"/>
          <c:tx>
            <c:strRef>
              <c:f>byUncertainty!$B$3</c:f>
              <c:strCache>
                <c:ptCount val="1"/>
                <c:pt idx="0">
                  <c:v>%tage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A95-D34B-8C02-1FF27B92EDA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A95-D34B-8C02-1FF27B92EDA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A95-D34B-8C02-1FF27B92EDA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byUncertainty!$A$4:$A$6</c:f>
              <c:strCache>
                <c:ptCount val="2"/>
                <c:pt idx="0">
                  <c:v>Low</c:v>
                </c:pt>
                <c:pt idx="1">
                  <c:v>Medium</c:v>
                </c:pt>
              </c:strCache>
            </c:strRef>
          </c:cat>
          <c:val>
            <c:numRef>
              <c:f>byUncertainty!$B$4:$B$6</c:f>
              <c:numCache>
                <c:formatCode>0.0%</c:formatCode>
                <c:ptCount val="2"/>
                <c:pt idx="0">
                  <c:v>0.43144654088050316</c:v>
                </c:pt>
                <c:pt idx="1">
                  <c:v>0.56855345911949684</c:v>
                </c:pt>
              </c:numCache>
            </c:numRef>
          </c:val>
          <c:extLst>
            <c:ext xmlns:c16="http://schemas.microsoft.com/office/drawing/2014/chart" uri="{C3380CC4-5D6E-409C-BE32-E72D297353CC}">
              <c16:uniqueId val="{00000006-AA95-D34B-8C02-1FF27B92EDA1}"/>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rgbClr val="5E5E5E"/>
              </a:solidFill>
              <a:latin typeface="+mn-lt"/>
              <a:ea typeface="+mn-ea"/>
              <a:cs typeface="+mn-cs"/>
            </a:defRPr>
          </a:pPr>
          <a:endParaRPr lang="en-AR"/>
        </a:p>
      </c:txPr>
    </c:legend>
    <c:plotVisOnly val="1"/>
    <c:dispBlanksAs val="gap"/>
    <c:showDLblsOverMax val="0"/>
  </c:chart>
  <c:spPr>
    <a:noFill/>
    <a:ln>
      <a:noFill/>
    </a:ln>
    <a:effectLst/>
  </c:spPr>
  <c:txPr>
    <a:bodyPr/>
    <a:lstStyle/>
    <a:p>
      <a:pPr>
        <a:defRPr/>
      </a:pPr>
      <a:endParaRPr lang="en-AR"/>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[TEAS ABC Envisioning Workshop Template v5.2.xlsx]byComplexity!PivotTable2</c:name>
    <c:fmtId val="-1"/>
  </c:pivotSource>
  <c:chart>
    <c:title>
      <c:tx>
        <c:rich>
          <a:bodyPr rot="0" spcFirstLastPara="1" vertOverflow="ellipsis" vert="horz" wrap="square" anchor="ctr" anchorCtr="1"/>
          <a:lstStyle/>
          <a:p>
            <a:pPr>
              <a:defRPr sz="1862" b="0" i="0" u="none" strike="noStrike" kern="1200" spc="0" baseline="0">
                <a:solidFill>
                  <a:srgbClr val="5E5E5E"/>
                </a:solidFill>
                <a:latin typeface="+mn-lt"/>
                <a:ea typeface="+mn-ea"/>
                <a:cs typeface="+mn-cs"/>
              </a:defRPr>
            </a:pPr>
            <a:r>
              <a:rPr lang="en-GB">
                <a:solidFill>
                  <a:srgbClr val="5E5E5E"/>
                </a:solidFill>
              </a:rPr>
              <a:t>Overall Technical Complexity</a:t>
            </a:r>
          </a:p>
        </c:rich>
      </c:tx>
      <c:layout>
        <c:manualLayout>
          <c:xMode val="edge"/>
          <c:yMode val="edge"/>
          <c:x val="0.21804986870158627"/>
          <c:y val="4.926347229899436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5E5E5E"/>
              </a:solidFill>
              <a:latin typeface="+mn-lt"/>
              <a:ea typeface="+mn-ea"/>
              <a:cs typeface="+mn-cs"/>
            </a:defRPr>
          </a:pPr>
          <a:endParaRPr lang="en-AR"/>
        </a:p>
      </c:txPr>
    </c:title>
    <c:autoTitleDeleted val="0"/>
    <c:pivotFmts>
      <c:pivotFmt>
        <c:idx val="0"/>
        <c:marker>
          <c:symbol val="none"/>
        </c:marke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marker>
          <c:symbol val="none"/>
        </c:marke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marker>
          <c:symbol val="none"/>
        </c:marker>
      </c:pivotFmt>
      <c:pivotFmt>
        <c:idx val="13"/>
        <c:marker>
          <c:symbol val="none"/>
        </c:marker>
      </c:pivotFmt>
      <c:pivotFmt>
        <c:idx val="14"/>
        <c:marker>
          <c:symbol val="none"/>
        </c:marker>
      </c:pivotFmt>
      <c:pivotFmt>
        <c:idx val="15"/>
        <c:marker>
          <c:symbol val="none"/>
        </c:marke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marker>
          <c:symbol val="none"/>
        </c:marker>
      </c:pivotFmt>
      <c:pivotFmt>
        <c:idx val="20"/>
        <c:marker>
          <c:symbol val="none"/>
        </c:marker>
      </c:pivotFmt>
      <c:pivotFmt>
        <c:idx val="21"/>
        <c:marker>
          <c:symbol val="none"/>
        </c:marker>
      </c:pivotFmt>
      <c:pivotFmt>
        <c:idx val="22"/>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24"/>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25"/>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26"/>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1"/>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2"/>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3"/>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8"/>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9"/>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40"/>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1"/>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2"/>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8454248774458748"/>
          <c:y val="0.16648191967695075"/>
          <c:w val="0.63091502451082504"/>
          <c:h val="0.7832047229950182"/>
        </c:manualLayout>
      </c:layout>
      <c:pieChart>
        <c:varyColors val="1"/>
        <c:ser>
          <c:idx val="0"/>
          <c:order val="0"/>
          <c:tx>
            <c:strRef>
              <c:f>byComplexity!$B$3</c:f>
              <c:strCache>
                <c:ptCount val="1"/>
                <c:pt idx="0">
                  <c:v>%tage</c:v>
                </c:pt>
              </c:strCache>
            </c:strRef>
          </c:tx>
          <c:explosion val="4"/>
          <c:dPt>
            <c:idx val="0"/>
            <c:bubble3D val="0"/>
            <c:explosion val="0"/>
            <c:spPr>
              <a:solidFill>
                <a:schemeClr val="accent1"/>
              </a:solidFill>
              <a:ln w="19050">
                <a:solidFill>
                  <a:schemeClr val="lt1"/>
                </a:solidFill>
              </a:ln>
              <a:effectLst/>
            </c:spPr>
            <c:extLst>
              <c:ext xmlns:c16="http://schemas.microsoft.com/office/drawing/2014/chart" uri="{C3380CC4-5D6E-409C-BE32-E72D297353CC}">
                <c16:uniqueId val="{00000001-649E-DD48-BFCD-C20C9FC32A99}"/>
              </c:ext>
            </c:extLst>
          </c:dPt>
          <c:dPt>
            <c:idx val="1"/>
            <c:bubble3D val="0"/>
            <c:explosion val="0"/>
            <c:spPr>
              <a:solidFill>
                <a:schemeClr val="accent2"/>
              </a:solidFill>
              <a:ln w="19050">
                <a:solidFill>
                  <a:schemeClr val="lt1"/>
                </a:solidFill>
              </a:ln>
              <a:effectLst/>
            </c:spPr>
            <c:extLst>
              <c:ext xmlns:c16="http://schemas.microsoft.com/office/drawing/2014/chart" uri="{C3380CC4-5D6E-409C-BE32-E72D297353CC}">
                <c16:uniqueId val="{00000003-649E-DD48-BFCD-C20C9FC32A99}"/>
              </c:ext>
            </c:extLst>
          </c:dPt>
          <c:dPt>
            <c:idx val="2"/>
            <c:bubble3D val="0"/>
            <c:explosion val="0"/>
            <c:spPr>
              <a:solidFill>
                <a:schemeClr val="accent3"/>
              </a:solidFill>
              <a:ln w="19050">
                <a:solidFill>
                  <a:schemeClr val="lt1"/>
                </a:solidFill>
              </a:ln>
              <a:effectLst/>
            </c:spPr>
            <c:extLst>
              <c:ext xmlns:c16="http://schemas.microsoft.com/office/drawing/2014/chart" uri="{C3380CC4-5D6E-409C-BE32-E72D297353CC}">
                <c16:uniqueId val="{00000005-649E-DD48-BFCD-C20C9FC32A9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49E-DD48-BFCD-C20C9FC32A9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49E-DD48-BFCD-C20C9FC32A9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49E-DD48-BFCD-C20C9FC32A9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byComplexity!$A$4:$A$7</c:f>
              <c:strCache>
                <c:ptCount val="3"/>
                <c:pt idx="0">
                  <c:v>Low</c:v>
                </c:pt>
                <c:pt idx="1">
                  <c:v>Medium</c:v>
                </c:pt>
                <c:pt idx="2">
                  <c:v>High</c:v>
                </c:pt>
              </c:strCache>
            </c:strRef>
          </c:cat>
          <c:val>
            <c:numRef>
              <c:f>byComplexity!$B$4:$B$7</c:f>
              <c:numCache>
                <c:formatCode>0.0%</c:formatCode>
                <c:ptCount val="3"/>
                <c:pt idx="0">
                  <c:v>0.2930817610062893</c:v>
                </c:pt>
                <c:pt idx="1">
                  <c:v>0.20377358490566039</c:v>
                </c:pt>
                <c:pt idx="2">
                  <c:v>0.50314465408805031</c:v>
                </c:pt>
              </c:numCache>
            </c:numRef>
          </c:val>
          <c:extLst>
            <c:ext xmlns:c16="http://schemas.microsoft.com/office/drawing/2014/chart" uri="{C3380CC4-5D6E-409C-BE32-E72D297353CC}">
              <c16:uniqueId val="{0000000C-649E-DD48-BFCD-C20C9FC32A99}"/>
            </c:ext>
          </c:extLst>
        </c:ser>
        <c:ser>
          <c:idx val="1"/>
          <c:order val="1"/>
          <c:tx>
            <c:strRef>
              <c:f>byComplexity!$C$3</c:f>
              <c:strCache>
                <c:ptCount val="1"/>
                <c:pt idx="0">
                  <c:v>Best Case (SP)</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E-649E-DD48-BFCD-C20C9FC32A9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0-649E-DD48-BFCD-C20C9FC32A9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2-649E-DD48-BFCD-C20C9FC32A9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byComplexity!$A$4:$A$7</c:f>
              <c:strCache>
                <c:ptCount val="3"/>
                <c:pt idx="0">
                  <c:v>Low</c:v>
                </c:pt>
                <c:pt idx="1">
                  <c:v>Medium</c:v>
                </c:pt>
                <c:pt idx="2">
                  <c:v>High</c:v>
                </c:pt>
              </c:strCache>
            </c:strRef>
          </c:cat>
          <c:val>
            <c:numRef>
              <c:f>byComplexity!$C$4:$C$7</c:f>
              <c:numCache>
                <c:formatCode>#,##0.0</c:formatCode>
                <c:ptCount val="3"/>
                <c:pt idx="0">
                  <c:v>103.80000000000001</c:v>
                </c:pt>
                <c:pt idx="1">
                  <c:v>54.800000000000004</c:v>
                </c:pt>
                <c:pt idx="2">
                  <c:v>68</c:v>
                </c:pt>
              </c:numCache>
            </c:numRef>
          </c:val>
          <c:extLst>
            <c:ext xmlns:c16="http://schemas.microsoft.com/office/drawing/2014/chart" uri="{C3380CC4-5D6E-409C-BE32-E72D297353CC}">
              <c16:uniqueId val="{00000013-649E-DD48-BFCD-C20C9FC32A99}"/>
            </c:ext>
          </c:extLst>
        </c:ser>
        <c:ser>
          <c:idx val="2"/>
          <c:order val="2"/>
          <c:tx>
            <c:strRef>
              <c:f>byComplexity!$D$3</c:f>
              <c:strCache>
                <c:ptCount val="1"/>
                <c:pt idx="0">
                  <c:v>Most Likely (SP)</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5-649E-DD48-BFCD-C20C9FC32A9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7-649E-DD48-BFCD-C20C9FC32A9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9-649E-DD48-BFCD-C20C9FC32A9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byComplexity!$A$4:$A$7</c:f>
              <c:strCache>
                <c:ptCount val="3"/>
                <c:pt idx="0">
                  <c:v>Low</c:v>
                </c:pt>
                <c:pt idx="1">
                  <c:v>Medium</c:v>
                </c:pt>
                <c:pt idx="2">
                  <c:v>High</c:v>
                </c:pt>
              </c:strCache>
            </c:strRef>
          </c:cat>
          <c:val>
            <c:numRef>
              <c:f>byComplexity!$D$4:$D$7</c:f>
              <c:numCache>
                <c:formatCode>#,##0.0</c:formatCode>
                <c:ptCount val="3"/>
                <c:pt idx="0">
                  <c:v>116.5</c:v>
                </c:pt>
                <c:pt idx="1">
                  <c:v>81</c:v>
                </c:pt>
                <c:pt idx="2">
                  <c:v>200</c:v>
                </c:pt>
              </c:numCache>
            </c:numRef>
          </c:val>
          <c:extLst>
            <c:ext xmlns:c16="http://schemas.microsoft.com/office/drawing/2014/chart" uri="{C3380CC4-5D6E-409C-BE32-E72D297353CC}">
              <c16:uniqueId val="{0000001A-649E-DD48-BFCD-C20C9FC32A99}"/>
            </c:ext>
          </c:extLst>
        </c:ser>
        <c:ser>
          <c:idx val="3"/>
          <c:order val="3"/>
          <c:tx>
            <c:strRef>
              <c:f>byComplexity!$E$3</c:f>
              <c:strCache>
                <c:ptCount val="1"/>
                <c:pt idx="0">
                  <c:v>Worst Case (SP)</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C-649E-DD48-BFCD-C20C9FC32A9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E-649E-DD48-BFCD-C20C9FC32A9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0-649E-DD48-BFCD-C20C9FC32A9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byComplexity!$A$4:$A$7</c:f>
              <c:strCache>
                <c:ptCount val="3"/>
                <c:pt idx="0">
                  <c:v>Low</c:v>
                </c:pt>
                <c:pt idx="1">
                  <c:v>Medium</c:v>
                </c:pt>
                <c:pt idx="2">
                  <c:v>High</c:v>
                </c:pt>
              </c:strCache>
            </c:strRef>
          </c:cat>
          <c:val>
            <c:numRef>
              <c:f>byComplexity!$E$4:$E$7</c:f>
              <c:numCache>
                <c:formatCode>#,##0.0</c:formatCode>
                <c:ptCount val="3"/>
                <c:pt idx="0">
                  <c:v>129.19999999999999</c:v>
                </c:pt>
                <c:pt idx="1">
                  <c:v>107.2</c:v>
                </c:pt>
                <c:pt idx="2">
                  <c:v>332</c:v>
                </c:pt>
              </c:numCache>
            </c:numRef>
          </c:val>
          <c:extLst>
            <c:ext xmlns:c16="http://schemas.microsoft.com/office/drawing/2014/chart" uri="{C3380CC4-5D6E-409C-BE32-E72D297353CC}">
              <c16:uniqueId val="{00000021-649E-DD48-BFCD-C20C9FC32A99}"/>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rgbClr val="5E5E5E"/>
              </a:solidFill>
              <a:latin typeface="+mn-lt"/>
              <a:ea typeface="+mn-ea"/>
              <a:cs typeface="+mn-cs"/>
            </a:defRPr>
          </a:pPr>
          <a:endParaRPr lang="en-AR"/>
        </a:p>
      </c:txPr>
    </c:legend>
    <c:plotVisOnly val="1"/>
    <c:dispBlanksAs val="gap"/>
    <c:showDLblsOverMax val="0"/>
  </c:chart>
  <c:spPr>
    <a:noFill/>
    <a:ln>
      <a:noFill/>
    </a:ln>
    <a:effectLst/>
  </c:spPr>
  <c:txPr>
    <a:bodyPr/>
    <a:lstStyle/>
    <a:p>
      <a:pPr>
        <a:defRPr/>
      </a:pPr>
      <a:endParaRPr lang="en-AR"/>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269647565124876E-2"/>
          <c:y val="4.5425319580594904E-2"/>
          <c:w val="0.86927405527899204"/>
          <c:h val="0.86628139449344599"/>
        </c:manualLayout>
      </c:layout>
      <c:scatterChart>
        <c:scatterStyle val="lineMarker"/>
        <c:varyColors val="0"/>
        <c:ser>
          <c:idx val="0"/>
          <c:order val="0"/>
          <c:tx>
            <c:v>Best Case</c:v>
          </c:tx>
          <c:spPr>
            <a:ln w="28575" cap="rnd">
              <a:solidFill>
                <a:schemeClr val="accent1"/>
              </a:solidFill>
              <a:round/>
            </a:ln>
            <a:effectLst/>
          </c:spPr>
          <c:marker>
            <c:symbol val="none"/>
          </c:marker>
          <c:dLbls>
            <c:dLbl>
              <c:idx val="1"/>
              <c:tx>
                <c:rich>
                  <a:bodyPr/>
                  <a:lstStyle/>
                  <a:p>
                    <a:fld id="{B382B5FC-B8E5-45FF-8FDD-9F7829C96DC8}" type="XVALUE">
                      <a:rPr lang="en-US"/>
                      <a:pPr/>
                      <a:t>[X VALUE]</a:t>
                    </a:fld>
                    <a:endParaRPr lang="en-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088-6243-AE5B-2489A6486C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5E5E5E"/>
                    </a:solidFill>
                    <a:latin typeface="+mn-lt"/>
                    <a:ea typeface="+mn-ea"/>
                    <a:cs typeface="+mn-cs"/>
                  </a:defRPr>
                </a:pPr>
                <a:endParaRPr lang="en-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'Cone of Uncertainty'!$C$3:$C$4</c:f>
              <c:numCache>
                <c:formatCode>0.00</c:formatCode>
                <c:ptCount val="2"/>
                <c:pt idx="0">
                  <c:v>0</c:v>
                </c:pt>
                <c:pt idx="1">
                  <c:v>6</c:v>
                </c:pt>
              </c:numCache>
            </c:numRef>
          </c:xVal>
          <c:yVal>
            <c:numRef>
              <c:f>'Cone of Uncertainty'!$D$3:$D$4</c:f>
              <c:numCache>
                <c:formatCode>0.00</c:formatCode>
                <c:ptCount val="2"/>
                <c:pt idx="0">
                  <c:v>0</c:v>
                </c:pt>
                <c:pt idx="1">
                  <c:v>10</c:v>
                </c:pt>
              </c:numCache>
            </c:numRef>
          </c:yVal>
          <c:smooth val="0"/>
          <c:extLst>
            <c:ext xmlns:c16="http://schemas.microsoft.com/office/drawing/2014/chart" uri="{C3380CC4-5D6E-409C-BE32-E72D297353CC}">
              <c16:uniqueId val="{00000001-E088-6243-AE5B-2489A6486C03}"/>
            </c:ext>
          </c:extLst>
        </c:ser>
        <c:ser>
          <c:idx val="1"/>
          <c:order val="1"/>
          <c:tx>
            <c:v>Most Likely</c:v>
          </c:tx>
          <c:spPr>
            <a:ln w="28575" cap="rnd">
              <a:solidFill>
                <a:schemeClr val="accent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2-E088-6243-AE5B-2489A6486C03}"/>
                </c:ext>
              </c:extLst>
            </c:dLbl>
            <c:dLbl>
              <c:idx val="1"/>
              <c:tx>
                <c:rich>
                  <a:bodyPr/>
                  <a:lstStyle/>
                  <a:p>
                    <a:fld id="{D4630227-8C57-4A61-AAE3-5EF13263CADC}" type="XVALUE">
                      <a:rPr lang="en-US"/>
                      <a:pPr/>
                      <a:t>[X VALUE]</a:t>
                    </a:fld>
                    <a:endParaRPr lang="en-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088-6243-AE5B-2489A6486C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5E5E5E"/>
                    </a:solidFill>
                    <a:latin typeface="+mn-lt"/>
                    <a:ea typeface="+mn-ea"/>
                    <a:cs typeface="+mn-cs"/>
                  </a:defRPr>
                </a:pPr>
                <a:endParaRPr lang="en-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'Cone of Uncertainty'!$C$5:$C$6</c:f>
              <c:numCache>
                <c:formatCode>0.00</c:formatCode>
                <c:ptCount val="2"/>
                <c:pt idx="0">
                  <c:v>0</c:v>
                </c:pt>
                <c:pt idx="1">
                  <c:v>8</c:v>
                </c:pt>
              </c:numCache>
            </c:numRef>
          </c:xVal>
          <c:yVal>
            <c:numRef>
              <c:f>'Cone of Uncertainty'!$D$5:$D$6</c:f>
              <c:numCache>
                <c:formatCode>0.00</c:formatCode>
                <c:ptCount val="2"/>
                <c:pt idx="0">
                  <c:v>0</c:v>
                </c:pt>
                <c:pt idx="1">
                  <c:v>10</c:v>
                </c:pt>
              </c:numCache>
            </c:numRef>
          </c:yVal>
          <c:smooth val="0"/>
          <c:extLst>
            <c:ext xmlns:c16="http://schemas.microsoft.com/office/drawing/2014/chart" uri="{C3380CC4-5D6E-409C-BE32-E72D297353CC}">
              <c16:uniqueId val="{00000004-E088-6243-AE5B-2489A6486C03}"/>
            </c:ext>
          </c:extLst>
        </c:ser>
        <c:ser>
          <c:idx val="2"/>
          <c:order val="2"/>
          <c:tx>
            <c:v>Worst Case</c:v>
          </c:tx>
          <c:spPr>
            <a:ln w="28575" cap="rnd">
              <a:solidFill>
                <a:schemeClr val="accent3"/>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5-E088-6243-AE5B-2489A6486C03}"/>
                </c:ext>
              </c:extLst>
            </c:dLbl>
            <c:dLbl>
              <c:idx val="1"/>
              <c:tx>
                <c:rich>
                  <a:bodyPr/>
                  <a:lstStyle/>
                  <a:p>
                    <a:fld id="{C0A922E2-7271-4200-849E-00A5B1F24BC5}" type="XVALUE">
                      <a:rPr lang="en-US"/>
                      <a:pPr/>
                      <a:t>[X VALUE]</a:t>
                    </a:fld>
                    <a:endParaRPr lang="en-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088-6243-AE5B-2489A6486C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5E5E5E"/>
                    </a:solidFill>
                    <a:latin typeface="+mn-lt"/>
                    <a:ea typeface="+mn-ea"/>
                    <a:cs typeface="+mn-cs"/>
                  </a:defRPr>
                </a:pPr>
                <a:endParaRPr lang="en-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'Cone of Uncertainty'!$C$7:$C$8</c:f>
              <c:numCache>
                <c:formatCode>0.00</c:formatCode>
                <c:ptCount val="2"/>
                <c:pt idx="0">
                  <c:v>0</c:v>
                </c:pt>
                <c:pt idx="1">
                  <c:v>11</c:v>
                </c:pt>
              </c:numCache>
            </c:numRef>
          </c:xVal>
          <c:yVal>
            <c:numRef>
              <c:f>'Cone of Uncertainty'!$D$7:$D$8</c:f>
              <c:numCache>
                <c:formatCode>0.00</c:formatCode>
                <c:ptCount val="2"/>
                <c:pt idx="0">
                  <c:v>0</c:v>
                </c:pt>
                <c:pt idx="1">
                  <c:v>10</c:v>
                </c:pt>
              </c:numCache>
            </c:numRef>
          </c:yVal>
          <c:smooth val="0"/>
          <c:extLst>
            <c:ext xmlns:c16="http://schemas.microsoft.com/office/drawing/2014/chart" uri="{C3380CC4-5D6E-409C-BE32-E72D297353CC}">
              <c16:uniqueId val="{00000007-E088-6243-AE5B-2489A6486C03}"/>
            </c:ext>
          </c:extLst>
        </c:ser>
        <c:ser>
          <c:idx val="3"/>
          <c:order val="3"/>
          <c:tx>
            <c:v>Threashold</c:v>
          </c:tx>
          <c:spPr>
            <a:ln w="19050" cap="rnd">
              <a:solidFill>
                <a:schemeClr val="accent4"/>
              </a:solidFill>
              <a:round/>
            </a:ln>
            <a:effectLst/>
          </c:spPr>
          <c:marker>
            <c:symbol val="none"/>
          </c:marker>
          <c:dLbls>
            <c:delete val="1"/>
          </c:dLbls>
          <c:xVal>
            <c:numRef>
              <c:f>'Cone of Uncertainty'!$C$9:$C$10</c:f>
              <c:numCache>
                <c:formatCode>0.00</c:formatCode>
                <c:ptCount val="2"/>
                <c:pt idx="0" formatCode="General">
                  <c:v>0</c:v>
                </c:pt>
                <c:pt idx="1">
                  <c:v>20</c:v>
                </c:pt>
              </c:numCache>
            </c:numRef>
          </c:xVal>
          <c:yVal>
            <c:numRef>
              <c:f>'Cone of Uncertainty'!$D$9:$D$10</c:f>
              <c:numCache>
                <c:formatCode>0.00</c:formatCode>
                <c:ptCount val="2"/>
                <c:pt idx="0">
                  <c:v>10</c:v>
                </c:pt>
                <c:pt idx="1">
                  <c:v>10</c:v>
                </c:pt>
              </c:numCache>
            </c:numRef>
          </c:yVal>
          <c:smooth val="0"/>
          <c:extLst>
            <c:ext xmlns:c16="http://schemas.microsoft.com/office/drawing/2014/chart" uri="{C3380CC4-5D6E-409C-BE32-E72D297353CC}">
              <c16:uniqueId val="{00000008-E088-6243-AE5B-2489A6486C03}"/>
            </c:ext>
          </c:extLst>
        </c:ser>
        <c:dLbls>
          <c:dLblPos val="t"/>
          <c:showLegendKey val="0"/>
          <c:showVal val="1"/>
          <c:showCatName val="0"/>
          <c:showSerName val="0"/>
          <c:showPercent val="0"/>
          <c:showBubbleSize val="0"/>
        </c:dLbls>
        <c:axId val="-1181459520"/>
        <c:axId val="-1181452992"/>
      </c:scatterChart>
      <c:valAx>
        <c:axId val="-1181459520"/>
        <c:scaling>
          <c:orientation val="minMax"/>
        </c:scaling>
        <c:delete val="0"/>
        <c:axPos val="b"/>
        <c:majorGridlines>
          <c:spPr>
            <a:ln w="9525" cap="flat" cmpd="sng" algn="ctr">
              <a:solidFill>
                <a:schemeClr val="tx1">
                  <a:lumMod val="85000"/>
                </a:schemeClr>
              </a:solidFill>
              <a:round/>
            </a:ln>
            <a:effectLst/>
          </c:spPr>
        </c:majorGridlines>
        <c:title>
          <c:tx>
            <c:rich>
              <a:bodyPr rot="0" spcFirstLastPara="1" vertOverflow="ellipsis" vert="horz" wrap="square" anchor="ctr" anchorCtr="1"/>
              <a:lstStyle/>
              <a:p>
                <a:pPr>
                  <a:defRPr sz="1330" b="0" i="0" u="none" strike="noStrike" kern="1200" baseline="0">
                    <a:solidFill>
                      <a:srgbClr val="5E5E5E"/>
                    </a:solidFill>
                    <a:latin typeface="+mn-lt"/>
                    <a:ea typeface="+mn-ea"/>
                    <a:cs typeface="+mn-cs"/>
                  </a:defRPr>
                </a:pPr>
                <a:r>
                  <a:rPr lang="en-GB">
                    <a:solidFill>
                      <a:srgbClr val="5E5E5E"/>
                    </a:solidFill>
                  </a:rPr>
                  <a:t>Number of Sprints</a:t>
                </a:r>
              </a:p>
            </c:rich>
          </c:tx>
          <c:overlay val="0"/>
          <c:spPr>
            <a:noFill/>
            <a:ln>
              <a:noFill/>
            </a:ln>
            <a:effectLst/>
          </c:spPr>
          <c:txPr>
            <a:bodyPr rot="0" spcFirstLastPara="1" vertOverflow="ellipsis" vert="horz" wrap="square" anchor="ctr" anchorCtr="1"/>
            <a:lstStyle/>
            <a:p>
              <a:pPr>
                <a:defRPr sz="1330" b="0" i="0" u="none" strike="noStrike" kern="1200" baseline="0">
                  <a:solidFill>
                    <a:srgbClr val="5E5E5E"/>
                  </a:solidFill>
                  <a:latin typeface="+mn-lt"/>
                  <a:ea typeface="+mn-ea"/>
                  <a:cs typeface="+mn-cs"/>
                </a:defRPr>
              </a:pPr>
              <a:endParaRPr lang="en-AR"/>
            </a:p>
          </c:txPr>
        </c:title>
        <c:numFmt formatCode="0" sourceLinked="0"/>
        <c:majorTickMark val="none"/>
        <c:minorTickMark val="none"/>
        <c:tickLblPos val="nextTo"/>
        <c:spPr>
          <a:noFill/>
          <a:ln w="9525" cap="flat" cmpd="sng" algn="ctr">
            <a:solidFill>
              <a:schemeClr val="tx1">
                <a:lumMod val="85000"/>
              </a:schemeClr>
            </a:solidFill>
            <a:round/>
          </a:ln>
          <a:effectLst/>
        </c:spPr>
        <c:txPr>
          <a:bodyPr rot="-60000000" spcFirstLastPara="1" vertOverflow="ellipsis" vert="horz" wrap="square" anchor="ctr" anchorCtr="1"/>
          <a:lstStyle/>
          <a:p>
            <a:pPr>
              <a:defRPr sz="1197" b="0" i="0" u="none" strike="noStrike" kern="1200" baseline="0">
                <a:solidFill>
                  <a:srgbClr val="5E5E5E"/>
                </a:solidFill>
                <a:latin typeface="+mn-lt"/>
                <a:ea typeface="+mn-ea"/>
                <a:cs typeface="+mn-cs"/>
              </a:defRPr>
            </a:pPr>
            <a:endParaRPr lang="en-AR"/>
          </a:p>
        </c:txPr>
        <c:crossAx val="-1181452992"/>
        <c:crosses val="autoZero"/>
        <c:crossBetween val="midCat"/>
        <c:minorUnit val="1"/>
      </c:valAx>
      <c:valAx>
        <c:axId val="-1181452992"/>
        <c:scaling>
          <c:orientation val="minMax"/>
        </c:scaling>
        <c:delete val="0"/>
        <c:axPos val="l"/>
        <c:majorGridlines>
          <c:spPr>
            <a:ln w="9525" cap="flat" cmpd="sng" algn="ctr">
              <a:solidFill>
                <a:schemeClr val="tx1">
                  <a:lumMod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rgbClr val="5E5E5E"/>
                    </a:solidFill>
                    <a:latin typeface="+mn-lt"/>
                    <a:ea typeface="+mn-ea"/>
                    <a:cs typeface="+mn-cs"/>
                  </a:defRPr>
                </a:pPr>
                <a:r>
                  <a:rPr lang="en-GB">
                    <a:solidFill>
                      <a:srgbClr val="5E5E5E"/>
                    </a:solidFill>
                  </a:rPr>
                  <a:t>Scope in Story Points</a:t>
                </a: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5E5E5E"/>
                  </a:solidFill>
                  <a:latin typeface="+mn-lt"/>
                  <a:ea typeface="+mn-ea"/>
                  <a:cs typeface="+mn-cs"/>
                </a:defRPr>
              </a:pPr>
              <a:endParaRPr lang="en-AR"/>
            </a:p>
          </c:txPr>
        </c:title>
        <c:numFmt formatCode="0.00" sourceLinked="1"/>
        <c:majorTickMark val="none"/>
        <c:minorTickMark val="none"/>
        <c:tickLblPos val="none"/>
        <c:spPr>
          <a:noFill/>
          <a:ln w="9525" cap="flat" cmpd="sng" algn="ctr">
            <a:solidFill>
              <a:schemeClr val="tx1">
                <a:lumMod val="85000"/>
              </a:schemeClr>
            </a:solidFill>
            <a:round/>
          </a:ln>
          <a:effectLst/>
        </c:spPr>
        <c:txPr>
          <a:bodyPr rot="-60000000" spcFirstLastPara="1" vertOverflow="ellipsis" vert="horz" wrap="square" anchor="ctr" anchorCtr="1"/>
          <a:lstStyle/>
          <a:p>
            <a:pPr>
              <a:defRPr sz="1197" b="0" i="0" u="none" strike="noStrike" kern="1200" baseline="0">
                <a:solidFill>
                  <a:srgbClr val="5E5E5E"/>
                </a:solidFill>
                <a:latin typeface="+mn-lt"/>
                <a:ea typeface="+mn-ea"/>
                <a:cs typeface="+mn-cs"/>
              </a:defRPr>
            </a:pPr>
            <a:endParaRPr lang="en-AR"/>
          </a:p>
        </c:txPr>
        <c:crossAx val="-1181459520"/>
        <c:crosses val="autoZero"/>
        <c:crossBetween val="midCat"/>
      </c:valAx>
      <c:spPr>
        <a:noFill/>
        <a:ln>
          <a:solidFill>
            <a:schemeClr val="tx1">
              <a:lumMod val="85000"/>
            </a:schemeClr>
          </a:solidFill>
        </a:ln>
        <a:effectLst/>
      </c:spPr>
    </c:plotArea>
    <c:plotVisOnly val="1"/>
    <c:dispBlanksAs val="gap"/>
    <c:showDLblsOverMax val="0"/>
  </c:chart>
  <c:spPr>
    <a:noFill/>
    <a:ln>
      <a:noFill/>
    </a:ln>
    <a:effectLst/>
  </c:spPr>
  <c:txPr>
    <a:bodyPr/>
    <a:lstStyle/>
    <a:p>
      <a:pPr>
        <a:defRPr/>
      </a:pPr>
      <a:endParaRPr lang="en-A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[TEAS ABC Envisioning Workshop Template v5.2.xlsx]byUncertainty!PivotTable6</c:name>
    <c:fmtId val="-1"/>
  </c:pivotSource>
  <c:chart>
    <c:title>
      <c:tx>
        <c:rich>
          <a:bodyPr rot="0" spcFirstLastPara="1" vertOverflow="ellipsis" vert="horz" wrap="square" anchor="ctr" anchorCtr="1"/>
          <a:lstStyle/>
          <a:p>
            <a:pPr>
              <a:defRPr sz="1862" b="0" i="0" u="none" strike="noStrike" kern="1200" spc="0" baseline="0">
                <a:solidFill>
                  <a:srgbClr val="5E5E5E"/>
                </a:solidFill>
                <a:latin typeface="+mn-lt"/>
                <a:ea typeface="+mn-ea"/>
                <a:cs typeface="+mn-cs"/>
              </a:defRPr>
            </a:pPr>
            <a:r>
              <a:rPr lang="en-US">
                <a:solidFill>
                  <a:srgbClr val="5E5E5E"/>
                </a:solidFill>
              </a:rPr>
              <a:t>Overall Business Complexity</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5E5E5E"/>
              </a:solidFill>
              <a:latin typeface="+mn-lt"/>
              <a:ea typeface="+mn-ea"/>
              <a:cs typeface="+mn-cs"/>
            </a:defRPr>
          </a:pPr>
          <a:endParaRPr lang="en-AR"/>
        </a:p>
      </c:txPr>
    </c:title>
    <c:autoTitleDeleted val="0"/>
    <c:pivotFmts>
      <c:pivotFmt>
        <c:idx val="0"/>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marker>
          <c:symbol val="none"/>
        </c:marker>
      </c:pivotFmt>
      <c:pivotFmt>
        <c:idx val="8"/>
      </c:pivotFmt>
      <c:pivotFmt>
        <c:idx val="9"/>
      </c:pivotFmt>
      <c:pivotFmt>
        <c:idx val="10"/>
      </c:pivotFmt>
      <c:pivotFmt>
        <c:idx val="11"/>
      </c:pivotFmt>
      <c:pivotFmt>
        <c:idx val="12"/>
      </c:pivotFmt>
      <c:pivotFmt>
        <c:idx val="13"/>
      </c:pivotFmt>
      <c:pivotFmt>
        <c:idx val="14"/>
      </c:pivotFmt>
      <c:pivotFmt>
        <c:idx val="15"/>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17"/>
        <c:spPr>
          <a:solidFill>
            <a:schemeClr val="accent1"/>
          </a:solidFill>
          <a:ln w="19050">
            <a:solidFill>
              <a:schemeClr val="lt1"/>
            </a:solidFill>
          </a:ln>
          <a:effectLst/>
        </c:spPr>
      </c:pivotFmt>
      <c:pivotFmt>
        <c:idx val="18"/>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manualLayout>
          <c:layoutTarget val="inner"/>
          <c:xMode val="edge"/>
          <c:yMode val="edge"/>
          <c:x val="0.15095972334934454"/>
          <c:y val="0.17546429837682301"/>
          <c:w val="0.66465436945729972"/>
          <c:h val="0.7285828408835181"/>
        </c:manualLayout>
      </c:layout>
      <c:pieChart>
        <c:varyColors val="1"/>
        <c:ser>
          <c:idx val="0"/>
          <c:order val="0"/>
          <c:tx>
            <c:strRef>
              <c:f>byUncertainty!$B$3</c:f>
              <c:strCache>
                <c:ptCount val="1"/>
                <c:pt idx="0">
                  <c:v>%tage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059-1C4A-AAA8-36CB10B9F8B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059-1C4A-AAA8-36CB10B9F8B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059-1C4A-AAA8-36CB10B9F8B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byUncertainty!$A$4:$A$6</c:f>
              <c:strCache>
                <c:ptCount val="2"/>
                <c:pt idx="0">
                  <c:v>Low</c:v>
                </c:pt>
                <c:pt idx="1">
                  <c:v>Medium</c:v>
                </c:pt>
              </c:strCache>
            </c:strRef>
          </c:cat>
          <c:val>
            <c:numRef>
              <c:f>byUncertainty!$B$4:$B$6</c:f>
              <c:numCache>
                <c:formatCode>0.0%</c:formatCode>
                <c:ptCount val="2"/>
                <c:pt idx="0">
                  <c:v>0.43144654088050316</c:v>
                </c:pt>
                <c:pt idx="1">
                  <c:v>0.56855345911949684</c:v>
                </c:pt>
              </c:numCache>
            </c:numRef>
          </c:val>
          <c:extLst>
            <c:ext xmlns:c16="http://schemas.microsoft.com/office/drawing/2014/chart" uri="{C3380CC4-5D6E-409C-BE32-E72D297353CC}">
              <c16:uniqueId val="{00000006-E059-1C4A-AAA8-36CB10B9F8B9}"/>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rgbClr val="5E5E5E"/>
              </a:solidFill>
              <a:latin typeface="+mn-lt"/>
              <a:ea typeface="+mn-ea"/>
              <a:cs typeface="+mn-cs"/>
            </a:defRPr>
          </a:pPr>
          <a:endParaRPr lang="en-AR"/>
        </a:p>
      </c:txPr>
    </c:legend>
    <c:plotVisOnly val="1"/>
    <c:dispBlanksAs val="gap"/>
    <c:showDLblsOverMax val="0"/>
  </c:chart>
  <c:spPr>
    <a:noFill/>
    <a:ln>
      <a:noFill/>
    </a:ln>
    <a:effectLst/>
  </c:spPr>
  <c:txPr>
    <a:bodyPr/>
    <a:lstStyle/>
    <a:p>
      <a:pPr>
        <a:defRPr/>
      </a:pPr>
      <a:endParaRPr lang="en-AR"/>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[TEAS ABC Envisioning Workshop Template v5.2.xlsx]byComplexity!PivotTable2</c:name>
    <c:fmtId val="-1"/>
  </c:pivotSource>
  <c:chart>
    <c:title>
      <c:tx>
        <c:rich>
          <a:bodyPr rot="0" spcFirstLastPara="1" vertOverflow="ellipsis" vert="horz" wrap="square" anchor="ctr" anchorCtr="1"/>
          <a:lstStyle/>
          <a:p>
            <a:pPr>
              <a:defRPr sz="1862" b="0" i="0" u="none" strike="noStrike" kern="1200" spc="0" baseline="0">
                <a:solidFill>
                  <a:srgbClr val="5E5E5E"/>
                </a:solidFill>
                <a:latin typeface="+mn-lt"/>
                <a:ea typeface="+mn-ea"/>
                <a:cs typeface="+mn-cs"/>
              </a:defRPr>
            </a:pPr>
            <a:r>
              <a:rPr lang="en-GB">
                <a:solidFill>
                  <a:srgbClr val="5E5E5E"/>
                </a:solidFill>
              </a:rPr>
              <a:t>Overall Technical Complexity</a:t>
            </a:r>
          </a:p>
        </c:rich>
      </c:tx>
      <c:layout>
        <c:manualLayout>
          <c:xMode val="edge"/>
          <c:yMode val="edge"/>
          <c:x val="0.21804986870158627"/>
          <c:y val="4.926347229899436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5E5E5E"/>
              </a:solidFill>
              <a:latin typeface="+mn-lt"/>
              <a:ea typeface="+mn-ea"/>
              <a:cs typeface="+mn-cs"/>
            </a:defRPr>
          </a:pPr>
          <a:endParaRPr lang="en-AR"/>
        </a:p>
      </c:txPr>
    </c:title>
    <c:autoTitleDeleted val="0"/>
    <c:pivotFmts>
      <c:pivotFmt>
        <c:idx val="0"/>
        <c:marker>
          <c:symbol val="none"/>
        </c:marke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marker>
          <c:symbol val="none"/>
        </c:marke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marker>
          <c:symbol val="none"/>
        </c:marker>
      </c:pivotFmt>
      <c:pivotFmt>
        <c:idx val="13"/>
        <c:marker>
          <c:symbol val="none"/>
        </c:marker>
      </c:pivotFmt>
      <c:pivotFmt>
        <c:idx val="14"/>
        <c:marker>
          <c:symbol val="none"/>
        </c:marker>
      </c:pivotFmt>
      <c:pivotFmt>
        <c:idx val="15"/>
        <c:marker>
          <c:symbol val="none"/>
        </c:marke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marker>
          <c:symbol val="none"/>
        </c:marker>
      </c:pivotFmt>
      <c:pivotFmt>
        <c:idx val="20"/>
        <c:marker>
          <c:symbol val="none"/>
        </c:marker>
      </c:pivotFmt>
      <c:pivotFmt>
        <c:idx val="21"/>
        <c:marker>
          <c:symbol val="none"/>
        </c:marker>
      </c:pivotFmt>
      <c:pivotFmt>
        <c:idx val="22"/>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24"/>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25"/>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26"/>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1"/>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2"/>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3"/>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marker>
          <c:symbol val="none"/>
        </c:marker>
        <c:dLbl>
          <c:idx val="0"/>
          <c:spPr>
            <a:solidFill>
              <a:sysClr val="window" lastClr="FFFFFF"/>
            </a:solidFill>
            <a:ln>
              <a:solidFill>
                <a:sysClr val="windowText" lastClr="000000">
                  <a:lumMod val="65000"/>
                  <a:lumOff val="35000"/>
                </a:sys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mn-lt"/>
                  <a:ea typeface="+mn-ea"/>
                  <a:cs typeface="+mn-cs"/>
                </a:defRPr>
              </a:pPr>
              <a:endParaRPr lang="en-A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8"/>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39"/>
        <c:spPr>
          <a:solidFill>
            <a:schemeClr val="accent1"/>
          </a:solidFill>
          <a:ln w="19050">
            <a:solidFill>
              <a:schemeClr val="lt1"/>
            </a:solidFill>
          </a:ln>
          <a:effectLst/>
        </c:spPr>
        <c:dLbl>
          <c:idx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AR"/>
            </a:p>
          </c:txPr>
          <c:showLegendKey val="1"/>
          <c:showVal val="1"/>
          <c:showCatName val="1"/>
          <c:showSerName val="1"/>
          <c:showPercent val="1"/>
          <c:showBubbleSize val="1"/>
          <c:extLst>
            <c:ext xmlns:c15="http://schemas.microsoft.com/office/drawing/2012/chart" uri="{CE6537A1-D6FC-4f65-9D91-7224C49458BB}"/>
          </c:extLst>
        </c:dLbl>
      </c:pivotFmt>
      <c:pivotFmt>
        <c:idx val="40"/>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1"/>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2"/>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8454248774458748"/>
          <c:y val="0.16648191967695075"/>
          <c:w val="0.63091502451082504"/>
          <c:h val="0.7832047229950182"/>
        </c:manualLayout>
      </c:layout>
      <c:pieChart>
        <c:varyColors val="1"/>
        <c:ser>
          <c:idx val="0"/>
          <c:order val="0"/>
          <c:tx>
            <c:strRef>
              <c:f>byComplexity!$B$3</c:f>
              <c:strCache>
                <c:ptCount val="1"/>
                <c:pt idx="0">
                  <c:v>%tage</c:v>
                </c:pt>
              </c:strCache>
            </c:strRef>
          </c:tx>
          <c:explosion val="4"/>
          <c:dPt>
            <c:idx val="0"/>
            <c:bubble3D val="0"/>
            <c:explosion val="0"/>
            <c:spPr>
              <a:solidFill>
                <a:schemeClr val="accent1"/>
              </a:solidFill>
              <a:ln w="19050">
                <a:solidFill>
                  <a:schemeClr val="lt1"/>
                </a:solidFill>
              </a:ln>
              <a:effectLst/>
            </c:spPr>
            <c:extLst>
              <c:ext xmlns:c16="http://schemas.microsoft.com/office/drawing/2014/chart" uri="{C3380CC4-5D6E-409C-BE32-E72D297353CC}">
                <c16:uniqueId val="{00000001-4D05-334C-9FC5-90B7E79F710B}"/>
              </c:ext>
            </c:extLst>
          </c:dPt>
          <c:dPt>
            <c:idx val="1"/>
            <c:bubble3D val="0"/>
            <c:explosion val="0"/>
            <c:spPr>
              <a:solidFill>
                <a:schemeClr val="accent2"/>
              </a:solidFill>
              <a:ln w="19050">
                <a:solidFill>
                  <a:schemeClr val="lt1"/>
                </a:solidFill>
              </a:ln>
              <a:effectLst/>
            </c:spPr>
            <c:extLst>
              <c:ext xmlns:c16="http://schemas.microsoft.com/office/drawing/2014/chart" uri="{C3380CC4-5D6E-409C-BE32-E72D297353CC}">
                <c16:uniqueId val="{00000003-4D05-334C-9FC5-90B7E79F710B}"/>
              </c:ext>
            </c:extLst>
          </c:dPt>
          <c:dPt>
            <c:idx val="2"/>
            <c:bubble3D val="0"/>
            <c:explosion val="0"/>
            <c:spPr>
              <a:solidFill>
                <a:schemeClr val="accent3"/>
              </a:solidFill>
              <a:ln w="19050">
                <a:solidFill>
                  <a:schemeClr val="lt1"/>
                </a:solidFill>
              </a:ln>
              <a:effectLst/>
            </c:spPr>
            <c:extLst>
              <c:ext xmlns:c16="http://schemas.microsoft.com/office/drawing/2014/chart" uri="{C3380CC4-5D6E-409C-BE32-E72D297353CC}">
                <c16:uniqueId val="{00000005-4D05-334C-9FC5-90B7E79F710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D05-334C-9FC5-90B7E79F710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D05-334C-9FC5-90B7E79F710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D05-334C-9FC5-90B7E79F710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byComplexity!$A$4:$A$7</c:f>
              <c:strCache>
                <c:ptCount val="3"/>
                <c:pt idx="0">
                  <c:v>Low</c:v>
                </c:pt>
                <c:pt idx="1">
                  <c:v>Medium</c:v>
                </c:pt>
                <c:pt idx="2">
                  <c:v>High</c:v>
                </c:pt>
              </c:strCache>
            </c:strRef>
          </c:cat>
          <c:val>
            <c:numRef>
              <c:f>byComplexity!$B$4:$B$7</c:f>
              <c:numCache>
                <c:formatCode>0.0%</c:formatCode>
                <c:ptCount val="3"/>
                <c:pt idx="0">
                  <c:v>0.2930817610062893</c:v>
                </c:pt>
                <c:pt idx="1">
                  <c:v>0.20377358490566039</c:v>
                </c:pt>
                <c:pt idx="2">
                  <c:v>0.50314465408805031</c:v>
                </c:pt>
              </c:numCache>
            </c:numRef>
          </c:val>
          <c:extLst>
            <c:ext xmlns:c16="http://schemas.microsoft.com/office/drawing/2014/chart" uri="{C3380CC4-5D6E-409C-BE32-E72D297353CC}">
              <c16:uniqueId val="{0000000C-4D05-334C-9FC5-90B7E79F710B}"/>
            </c:ext>
          </c:extLst>
        </c:ser>
        <c:ser>
          <c:idx val="1"/>
          <c:order val="1"/>
          <c:tx>
            <c:strRef>
              <c:f>byComplexity!$C$3</c:f>
              <c:strCache>
                <c:ptCount val="1"/>
                <c:pt idx="0">
                  <c:v>Best Case (SP)</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E-4D05-334C-9FC5-90B7E79F71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0-4D05-334C-9FC5-90B7E79F71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2-4D05-334C-9FC5-90B7E79F710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byComplexity!$A$4:$A$7</c:f>
              <c:strCache>
                <c:ptCount val="3"/>
                <c:pt idx="0">
                  <c:v>Low</c:v>
                </c:pt>
                <c:pt idx="1">
                  <c:v>Medium</c:v>
                </c:pt>
                <c:pt idx="2">
                  <c:v>High</c:v>
                </c:pt>
              </c:strCache>
            </c:strRef>
          </c:cat>
          <c:val>
            <c:numRef>
              <c:f>byComplexity!$C$4:$C$7</c:f>
              <c:numCache>
                <c:formatCode>#,##0.0</c:formatCode>
                <c:ptCount val="3"/>
                <c:pt idx="0">
                  <c:v>103.80000000000001</c:v>
                </c:pt>
                <c:pt idx="1">
                  <c:v>54.800000000000004</c:v>
                </c:pt>
                <c:pt idx="2">
                  <c:v>68</c:v>
                </c:pt>
              </c:numCache>
            </c:numRef>
          </c:val>
          <c:extLst>
            <c:ext xmlns:c16="http://schemas.microsoft.com/office/drawing/2014/chart" uri="{C3380CC4-5D6E-409C-BE32-E72D297353CC}">
              <c16:uniqueId val="{00000013-4D05-334C-9FC5-90B7E79F710B}"/>
            </c:ext>
          </c:extLst>
        </c:ser>
        <c:ser>
          <c:idx val="2"/>
          <c:order val="2"/>
          <c:tx>
            <c:strRef>
              <c:f>byComplexity!$D$3</c:f>
              <c:strCache>
                <c:ptCount val="1"/>
                <c:pt idx="0">
                  <c:v>Most Likely (SP)</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5-4D05-334C-9FC5-90B7E79F71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7-4D05-334C-9FC5-90B7E79F71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9-4D05-334C-9FC5-90B7E79F710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byComplexity!$A$4:$A$7</c:f>
              <c:strCache>
                <c:ptCount val="3"/>
                <c:pt idx="0">
                  <c:v>Low</c:v>
                </c:pt>
                <c:pt idx="1">
                  <c:v>Medium</c:v>
                </c:pt>
                <c:pt idx="2">
                  <c:v>High</c:v>
                </c:pt>
              </c:strCache>
            </c:strRef>
          </c:cat>
          <c:val>
            <c:numRef>
              <c:f>byComplexity!$D$4:$D$7</c:f>
              <c:numCache>
                <c:formatCode>#,##0.0</c:formatCode>
                <c:ptCount val="3"/>
                <c:pt idx="0">
                  <c:v>116.5</c:v>
                </c:pt>
                <c:pt idx="1">
                  <c:v>81</c:v>
                </c:pt>
                <c:pt idx="2">
                  <c:v>200</c:v>
                </c:pt>
              </c:numCache>
            </c:numRef>
          </c:val>
          <c:extLst>
            <c:ext xmlns:c16="http://schemas.microsoft.com/office/drawing/2014/chart" uri="{C3380CC4-5D6E-409C-BE32-E72D297353CC}">
              <c16:uniqueId val="{0000001A-4D05-334C-9FC5-90B7E79F710B}"/>
            </c:ext>
          </c:extLst>
        </c:ser>
        <c:ser>
          <c:idx val="3"/>
          <c:order val="3"/>
          <c:tx>
            <c:strRef>
              <c:f>byComplexity!$E$3</c:f>
              <c:strCache>
                <c:ptCount val="1"/>
                <c:pt idx="0">
                  <c:v>Worst Case (SP)</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C-4D05-334C-9FC5-90B7E79F71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E-4D05-334C-9FC5-90B7E79F71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0-4D05-334C-9FC5-90B7E79F710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AR"/>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byComplexity!$A$4:$A$7</c:f>
              <c:strCache>
                <c:ptCount val="3"/>
                <c:pt idx="0">
                  <c:v>Low</c:v>
                </c:pt>
                <c:pt idx="1">
                  <c:v>Medium</c:v>
                </c:pt>
                <c:pt idx="2">
                  <c:v>High</c:v>
                </c:pt>
              </c:strCache>
            </c:strRef>
          </c:cat>
          <c:val>
            <c:numRef>
              <c:f>byComplexity!$E$4:$E$7</c:f>
              <c:numCache>
                <c:formatCode>#,##0.0</c:formatCode>
                <c:ptCount val="3"/>
                <c:pt idx="0">
                  <c:v>129.19999999999999</c:v>
                </c:pt>
                <c:pt idx="1">
                  <c:v>107.2</c:v>
                </c:pt>
                <c:pt idx="2">
                  <c:v>332</c:v>
                </c:pt>
              </c:numCache>
            </c:numRef>
          </c:val>
          <c:extLst>
            <c:ext xmlns:c16="http://schemas.microsoft.com/office/drawing/2014/chart" uri="{C3380CC4-5D6E-409C-BE32-E72D297353CC}">
              <c16:uniqueId val="{00000021-4D05-334C-9FC5-90B7E79F710B}"/>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rgbClr val="5E5E5E"/>
              </a:solidFill>
              <a:latin typeface="+mn-lt"/>
              <a:ea typeface="+mn-ea"/>
              <a:cs typeface="+mn-cs"/>
            </a:defRPr>
          </a:pPr>
          <a:endParaRPr lang="en-AR"/>
        </a:p>
      </c:txPr>
    </c:legend>
    <c:plotVisOnly val="1"/>
    <c:dispBlanksAs val="gap"/>
    <c:showDLblsOverMax val="0"/>
  </c:chart>
  <c:spPr>
    <a:noFill/>
    <a:ln>
      <a:noFill/>
    </a:ln>
    <a:effectLst/>
  </c:spPr>
  <c:txPr>
    <a:bodyPr/>
    <a:lstStyle/>
    <a:p>
      <a:pPr>
        <a:defRPr/>
      </a:pPr>
      <a:endParaRPr lang="en-AR"/>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5" dt="2021-04-05T15:38:31.450" idx="1">
    <p:pos x="10" y="10"/>
    <p:text>Lorem ipsum pt descriere</p:text>
    <p:extLst>
      <p:ext uri="{C676402C-5697-4E1C-873F-D02D1690AC5C}">
        <p15:threadingInfo xmlns:p15="http://schemas.microsoft.com/office/powerpoint/2012/main" timeZoneBias="-180"/>
      </p:ext>
    </p:extLst>
  </p:cm>
</p:cmLst>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33CC3-13E9-094B-A521-ECAAED9B3ACD}" type="doc">
      <dgm:prSet loTypeId="urn:microsoft.com/office/officeart/2005/8/layout/radial6" loCatId="" qsTypeId="urn:microsoft.com/office/officeart/2005/8/quickstyle/simple2" qsCatId="simple" csTypeId="urn:microsoft.com/office/officeart/2005/8/colors/accent3_3" csCatId="accent3" phldr="1"/>
      <dgm:spPr/>
      <dgm:t>
        <a:bodyPr/>
        <a:lstStyle/>
        <a:p>
          <a:endParaRPr lang="en-GB"/>
        </a:p>
      </dgm:t>
    </dgm:pt>
    <dgm:pt modelId="{9CCADDE8-B1CC-BC4A-8D7C-D9085A7F8B89}">
      <dgm:prSet phldrT="[Text]"/>
      <dgm:spPr>
        <a:solidFill>
          <a:schemeClr val="accent1"/>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GB"/>
            <a:t>ENDAVA</a:t>
          </a:r>
        </a:p>
        <a:p>
          <a:pPr marL="0" lvl="0" defTabSz="1111250">
            <a:lnSpc>
              <a:spcPct val="100000"/>
            </a:lnSpc>
            <a:spcBef>
              <a:spcPct val="0"/>
            </a:spcBef>
            <a:spcAft>
              <a:spcPts val="0"/>
            </a:spcAft>
            <a:buNone/>
          </a:pPr>
          <a:r>
            <a:rPr lang="en-GB"/>
            <a:t>-------</a:t>
          </a:r>
        </a:p>
        <a:p>
          <a:pPr marL="0" lvl="0" defTabSz="1111250">
            <a:lnSpc>
              <a:spcPct val="100000"/>
            </a:lnSpc>
            <a:spcBef>
              <a:spcPct val="0"/>
            </a:spcBef>
            <a:spcAft>
              <a:spcPts val="0"/>
            </a:spcAft>
            <a:buNone/>
          </a:pPr>
          <a:r>
            <a:rPr lang="en-GB"/>
            <a:t>PCI-DSS Services*</a:t>
          </a:r>
        </a:p>
      </dgm:t>
    </dgm:pt>
    <dgm:pt modelId="{DA720B28-3615-5B43-8EC6-7E085D58C7DD}" type="parTrans" cxnId="{1980BB49-F9A4-A246-88BB-D41F3A460CB4}">
      <dgm:prSet/>
      <dgm:spPr/>
      <dgm:t>
        <a:bodyPr/>
        <a:lstStyle/>
        <a:p>
          <a:endParaRPr lang="en-GB"/>
        </a:p>
      </dgm:t>
    </dgm:pt>
    <dgm:pt modelId="{10C95581-4DD4-304A-B82E-60BA41960AE8}" type="sibTrans" cxnId="{1980BB49-F9A4-A246-88BB-D41F3A460CB4}">
      <dgm:prSet/>
      <dgm:spPr/>
      <dgm:t>
        <a:bodyPr/>
        <a:lstStyle/>
        <a:p>
          <a:endParaRPr lang="en-GB"/>
        </a:p>
      </dgm:t>
    </dgm:pt>
    <dgm:pt modelId="{57E3DC6A-7878-CE4B-9F03-B111A796A294}">
      <dgm:prSet phldrT="[Text]"/>
      <dgm:spPr/>
      <dgm:t>
        <a:bodyPr/>
        <a:lstStyle/>
        <a:p>
          <a:r>
            <a:rPr lang="en-GB"/>
            <a:t>Audit &amp; Certification</a:t>
          </a:r>
        </a:p>
      </dgm:t>
    </dgm:pt>
    <dgm:pt modelId="{E4EA6475-7B3C-DA47-A5AB-062164BBDA3E}" type="parTrans" cxnId="{96DDC446-41BF-A243-9301-CF6405B3DCF4}">
      <dgm:prSet/>
      <dgm:spPr/>
      <dgm:t>
        <a:bodyPr/>
        <a:lstStyle/>
        <a:p>
          <a:endParaRPr lang="en-GB"/>
        </a:p>
      </dgm:t>
    </dgm:pt>
    <dgm:pt modelId="{3DD27D88-6034-CF41-8A7B-2E2A32837577}" type="sibTrans" cxnId="{96DDC446-41BF-A243-9301-CF6405B3DCF4}">
      <dgm:prSet/>
      <dgm:spPr/>
      <dgm:t>
        <a:bodyPr/>
        <a:lstStyle/>
        <a:p>
          <a:endParaRPr lang="en-GB"/>
        </a:p>
      </dgm:t>
    </dgm:pt>
    <dgm:pt modelId="{BB7AE5CE-CE2E-744E-8DDA-195CB9862E64}">
      <dgm:prSet phldrT="[Text]"/>
      <dgm:spPr/>
      <dgm:t>
        <a:bodyPr/>
        <a:lstStyle/>
        <a:p>
          <a:r>
            <a:rPr lang="en-GB"/>
            <a:t>Consultancy for Remediation</a:t>
          </a:r>
        </a:p>
      </dgm:t>
    </dgm:pt>
    <dgm:pt modelId="{B20CFE7D-BCD7-3549-9700-CC6BCC5AAFB6}" type="parTrans" cxnId="{4D14AFA0-41FD-B444-A433-951386F649C2}">
      <dgm:prSet/>
      <dgm:spPr/>
      <dgm:t>
        <a:bodyPr/>
        <a:lstStyle/>
        <a:p>
          <a:endParaRPr lang="en-GB"/>
        </a:p>
      </dgm:t>
    </dgm:pt>
    <dgm:pt modelId="{86D6D181-C963-3345-A7CB-C205ECFAAB3E}" type="sibTrans" cxnId="{4D14AFA0-41FD-B444-A433-951386F649C2}">
      <dgm:prSet/>
      <dgm:spPr/>
      <dgm:t>
        <a:bodyPr/>
        <a:lstStyle/>
        <a:p>
          <a:endParaRPr lang="en-GB"/>
        </a:p>
      </dgm:t>
    </dgm:pt>
    <dgm:pt modelId="{2159846D-5E76-6846-913E-9437E9BE23D7}">
      <dgm:prSet phldrT="[Text]"/>
      <dgm:spPr/>
      <dgm:t>
        <a:bodyPr/>
        <a:lstStyle/>
        <a:p>
          <a:r>
            <a:rPr lang="en-GB"/>
            <a:t>Scope Definition &amp; Reduction</a:t>
          </a:r>
        </a:p>
      </dgm:t>
    </dgm:pt>
    <dgm:pt modelId="{82A49EA3-0256-1E47-BA15-D945FFF4BBC2}" type="parTrans" cxnId="{62762B04-B0AA-B14D-86B2-580386275D3E}">
      <dgm:prSet/>
      <dgm:spPr/>
      <dgm:t>
        <a:bodyPr/>
        <a:lstStyle/>
        <a:p>
          <a:endParaRPr lang="en-GB"/>
        </a:p>
      </dgm:t>
    </dgm:pt>
    <dgm:pt modelId="{22E1956F-DB96-4B4C-80BB-721E470E138D}" type="sibTrans" cxnId="{62762B04-B0AA-B14D-86B2-580386275D3E}">
      <dgm:prSet/>
      <dgm:spPr/>
      <dgm:t>
        <a:bodyPr/>
        <a:lstStyle/>
        <a:p>
          <a:endParaRPr lang="en-GB"/>
        </a:p>
      </dgm:t>
    </dgm:pt>
    <dgm:pt modelId="{90D59221-921B-9C4A-AD44-5FDC1DACCAEC}">
      <dgm:prSet phldrT="[Text]"/>
      <dgm:spPr/>
      <dgm:t>
        <a:bodyPr/>
        <a:lstStyle/>
        <a:p>
          <a:r>
            <a:rPr lang="en-GB"/>
            <a:t>Quarterly Ongoing Maintenance Assessment</a:t>
          </a:r>
        </a:p>
      </dgm:t>
    </dgm:pt>
    <dgm:pt modelId="{92FA05A3-B78E-D54C-B028-EFC61F1F3ADA}" type="parTrans" cxnId="{07D178B1-7ABA-B54A-AF89-A1C7E3A4A8C0}">
      <dgm:prSet/>
      <dgm:spPr/>
      <dgm:t>
        <a:bodyPr/>
        <a:lstStyle/>
        <a:p>
          <a:endParaRPr lang="en-GB"/>
        </a:p>
      </dgm:t>
    </dgm:pt>
    <dgm:pt modelId="{FC189007-B529-F443-AAFB-1448F361F1E2}" type="sibTrans" cxnId="{07D178B1-7ABA-B54A-AF89-A1C7E3A4A8C0}">
      <dgm:prSet/>
      <dgm:spPr/>
      <dgm:t>
        <a:bodyPr/>
        <a:lstStyle/>
        <a:p>
          <a:endParaRPr lang="en-GB"/>
        </a:p>
      </dgm:t>
    </dgm:pt>
    <dgm:pt modelId="{131690E8-7210-C844-913C-41DCCD38D9D5}">
      <dgm:prSet phldrT="[Text]"/>
      <dgm:spPr/>
      <dgm:t>
        <a:bodyPr/>
        <a:lstStyle/>
        <a:p>
          <a:r>
            <a:rPr lang="en-GB"/>
            <a:t>Gap Analysis &amp; Assessment</a:t>
          </a:r>
        </a:p>
      </dgm:t>
    </dgm:pt>
    <dgm:pt modelId="{E1CF8C13-42BE-8643-A5B8-4733957E2334}" type="parTrans" cxnId="{7ACD9483-D67D-B844-AAA8-4902E0854884}">
      <dgm:prSet/>
      <dgm:spPr/>
      <dgm:t>
        <a:bodyPr/>
        <a:lstStyle/>
        <a:p>
          <a:endParaRPr lang="en-GB"/>
        </a:p>
      </dgm:t>
    </dgm:pt>
    <dgm:pt modelId="{D28CB0E8-4353-0845-8B0C-A44908584EFB}" type="sibTrans" cxnId="{7ACD9483-D67D-B844-AAA8-4902E0854884}">
      <dgm:prSet/>
      <dgm:spPr/>
      <dgm:t>
        <a:bodyPr/>
        <a:lstStyle/>
        <a:p>
          <a:endParaRPr lang="en-GB"/>
        </a:p>
      </dgm:t>
    </dgm:pt>
    <dgm:pt modelId="{2B3E7596-9343-0847-93D9-CA6B00B729F9}" type="pres">
      <dgm:prSet presAssocID="{44433CC3-13E9-094B-A521-ECAAED9B3ACD}" presName="Name0" presStyleCnt="0">
        <dgm:presLayoutVars>
          <dgm:chMax val="1"/>
          <dgm:dir/>
          <dgm:animLvl val="ctr"/>
          <dgm:resizeHandles val="exact"/>
        </dgm:presLayoutVars>
      </dgm:prSet>
      <dgm:spPr/>
    </dgm:pt>
    <dgm:pt modelId="{DFF64EA4-AF94-9147-8BDB-9714A03B3A45}" type="pres">
      <dgm:prSet presAssocID="{9CCADDE8-B1CC-BC4A-8D7C-D9085A7F8B89}" presName="centerShape" presStyleLbl="node0" presStyleIdx="0" presStyleCnt="1" custLinFactNeighborX="-67" custLinFactNeighborY="-668"/>
      <dgm:spPr/>
    </dgm:pt>
    <dgm:pt modelId="{DF23CD00-F76D-AA4F-B70A-F37DD518DFFA}" type="pres">
      <dgm:prSet presAssocID="{57E3DC6A-7878-CE4B-9F03-B111A796A294}" presName="node" presStyleLbl="node1" presStyleIdx="0" presStyleCnt="5">
        <dgm:presLayoutVars>
          <dgm:bulletEnabled val="1"/>
        </dgm:presLayoutVars>
      </dgm:prSet>
      <dgm:spPr/>
    </dgm:pt>
    <dgm:pt modelId="{C2C7A269-4A92-B54A-8B62-0646029B8C4C}" type="pres">
      <dgm:prSet presAssocID="{57E3DC6A-7878-CE4B-9F03-B111A796A294}" presName="dummy" presStyleCnt="0"/>
      <dgm:spPr/>
    </dgm:pt>
    <dgm:pt modelId="{CACF0168-BF2B-C947-A584-F89E17885237}" type="pres">
      <dgm:prSet presAssocID="{3DD27D88-6034-CF41-8A7B-2E2A32837577}" presName="sibTrans" presStyleLbl="sibTrans2D1" presStyleIdx="0" presStyleCnt="5"/>
      <dgm:spPr/>
    </dgm:pt>
    <dgm:pt modelId="{0FC4EE24-88A8-D14F-A78F-EB0E5D923B3E}" type="pres">
      <dgm:prSet presAssocID="{BB7AE5CE-CE2E-744E-8DDA-195CB9862E64}" presName="node" presStyleLbl="node1" presStyleIdx="1" presStyleCnt="5">
        <dgm:presLayoutVars>
          <dgm:bulletEnabled val="1"/>
        </dgm:presLayoutVars>
      </dgm:prSet>
      <dgm:spPr/>
    </dgm:pt>
    <dgm:pt modelId="{CB6DF3F4-63E8-6A44-A45B-CCF9420F9560}" type="pres">
      <dgm:prSet presAssocID="{BB7AE5CE-CE2E-744E-8DDA-195CB9862E64}" presName="dummy" presStyleCnt="0"/>
      <dgm:spPr/>
    </dgm:pt>
    <dgm:pt modelId="{6ED1B212-AA5D-334F-9F0A-98E57C703FF8}" type="pres">
      <dgm:prSet presAssocID="{86D6D181-C963-3345-A7CB-C205ECFAAB3E}" presName="sibTrans" presStyleLbl="sibTrans2D1" presStyleIdx="1" presStyleCnt="5"/>
      <dgm:spPr/>
    </dgm:pt>
    <dgm:pt modelId="{EEE2522D-8613-7C42-BEB1-368E460A2E63}" type="pres">
      <dgm:prSet presAssocID="{2159846D-5E76-6846-913E-9437E9BE23D7}" presName="node" presStyleLbl="node1" presStyleIdx="2" presStyleCnt="5">
        <dgm:presLayoutVars>
          <dgm:bulletEnabled val="1"/>
        </dgm:presLayoutVars>
      </dgm:prSet>
      <dgm:spPr/>
    </dgm:pt>
    <dgm:pt modelId="{652A7B3F-AE11-254B-854D-7B463C069496}" type="pres">
      <dgm:prSet presAssocID="{2159846D-5E76-6846-913E-9437E9BE23D7}" presName="dummy" presStyleCnt="0"/>
      <dgm:spPr/>
    </dgm:pt>
    <dgm:pt modelId="{39A715DE-E9BC-4349-A49E-311AC98C1B16}" type="pres">
      <dgm:prSet presAssocID="{22E1956F-DB96-4B4C-80BB-721E470E138D}" presName="sibTrans" presStyleLbl="sibTrans2D1" presStyleIdx="2" presStyleCnt="5"/>
      <dgm:spPr/>
    </dgm:pt>
    <dgm:pt modelId="{2C8317B8-1BBD-FF42-ACE0-98CBEC4AB340}" type="pres">
      <dgm:prSet presAssocID="{131690E8-7210-C844-913C-41DCCD38D9D5}" presName="node" presStyleLbl="node1" presStyleIdx="3" presStyleCnt="5">
        <dgm:presLayoutVars>
          <dgm:bulletEnabled val="1"/>
        </dgm:presLayoutVars>
      </dgm:prSet>
      <dgm:spPr/>
    </dgm:pt>
    <dgm:pt modelId="{5682B0D6-738F-8E43-8934-0FB6CFBB120A}" type="pres">
      <dgm:prSet presAssocID="{131690E8-7210-C844-913C-41DCCD38D9D5}" presName="dummy" presStyleCnt="0"/>
      <dgm:spPr/>
    </dgm:pt>
    <dgm:pt modelId="{2AD78FDD-3DF9-8C42-BE8D-D764C764360A}" type="pres">
      <dgm:prSet presAssocID="{D28CB0E8-4353-0845-8B0C-A44908584EFB}" presName="sibTrans" presStyleLbl="sibTrans2D1" presStyleIdx="3" presStyleCnt="5"/>
      <dgm:spPr/>
    </dgm:pt>
    <dgm:pt modelId="{C2AF7C99-2EC0-8C43-BEE3-132DD322B971}" type="pres">
      <dgm:prSet presAssocID="{90D59221-921B-9C4A-AD44-5FDC1DACCAEC}" presName="node" presStyleLbl="node1" presStyleIdx="4" presStyleCnt="5">
        <dgm:presLayoutVars>
          <dgm:bulletEnabled val="1"/>
        </dgm:presLayoutVars>
      </dgm:prSet>
      <dgm:spPr/>
    </dgm:pt>
    <dgm:pt modelId="{69BE4161-E4BA-6F4B-B1A4-63DEA17FA180}" type="pres">
      <dgm:prSet presAssocID="{90D59221-921B-9C4A-AD44-5FDC1DACCAEC}" presName="dummy" presStyleCnt="0"/>
      <dgm:spPr/>
    </dgm:pt>
    <dgm:pt modelId="{4A90E9D3-5E40-2349-BA6D-B988030EAF71}" type="pres">
      <dgm:prSet presAssocID="{FC189007-B529-F443-AAFB-1448F361F1E2}" presName="sibTrans" presStyleLbl="sibTrans2D1" presStyleIdx="4" presStyleCnt="5"/>
      <dgm:spPr/>
    </dgm:pt>
  </dgm:ptLst>
  <dgm:cxnLst>
    <dgm:cxn modelId="{62762B04-B0AA-B14D-86B2-580386275D3E}" srcId="{9CCADDE8-B1CC-BC4A-8D7C-D9085A7F8B89}" destId="{2159846D-5E76-6846-913E-9437E9BE23D7}" srcOrd="2" destOrd="0" parTransId="{82A49EA3-0256-1E47-BA15-D945FFF4BBC2}" sibTransId="{22E1956F-DB96-4B4C-80BB-721E470E138D}"/>
    <dgm:cxn modelId="{32904C0D-C13A-4643-905F-38701E459CAF}" type="presOf" srcId="{44433CC3-13E9-094B-A521-ECAAED9B3ACD}" destId="{2B3E7596-9343-0847-93D9-CA6B00B729F9}" srcOrd="0" destOrd="0" presId="urn:microsoft.com/office/officeart/2005/8/layout/radial6"/>
    <dgm:cxn modelId="{D61C4A1D-6612-D44E-A2C6-8354E1B27DA9}" type="presOf" srcId="{86D6D181-C963-3345-A7CB-C205ECFAAB3E}" destId="{6ED1B212-AA5D-334F-9F0A-98E57C703FF8}" srcOrd="0" destOrd="0" presId="urn:microsoft.com/office/officeart/2005/8/layout/radial6"/>
    <dgm:cxn modelId="{82533026-1664-B941-BD6F-C75CBA3F2234}" type="presOf" srcId="{3DD27D88-6034-CF41-8A7B-2E2A32837577}" destId="{CACF0168-BF2B-C947-A584-F89E17885237}" srcOrd="0" destOrd="0" presId="urn:microsoft.com/office/officeart/2005/8/layout/radial6"/>
    <dgm:cxn modelId="{96DDC446-41BF-A243-9301-CF6405B3DCF4}" srcId="{9CCADDE8-B1CC-BC4A-8D7C-D9085A7F8B89}" destId="{57E3DC6A-7878-CE4B-9F03-B111A796A294}" srcOrd="0" destOrd="0" parTransId="{E4EA6475-7B3C-DA47-A5AB-062164BBDA3E}" sibTransId="{3DD27D88-6034-CF41-8A7B-2E2A32837577}"/>
    <dgm:cxn modelId="{1980BB49-F9A4-A246-88BB-D41F3A460CB4}" srcId="{44433CC3-13E9-094B-A521-ECAAED9B3ACD}" destId="{9CCADDE8-B1CC-BC4A-8D7C-D9085A7F8B89}" srcOrd="0" destOrd="0" parTransId="{DA720B28-3615-5B43-8EC6-7E085D58C7DD}" sibTransId="{10C95581-4DD4-304A-B82E-60BA41960AE8}"/>
    <dgm:cxn modelId="{58833E4B-EEC4-6F44-BB28-70941427529F}" type="presOf" srcId="{BB7AE5CE-CE2E-744E-8DDA-195CB9862E64}" destId="{0FC4EE24-88A8-D14F-A78F-EB0E5D923B3E}" srcOrd="0" destOrd="0" presId="urn:microsoft.com/office/officeart/2005/8/layout/radial6"/>
    <dgm:cxn modelId="{6AF2875D-D7FA-654B-89F5-28B647E0D6B2}" type="presOf" srcId="{22E1956F-DB96-4B4C-80BB-721E470E138D}" destId="{39A715DE-E9BC-4349-A49E-311AC98C1B16}" srcOrd="0" destOrd="0" presId="urn:microsoft.com/office/officeart/2005/8/layout/radial6"/>
    <dgm:cxn modelId="{13A06378-7696-614A-A0D9-6A77B700A040}" type="presOf" srcId="{D28CB0E8-4353-0845-8B0C-A44908584EFB}" destId="{2AD78FDD-3DF9-8C42-BE8D-D764C764360A}" srcOrd="0" destOrd="0" presId="urn:microsoft.com/office/officeart/2005/8/layout/radial6"/>
    <dgm:cxn modelId="{A76B6D81-3998-1149-B6D4-7A19C255DD93}" type="presOf" srcId="{90D59221-921B-9C4A-AD44-5FDC1DACCAEC}" destId="{C2AF7C99-2EC0-8C43-BEE3-132DD322B971}" srcOrd="0" destOrd="0" presId="urn:microsoft.com/office/officeart/2005/8/layout/radial6"/>
    <dgm:cxn modelId="{7ACD9483-D67D-B844-AAA8-4902E0854884}" srcId="{9CCADDE8-B1CC-BC4A-8D7C-D9085A7F8B89}" destId="{131690E8-7210-C844-913C-41DCCD38D9D5}" srcOrd="3" destOrd="0" parTransId="{E1CF8C13-42BE-8643-A5B8-4733957E2334}" sibTransId="{D28CB0E8-4353-0845-8B0C-A44908584EFB}"/>
    <dgm:cxn modelId="{980CE283-88BA-0042-8EC6-63C974BE7861}" type="presOf" srcId="{9CCADDE8-B1CC-BC4A-8D7C-D9085A7F8B89}" destId="{DFF64EA4-AF94-9147-8BDB-9714A03B3A45}" srcOrd="0" destOrd="0" presId="urn:microsoft.com/office/officeart/2005/8/layout/radial6"/>
    <dgm:cxn modelId="{1D433293-48A8-3F4D-9ED6-6C1B23054A70}" type="presOf" srcId="{131690E8-7210-C844-913C-41DCCD38D9D5}" destId="{2C8317B8-1BBD-FF42-ACE0-98CBEC4AB340}" srcOrd="0" destOrd="0" presId="urn:microsoft.com/office/officeart/2005/8/layout/radial6"/>
    <dgm:cxn modelId="{4D14AFA0-41FD-B444-A433-951386F649C2}" srcId="{9CCADDE8-B1CC-BC4A-8D7C-D9085A7F8B89}" destId="{BB7AE5CE-CE2E-744E-8DDA-195CB9862E64}" srcOrd="1" destOrd="0" parTransId="{B20CFE7D-BCD7-3549-9700-CC6BCC5AAFB6}" sibTransId="{86D6D181-C963-3345-A7CB-C205ECFAAB3E}"/>
    <dgm:cxn modelId="{07D178B1-7ABA-B54A-AF89-A1C7E3A4A8C0}" srcId="{9CCADDE8-B1CC-BC4A-8D7C-D9085A7F8B89}" destId="{90D59221-921B-9C4A-AD44-5FDC1DACCAEC}" srcOrd="4" destOrd="0" parTransId="{92FA05A3-B78E-D54C-B028-EFC61F1F3ADA}" sibTransId="{FC189007-B529-F443-AAFB-1448F361F1E2}"/>
    <dgm:cxn modelId="{F28522BB-632C-3A43-A99A-F6A58FC629BB}" type="presOf" srcId="{FC189007-B529-F443-AAFB-1448F361F1E2}" destId="{4A90E9D3-5E40-2349-BA6D-B988030EAF71}" srcOrd="0" destOrd="0" presId="urn:microsoft.com/office/officeart/2005/8/layout/radial6"/>
    <dgm:cxn modelId="{BA0CF8D3-B48F-B745-AB61-3AD90A85AED3}" type="presOf" srcId="{2159846D-5E76-6846-913E-9437E9BE23D7}" destId="{EEE2522D-8613-7C42-BEB1-368E460A2E63}" srcOrd="0" destOrd="0" presId="urn:microsoft.com/office/officeart/2005/8/layout/radial6"/>
    <dgm:cxn modelId="{B9E856EE-0F48-5E42-A428-6E1E7D8B458A}" type="presOf" srcId="{57E3DC6A-7878-CE4B-9F03-B111A796A294}" destId="{DF23CD00-F76D-AA4F-B70A-F37DD518DFFA}" srcOrd="0" destOrd="0" presId="urn:microsoft.com/office/officeart/2005/8/layout/radial6"/>
    <dgm:cxn modelId="{9B3D8787-803F-F543-9D3D-D181EE721C8C}" type="presParOf" srcId="{2B3E7596-9343-0847-93D9-CA6B00B729F9}" destId="{DFF64EA4-AF94-9147-8BDB-9714A03B3A45}" srcOrd="0" destOrd="0" presId="urn:microsoft.com/office/officeart/2005/8/layout/radial6"/>
    <dgm:cxn modelId="{95D8DCCA-5A5E-F342-B62B-924657B47CF3}" type="presParOf" srcId="{2B3E7596-9343-0847-93D9-CA6B00B729F9}" destId="{DF23CD00-F76D-AA4F-B70A-F37DD518DFFA}" srcOrd="1" destOrd="0" presId="urn:microsoft.com/office/officeart/2005/8/layout/radial6"/>
    <dgm:cxn modelId="{8D87F7AA-CE02-0844-A424-7FDBF780829A}" type="presParOf" srcId="{2B3E7596-9343-0847-93D9-CA6B00B729F9}" destId="{C2C7A269-4A92-B54A-8B62-0646029B8C4C}" srcOrd="2" destOrd="0" presId="urn:microsoft.com/office/officeart/2005/8/layout/radial6"/>
    <dgm:cxn modelId="{6855D989-848E-2347-80C1-CCCBDC0A594C}" type="presParOf" srcId="{2B3E7596-9343-0847-93D9-CA6B00B729F9}" destId="{CACF0168-BF2B-C947-A584-F89E17885237}" srcOrd="3" destOrd="0" presId="urn:microsoft.com/office/officeart/2005/8/layout/radial6"/>
    <dgm:cxn modelId="{DE2BFB01-729E-DC49-8EA2-C4D0FAE9EA40}" type="presParOf" srcId="{2B3E7596-9343-0847-93D9-CA6B00B729F9}" destId="{0FC4EE24-88A8-D14F-A78F-EB0E5D923B3E}" srcOrd="4" destOrd="0" presId="urn:microsoft.com/office/officeart/2005/8/layout/radial6"/>
    <dgm:cxn modelId="{777BCF2E-8175-E14C-8B16-2F03100AC03A}" type="presParOf" srcId="{2B3E7596-9343-0847-93D9-CA6B00B729F9}" destId="{CB6DF3F4-63E8-6A44-A45B-CCF9420F9560}" srcOrd="5" destOrd="0" presId="urn:microsoft.com/office/officeart/2005/8/layout/radial6"/>
    <dgm:cxn modelId="{508470F1-5B2C-C843-8A26-4CEE5A25A911}" type="presParOf" srcId="{2B3E7596-9343-0847-93D9-CA6B00B729F9}" destId="{6ED1B212-AA5D-334F-9F0A-98E57C703FF8}" srcOrd="6" destOrd="0" presId="urn:microsoft.com/office/officeart/2005/8/layout/radial6"/>
    <dgm:cxn modelId="{3C6C9B8A-D0E9-2B4E-A60B-F47E8D49441D}" type="presParOf" srcId="{2B3E7596-9343-0847-93D9-CA6B00B729F9}" destId="{EEE2522D-8613-7C42-BEB1-368E460A2E63}" srcOrd="7" destOrd="0" presId="urn:microsoft.com/office/officeart/2005/8/layout/radial6"/>
    <dgm:cxn modelId="{66FB7590-39C7-9046-8065-A6596A679646}" type="presParOf" srcId="{2B3E7596-9343-0847-93D9-CA6B00B729F9}" destId="{652A7B3F-AE11-254B-854D-7B463C069496}" srcOrd="8" destOrd="0" presId="urn:microsoft.com/office/officeart/2005/8/layout/radial6"/>
    <dgm:cxn modelId="{746CD3ED-4F48-8D41-AF7D-B797EE82FC66}" type="presParOf" srcId="{2B3E7596-9343-0847-93D9-CA6B00B729F9}" destId="{39A715DE-E9BC-4349-A49E-311AC98C1B16}" srcOrd="9" destOrd="0" presId="urn:microsoft.com/office/officeart/2005/8/layout/radial6"/>
    <dgm:cxn modelId="{A588855D-438B-FD42-9AA3-0378433B0772}" type="presParOf" srcId="{2B3E7596-9343-0847-93D9-CA6B00B729F9}" destId="{2C8317B8-1BBD-FF42-ACE0-98CBEC4AB340}" srcOrd="10" destOrd="0" presId="urn:microsoft.com/office/officeart/2005/8/layout/radial6"/>
    <dgm:cxn modelId="{B4FAA039-C6F6-254E-B658-498208FCCC57}" type="presParOf" srcId="{2B3E7596-9343-0847-93D9-CA6B00B729F9}" destId="{5682B0D6-738F-8E43-8934-0FB6CFBB120A}" srcOrd="11" destOrd="0" presId="urn:microsoft.com/office/officeart/2005/8/layout/radial6"/>
    <dgm:cxn modelId="{F0F6FB27-1BDC-654D-B130-7218684B1CD7}" type="presParOf" srcId="{2B3E7596-9343-0847-93D9-CA6B00B729F9}" destId="{2AD78FDD-3DF9-8C42-BE8D-D764C764360A}" srcOrd="12" destOrd="0" presId="urn:microsoft.com/office/officeart/2005/8/layout/radial6"/>
    <dgm:cxn modelId="{BAC369E9-9029-2E41-9204-1D3E4C0AA2F4}" type="presParOf" srcId="{2B3E7596-9343-0847-93D9-CA6B00B729F9}" destId="{C2AF7C99-2EC0-8C43-BEE3-132DD322B971}" srcOrd="13" destOrd="0" presId="urn:microsoft.com/office/officeart/2005/8/layout/radial6"/>
    <dgm:cxn modelId="{3597AC72-94A5-084D-A9CE-8CEE716ADDC7}" type="presParOf" srcId="{2B3E7596-9343-0847-93D9-CA6B00B729F9}" destId="{69BE4161-E4BA-6F4B-B1A4-63DEA17FA180}" srcOrd="14" destOrd="0" presId="urn:microsoft.com/office/officeart/2005/8/layout/radial6"/>
    <dgm:cxn modelId="{61D34EB7-0028-884D-BA88-35C2161B2B33}" type="presParOf" srcId="{2B3E7596-9343-0847-93D9-CA6B00B729F9}" destId="{4A90E9D3-5E40-2349-BA6D-B988030EAF71}"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6E53F4-6DE8-9F47-A875-D701CFB6CCA6}" type="doc">
      <dgm:prSet loTypeId="urn:microsoft.com/office/officeart/2005/8/layout/hChevron3" loCatId="" qsTypeId="urn:microsoft.com/office/officeart/2005/8/quickstyle/simple1" qsCatId="simple" csTypeId="urn:microsoft.com/office/officeart/2005/8/colors/accent1_2" csCatId="accent1" phldr="1"/>
      <dgm:spPr/>
    </dgm:pt>
    <dgm:pt modelId="{68AE7892-6D33-174B-A810-84DB33A981BC}">
      <dgm:prSet phldrT="[Text]" custT="1"/>
      <dgm:spPr/>
      <dgm:t>
        <a:bodyPr/>
        <a:lstStyle/>
        <a:p>
          <a:r>
            <a:rPr lang="en-GB" sz="2000" b="1" dirty="0"/>
            <a:t>source</a:t>
          </a:r>
        </a:p>
      </dgm:t>
    </dgm:pt>
    <dgm:pt modelId="{2D670F1F-4645-DC44-8671-632C2C40FA3E}" type="parTrans" cxnId="{58D701A7-0091-0C4E-8EF2-6F0DB6836F72}">
      <dgm:prSet/>
      <dgm:spPr/>
      <dgm:t>
        <a:bodyPr/>
        <a:lstStyle/>
        <a:p>
          <a:endParaRPr lang="en-GB"/>
        </a:p>
      </dgm:t>
    </dgm:pt>
    <dgm:pt modelId="{784FED40-C14D-ED48-A4C7-7B2235388E52}" type="sibTrans" cxnId="{58D701A7-0091-0C4E-8EF2-6F0DB6836F72}">
      <dgm:prSet/>
      <dgm:spPr/>
      <dgm:t>
        <a:bodyPr/>
        <a:lstStyle/>
        <a:p>
          <a:endParaRPr lang="en-GB"/>
        </a:p>
      </dgm:t>
    </dgm:pt>
    <dgm:pt modelId="{A4B7E226-A410-5247-A4F2-94442FD3CD77}">
      <dgm:prSet phldrT="[Text]" custT="1"/>
      <dgm:spPr/>
      <dgm:t>
        <a:bodyPr/>
        <a:lstStyle/>
        <a:p>
          <a:r>
            <a:rPr lang="en-GB" sz="1400" b="1" dirty="0"/>
            <a:t>build</a:t>
          </a:r>
        </a:p>
      </dgm:t>
    </dgm:pt>
    <dgm:pt modelId="{3993F1E5-3630-8E49-BCAF-795CBFDA392B}" type="parTrans" cxnId="{D0946462-5267-9E4F-B26C-F556D4A06207}">
      <dgm:prSet/>
      <dgm:spPr/>
      <dgm:t>
        <a:bodyPr/>
        <a:lstStyle/>
        <a:p>
          <a:endParaRPr lang="en-GB"/>
        </a:p>
      </dgm:t>
    </dgm:pt>
    <dgm:pt modelId="{C6E2E65C-E186-C842-B22D-08007C45E7A9}" type="sibTrans" cxnId="{D0946462-5267-9E4F-B26C-F556D4A06207}">
      <dgm:prSet/>
      <dgm:spPr/>
      <dgm:t>
        <a:bodyPr/>
        <a:lstStyle/>
        <a:p>
          <a:endParaRPr lang="en-GB"/>
        </a:p>
      </dgm:t>
    </dgm:pt>
    <dgm:pt modelId="{A2F49EB8-BDCD-3F47-8E7E-D3B916212796}">
      <dgm:prSet phldrT="[Text]" custT="1"/>
      <dgm:spPr/>
      <dgm:t>
        <a:bodyPr/>
        <a:lstStyle/>
        <a:p>
          <a:r>
            <a:rPr lang="en-GB" sz="1400" b="1" dirty="0"/>
            <a:t>quality gates</a:t>
          </a:r>
        </a:p>
      </dgm:t>
    </dgm:pt>
    <dgm:pt modelId="{B4A324A4-3557-A042-9237-7E4296952057}" type="parTrans" cxnId="{2CE34546-2C0A-DA42-A566-982E674D98D2}">
      <dgm:prSet/>
      <dgm:spPr/>
      <dgm:t>
        <a:bodyPr/>
        <a:lstStyle/>
        <a:p>
          <a:endParaRPr lang="en-GB"/>
        </a:p>
      </dgm:t>
    </dgm:pt>
    <dgm:pt modelId="{F8A8ABE3-A4DE-6A44-965C-B0DA1AE61062}" type="sibTrans" cxnId="{2CE34546-2C0A-DA42-A566-982E674D98D2}">
      <dgm:prSet/>
      <dgm:spPr/>
      <dgm:t>
        <a:bodyPr/>
        <a:lstStyle/>
        <a:p>
          <a:endParaRPr lang="en-GB"/>
        </a:p>
      </dgm:t>
    </dgm:pt>
    <dgm:pt modelId="{6A32265A-6BAF-614B-B912-823BE277D94A}">
      <dgm:prSet custT="1"/>
      <dgm:spPr/>
      <dgm:t>
        <a:bodyPr/>
        <a:lstStyle/>
        <a:p>
          <a:r>
            <a:rPr lang="en-GB" sz="1400" b="1"/>
            <a:t>deploy</a:t>
          </a:r>
        </a:p>
      </dgm:t>
    </dgm:pt>
    <dgm:pt modelId="{E4FF8A1D-CF29-F146-8ED0-B81852258769}" type="parTrans" cxnId="{A1F5671C-A9DE-9E42-A906-81A71A532F6D}">
      <dgm:prSet/>
      <dgm:spPr/>
      <dgm:t>
        <a:bodyPr/>
        <a:lstStyle/>
        <a:p>
          <a:endParaRPr lang="en-GB"/>
        </a:p>
      </dgm:t>
    </dgm:pt>
    <dgm:pt modelId="{22AD2961-BD1F-4F4B-A73B-5CEBB8638DB3}" type="sibTrans" cxnId="{A1F5671C-A9DE-9E42-A906-81A71A532F6D}">
      <dgm:prSet/>
      <dgm:spPr/>
      <dgm:t>
        <a:bodyPr/>
        <a:lstStyle/>
        <a:p>
          <a:endParaRPr lang="en-GB"/>
        </a:p>
      </dgm:t>
    </dgm:pt>
    <dgm:pt modelId="{B95B5EA0-A1EC-B742-8E21-0D3E2DA87702}">
      <dgm:prSet custT="1"/>
      <dgm:spPr/>
      <dgm:t>
        <a:bodyPr/>
        <a:lstStyle/>
        <a:p>
          <a:r>
            <a:rPr lang="en-GB" sz="1400" b="1"/>
            <a:t>test</a:t>
          </a:r>
        </a:p>
      </dgm:t>
    </dgm:pt>
    <dgm:pt modelId="{47D8BA02-A890-DA45-AB90-24AC0090F071}" type="parTrans" cxnId="{FE027EA5-9914-924F-80D8-82BD4267C9D9}">
      <dgm:prSet/>
      <dgm:spPr/>
      <dgm:t>
        <a:bodyPr/>
        <a:lstStyle/>
        <a:p>
          <a:endParaRPr lang="en-GB"/>
        </a:p>
      </dgm:t>
    </dgm:pt>
    <dgm:pt modelId="{99968DE4-9386-2B43-B1E2-BB639B9B88B6}" type="sibTrans" cxnId="{FE027EA5-9914-924F-80D8-82BD4267C9D9}">
      <dgm:prSet/>
      <dgm:spPr/>
      <dgm:t>
        <a:bodyPr/>
        <a:lstStyle/>
        <a:p>
          <a:endParaRPr lang="en-GB"/>
        </a:p>
      </dgm:t>
    </dgm:pt>
    <dgm:pt modelId="{10E2BAD5-1666-3F4E-9F9B-E72A79C20F3A}">
      <dgm:prSet custT="1"/>
      <dgm:spPr/>
      <dgm:t>
        <a:bodyPr/>
        <a:lstStyle/>
        <a:p>
          <a:r>
            <a:rPr lang="en-GB" sz="1400" b="1"/>
            <a:t>test</a:t>
          </a:r>
        </a:p>
      </dgm:t>
    </dgm:pt>
    <dgm:pt modelId="{B652EA73-4ACB-A64A-9E49-55DE7B2FB30B}" type="parTrans" cxnId="{DE652FB3-610E-BF40-AEF3-40481A3743D4}">
      <dgm:prSet/>
      <dgm:spPr/>
      <dgm:t>
        <a:bodyPr/>
        <a:lstStyle/>
        <a:p>
          <a:endParaRPr lang="en-GB"/>
        </a:p>
      </dgm:t>
    </dgm:pt>
    <dgm:pt modelId="{A32E03FB-B401-524F-995E-D9B3679E90C7}" type="sibTrans" cxnId="{DE652FB3-610E-BF40-AEF3-40481A3743D4}">
      <dgm:prSet/>
      <dgm:spPr/>
      <dgm:t>
        <a:bodyPr/>
        <a:lstStyle/>
        <a:p>
          <a:endParaRPr lang="en-GB"/>
        </a:p>
      </dgm:t>
    </dgm:pt>
    <dgm:pt modelId="{D3CBE00B-A0BD-0D43-B765-1694030D5485}" type="pres">
      <dgm:prSet presAssocID="{736E53F4-6DE8-9F47-A875-D701CFB6CCA6}" presName="Name0" presStyleCnt="0">
        <dgm:presLayoutVars>
          <dgm:dir/>
          <dgm:resizeHandles val="exact"/>
        </dgm:presLayoutVars>
      </dgm:prSet>
      <dgm:spPr/>
    </dgm:pt>
    <dgm:pt modelId="{FCE8EC1B-822C-FC4E-92E2-D67B965F6627}" type="pres">
      <dgm:prSet presAssocID="{68AE7892-6D33-174B-A810-84DB33A981BC}" presName="parTxOnly" presStyleLbl="node1" presStyleIdx="0" presStyleCnt="6">
        <dgm:presLayoutVars>
          <dgm:bulletEnabled val="1"/>
        </dgm:presLayoutVars>
      </dgm:prSet>
      <dgm:spPr/>
    </dgm:pt>
    <dgm:pt modelId="{A25242A2-5787-B14C-9A2F-0426FFE6B443}" type="pres">
      <dgm:prSet presAssocID="{784FED40-C14D-ED48-A4C7-7B2235388E52}" presName="parSpace" presStyleCnt="0"/>
      <dgm:spPr/>
    </dgm:pt>
    <dgm:pt modelId="{80C93026-C162-9243-A5A4-57DB547D2CAA}" type="pres">
      <dgm:prSet presAssocID="{A4B7E226-A410-5247-A4F2-94442FD3CD77}" presName="parTxOnly" presStyleLbl="node1" presStyleIdx="1" presStyleCnt="6">
        <dgm:presLayoutVars>
          <dgm:bulletEnabled val="1"/>
        </dgm:presLayoutVars>
      </dgm:prSet>
      <dgm:spPr/>
    </dgm:pt>
    <dgm:pt modelId="{635DF6BC-44B2-3E4D-84B7-3F0F658F0719}" type="pres">
      <dgm:prSet presAssocID="{C6E2E65C-E186-C842-B22D-08007C45E7A9}" presName="parSpace" presStyleCnt="0"/>
      <dgm:spPr/>
    </dgm:pt>
    <dgm:pt modelId="{45CC0C11-8B19-BE4F-A917-9E842A743FEF}" type="pres">
      <dgm:prSet presAssocID="{B95B5EA0-A1EC-B742-8E21-0D3E2DA87702}" presName="parTxOnly" presStyleLbl="node1" presStyleIdx="2" presStyleCnt="6">
        <dgm:presLayoutVars>
          <dgm:bulletEnabled val="1"/>
        </dgm:presLayoutVars>
      </dgm:prSet>
      <dgm:spPr/>
    </dgm:pt>
    <dgm:pt modelId="{7B51F226-0FBA-FC46-96A2-211EA074D0F1}" type="pres">
      <dgm:prSet presAssocID="{99968DE4-9386-2B43-B1E2-BB639B9B88B6}" presName="parSpace" presStyleCnt="0"/>
      <dgm:spPr/>
    </dgm:pt>
    <dgm:pt modelId="{ADCDD1A0-8377-0B4F-A21F-D12F1B035793}" type="pres">
      <dgm:prSet presAssocID="{A2F49EB8-BDCD-3F47-8E7E-D3B916212796}" presName="parTxOnly" presStyleLbl="node1" presStyleIdx="3" presStyleCnt="6">
        <dgm:presLayoutVars>
          <dgm:bulletEnabled val="1"/>
        </dgm:presLayoutVars>
      </dgm:prSet>
      <dgm:spPr/>
    </dgm:pt>
    <dgm:pt modelId="{6A9216C9-8372-7746-BD5A-D7CDDCCB177B}" type="pres">
      <dgm:prSet presAssocID="{F8A8ABE3-A4DE-6A44-965C-B0DA1AE61062}" presName="parSpace" presStyleCnt="0"/>
      <dgm:spPr/>
    </dgm:pt>
    <dgm:pt modelId="{0AA00684-172D-F041-88C5-6D4D2508185E}" type="pres">
      <dgm:prSet presAssocID="{6A32265A-6BAF-614B-B912-823BE277D94A}" presName="parTxOnly" presStyleLbl="node1" presStyleIdx="4" presStyleCnt="6">
        <dgm:presLayoutVars>
          <dgm:bulletEnabled val="1"/>
        </dgm:presLayoutVars>
      </dgm:prSet>
      <dgm:spPr/>
    </dgm:pt>
    <dgm:pt modelId="{9BF6125B-2E42-1B4B-AC5C-0226C4B0C48F}" type="pres">
      <dgm:prSet presAssocID="{22AD2961-BD1F-4F4B-A73B-5CEBB8638DB3}" presName="parSpace" presStyleCnt="0"/>
      <dgm:spPr/>
    </dgm:pt>
    <dgm:pt modelId="{E7F8C110-F64C-164B-87AC-2F5804506CF7}" type="pres">
      <dgm:prSet presAssocID="{10E2BAD5-1666-3F4E-9F9B-E72A79C20F3A}" presName="parTxOnly" presStyleLbl="node1" presStyleIdx="5" presStyleCnt="6">
        <dgm:presLayoutVars>
          <dgm:bulletEnabled val="1"/>
        </dgm:presLayoutVars>
      </dgm:prSet>
      <dgm:spPr/>
    </dgm:pt>
  </dgm:ptLst>
  <dgm:cxnLst>
    <dgm:cxn modelId="{0685341B-FFFB-E048-84B7-DE098D92B721}" type="presOf" srcId="{A4B7E226-A410-5247-A4F2-94442FD3CD77}" destId="{80C93026-C162-9243-A5A4-57DB547D2CAA}" srcOrd="0" destOrd="0" presId="urn:microsoft.com/office/officeart/2005/8/layout/hChevron3"/>
    <dgm:cxn modelId="{A1F5671C-A9DE-9E42-A906-81A71A532F6D}" srcId="{736E53F4-6DE8-9F47-A875-D701CFB6CCA6}" destId="{6A32265A-6BAF-614B-B912-823BE277D94A}" srcOrd="4" destOrd="0" parTransId="{E4FF8A1D-CF29-F146-8ED0-B81852258769}" sibTransId="{22AD2961-BD1F-4F4B-A73B-5CEBB8638DB3}"/>
    <dgm:cxn modelId="{2CE34546-2C0A-DA42-A566-982E674D98D2}" srcId="{736E53F4-6DE8-9F47-A875-D701CFB6CCA6}" destId="{A2F49EB8-BDCD-3F47-8E7E-D3B916212796}" srcOrd="3" destOrd="0" parTransId="{B4A324A4-3557-A042-9237-7E4296952057}" sibTransId="{F8A8ABE3-A4DE-6A44-965C-B0DA1AE61062}"/>
    <dgm:cxn modelId="{8CE60947-BBEF-9642-A724-6188E7E52120}" type="presOf" srcId="{68AE7892-6D33-174B-A810-84DB33A981BC}" destId="{FCE8EC1B-822C-FC4E-92E2-D67B965F6627}" srcOrd="0" destOrd="0" presId="urn:microsoft.com/office/officeart/2005/8/layout/hChevron3"/>
    <dgm:cxn modelId="{D0946462-5267-9E4F-B26C-F556D4A06207}" srcId="{736E53F4-6DE8-9F47-A875-D701CFB6CCA6}" destId="{A4B7E226-A410-5247-A4F2-94442FD3CD77}" srcOrd="1" destOrd="0" parTransId="{3993F1E5-3630-8E49-BCAF-795CBFDA392B}" sibTransId="{C6E2E65C-E186-C842-B22D-08007C45E7A9}"/>
    <dgm:cxn modelId="{1E57F98D-F63D-EF44-BB1D-940CB300392A}" type="presOf" srcId="{6A32265A-6BAF-614B-B912-823BE277D94A}" destId="{0AA00684-172D-F041-88C5-6D4D2508185E}" srcOrd="0" destOrd="0" presId="urn:microsoft.com/office/officeart/2005/8/layout/hChevron3"/>
    <dgm:cxn modelId="{A77EA692-7527-FA4D-BF99-F1B8629579EA}" type="presOf" srcId="{A2F49EB8-BDCD-3F47-8E7E-D3B916212796}" destId="{ADCDD1A0-8377-0B4F-A21F-D12F1B035793}" srcOrd="0" destOrd="0" presId="urn:microsoft.com/office/officeart/2005/8/layout/hChevron3"/>
    <dgm:cxn modelId="{50F99C97-CD4D-6846-8EFA-3FBD062C111F}" type="presOf" srcId="{736E53F4-6DE8-9F47-A875-D701CFB6CCA6}" destId="{D3CBE00B-A0BD-0D43-B765-1694030D5485}" srcOrd="0" destOrd="0" presId="urn:microsoft.com/office/officeart/2005/8/layout/hChevron3"/>
    <dgm:cxn modelId="{03236FA3-08E0-F34A-8607-5BE245712C3B}" type="presOf" srcId="{B95B5EA0-A1EC-B742-8E21-0D3E2DA87702}" destId="{45CC0C11-8B19-BE4F-A917-9E842A743FEF}" srcOrd="0" destOrd="0" presId="urn:microsoft.com/office/officeart/2005/8/layout/hChevron3"/>
    <dgm:cxn modelId="{FE027EA5-9914-924F-80D8-82BD4267C9D9}" srcId="{736E53F4-6DE8-9F47-A875-D701CFB6CCA6}" destId="{B95B5EA0-A1EC-B742-8E21-0D3E2DA87702}" srcOrd="2" destOrd="0" parTransId="{47D8BA02-A890-DA45-AB90-24AC0090F071}" sibTransId="{99968DE4-9386-2B43-B1E2-BB639B9B88B6}"/>
    <dgm:cxn modelId="{58D701A7-0091-0C4E-8EF2-6F0DB6836F72}" srcId="{736E53F4-6DE8-9F47-A875-D701CFB6CCA6}" destId="{68AE7892-6D33-174B-A810-84DB33A981BC}" srcOrd="0" destOrd="0" parTransId="{2D670F1F-4645-DC44-8671-632C2C40FA3E}" sibTransId="{784FED40-C14D-ED48-A4C7-7B2235388E52}"/>
    <dgm:cxn modelId="{DE652FB3-610E-BF40-AEF3-40481A3743D4}" srcId="{736E53F4-6DE8-9F47-A875-D701CFB6CCA6}" destId="{10E2BAD5-1666-3F4E-9F9B-E72A79C20F3A}" srcOrd="5" destOrd="0" parTransId="{B652EA73-4ACB-A64A-9E49-55DE7B2FB30B}" sibTransId="{A32E03FB-B401-524F-995E-D9B3679E90C7}"/>
    <dgm:cxn modelId="{1173E7E1-0EDA-7F45-99BA-50C5BEF82AE7}" type="presOf" srcId="{10E2BAD5-1666-3F4E-9F9B-E72A79C20F3A}" destId="{E7F8C110-F64C-164B-87AC-2F5804506CF7}" srcOrd="0" destOrd="0" presId="urn:microsoft.com/office/officeart/2005/8/layout/hChevron3"/>
    <dgm:cxn modelId="{92D9FC28-3A57-2B45-A3F4-E66FB64F90C3}" type="presParOf" srcId="{D3CBE00B-A0BD-0D43-B765-1694030D5485}" destId="{FCE8EC1B-822C-FC4E-92E2-D67B965F6627}" srcOrd="0" destOrd="0" presId="urn:microsoft.com/office/officeart/2005/8/layout/hChevron3"/>
    <dgm:cxn modelId="{3CC00A72-F9F3-AA48-8FEC-05DC297F0D9F}" type="presParOf" srcId="{D3CBE00B-A0BD-0D43-B765-1694030D5485}" destId="{A25242A2-5787-B14C-9A2F-0426FFE6B443}" srcOrd="1" destOrd="0" presId="urn:microsoft.com/office/officeart/2005/8/layout/hChevron3"/>
    <dgm:cxn modelId="{16B23CC0-DE0E-7C4D-A514-90613C7E42C7}" type="presParOf" srcId="{D3CBE00B-A0BD-0D43-B765-1694030D5485}" destId="{80C93026-C162-9243-A5A4-57DB547D2CAA}" srcOrd="2" destOrd="0" presId="urn:microsoft.com/office/officeart/2005/8/layout/hChevron3"/>
    <dgm:cxn modelId="{53CB288B-D657-BD45-BE4B-CDCB654D2D32}" type="presParOf" srcId="{D3CBE00B-A0BD-0D43-B765-1694030D5485}" destId="{635DF6BC-44B2-3E4D-84B7-3F0F658F0719}" srcOrd="3" destOrd="0" presId="urn:microsoft.com/office/officeart/2005/8/layout/hChevron3"/>
    <dgm:cxn modelId="{AD16EFAB-988E-2D4F-AE0C-16A4D331AB8B}" type="presParOf" srcId="{D3CBE00B-A0BD-0D43-B765-1694030D5485}" destId="{45CC0C11-8B19-BE4F-A917-9E842A743FEF}" srcOrd="4" destOrd="0" presId="urn:microsoft.com/office/officeart/2005/8/layout/hChevron3"/>
    <dgm:cxn modelId="{A3689867-7BEE-DA4C-A4C7-8693A3D0BAA5}" type="presParOf" srcId="{D3CBE00B-A0BD-0D43-B765-1694030D5485}" destId="{7B51F226-0FBA-FC46-96A2-211EA074D0F1}" srcOrd="5" destOrd="0" presId="urn:microsoft.com/office/officeart/2005/8/layout/hChevron3"/>
    <dgm:cxn modelId="{2C861314-A04B-7F41-9DDA-D969FA9D8EFA}" type="presParOf" srcId="{D3CBE00B-A0BD-0D43-B765-1694030D5485}" destId="{ADCDD1A0-8377-0B4F-A21F-D12F1B035793}" srcOrd="6" destOrd="0" presId="urn:microsoft.com/office/officeart/2005/8/layout/hChevron3"/>
    <dgm:cxn modelId="{FC810FFC-A109-EB43-AFD8-6602DC1EA13E}" type="presParOf" srcId="{D3CBE00B-A0BD-0D43-B765-1694030D5485}" destId="{6A9216C9-8372-7746-BD5A-D7CDDCCB177B}" srcOrd="7" destOrd="0" presId="urn:microsoft.com/office/officeart/2005/8/layout/hChevron3"/>
    <dgm:cxn modelId="{D38D8341-057C-434C-9FFB-7EFF48EE21B2}" type="presParOf" srcId="{D3CBE00B-A0BD-0D43-B765-1694030D5485}" destId="{0AA00684-172D-F041-88C5-6D4D2508185E}" srcOrd="8" destOrd="0" presId="urn:microsoft.com/office/officeart/2005/8/layout/hChevron3"/>
    <dgm:cxn modelId="{A2BFDEB7-E415-9145-801D-3471EA273DB0}" type="presParOf" srcId="{D3CBE00B-A0BD-0D43-B765-1694030D5485}" destId="{9BF6125B-2E42-1B4B-AC5C-0226C4B0C48F}" srcOrd="9" destOrd="0" presId="urn:microsoft.com/office/officeart/2005/8/layout/hChevron3"/>
    <dgm:cxn modelId="{2CD6DE52-0EBA-0B4E-9AF0-103FFB7DA959}" type="presParOf" srcId="{D3CBE00B-A0BD-0D43-B765-1694030D5485}" destId="{E7F8C110-F64C-164B-87AC-2F5804506CF7}"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6E53F4-6DE8-9F47-A875-D701CFB6CCA6}" type="doc">
      <dgm:prSet loTypeId="urn:microsoft.com/office/officeart/2005/8/layout/hChevron3" loCatId="" qsTypeId="urn:microsoft.com/office/officeart/2005/8/quickstyle/simple1" qsCatId="simple" csTypeId="urn:microsoft.com/office/officeart/2005/8/colors/accent1_2" csCatId="accent1" phldr="1"/>
      <dgm:spPr/>
    </dgm:pt>
    <dgm:pt modelId="{68AE7892-6D33-174B-A810-84DB33A981BC}">
      <dgm:prSet phldrT="[Text]" custT="1"/>
      <dgm:spPr/>
      <dgm:t>
        <a:bodyPr/>
        <a:lstStyle/>
        <a:p>
          <a:r>
            <a:rPr lang="en-GB" sz="1400" b="1" dirty="0"/>
            <a:t>dev</a:t>
          </a:r>
        </a:p>
      </dgm:t>
    </dgm:pt>
    <dgm:pt modelId="{2D670F1F-4645-DC44-8671-632C2C40FA3E}" type="parTrans" cxnId="{58D701A7-0091-0C4E-8EF2-6F0DB6836F72}">
      <dgm:prSet/>
      <dgm:spPr/>
      <dgm:t>
        <a:bodyPr/>
        <a:lstStyle/>
        <a:p>
          <a:endParaRPr lang="en-GB"/>
        </a:p>
      </dgm:t>
    </dgm:pt>
    <dgm:pt modelId="{784FED40-C14D-ED48-A4C7-7B2235388E52}" type="sibTrans" cxnId="{58D701A7-0091-0C4E-8EF2-6F0DB6836F72}">
      <dgm:prSet/>
      <dgm:spPr/>
      <dgm:t>
        <a:bodyPr/>
        <a:lstStyle/>
        <a:p>
          <a:endParaRPr lang="en-GB"/>
        </a:p>
      </dgm:t>
    </dgm:pt>
    <dgm:pt modelId="{A2F49EB8-BDCD-3F47-8E7E-D3B916212796}">
      <dgm:prSet phldrT="[Text]" custT="1"/>
      <dgm:spPr/>
      <dgm:t>
        <a:bodyPr/>
        <a:lstStyle/>
        <a:p>
          <a:r>
            <a:rPr lang="en-GB" sz="1400" b="1" dirty="0"/>
            <a:t>system test</a:t>
          </a:r>
        </a:p>
      </dgm:t>
    </dgm:pt>
    <dgm:pt modelId="{B4A324A4-3557-A042-9237-7E4296952057}" type="parTrans" cxnId="{2CE34546-2C0A-DA42-A566-982E674D98D2}">
      <dgm:prSet/>
      <dgm:spPr/>
      <dgm:t>
        <a:bodyPr/>
        <a:lstStyle/>
        <a:p>
          <a:endParaRPr lang="en-GB"/>
        </a:p>
      </dgm:t>
    </dgm:pt>
    <dgm:pt modelId="{F8A8ABE3-A4DE-6A44-965C-B0DA1AE61062}" type="sibTrans" cxnId="{2CE34546-2C0A-DA42-A566-982E674D98D2}">
      <dgm:prSet/>
      <dgm:spPr/>
      <dgm:t>
        <a:bodyPr/>
        <a:lstStyle/>
        <a:p>
          <a:endParaRPr lang="en-GB"/>
        </a:p>
      </dgm:t>
    </dgm:pt>
    <dgm:pt modelId="{6A32265A-6BAF-614B-B912-823BE277D94A}">
      <dgm:prSet custT="1"/>
      <dgm:spPr/>
      <dgm:t>
        <a:bodyPr/>
        <a:lstStyle/>
        <a:p>
          <a:r>
            <a:rPr lang="en-GB" sz="1400" b="1" dirty="0"/>
            <a:t>pre-prod</a:t>
          </a:r>
        </a:p>
      </dgm:t>
    </dgm:pt>
    <dgm:pt modelId="{E4FF8A1D-CF29-F146-8ED0-B81852258769}" type="parTrans" cxnId="{A1F5671C-A9DE-9E42-A906-81A71A532F6D}">
      <dgm:prSet/>
      <dgm:spPr/>
      <dgm:t>
        <a:bodyPr/>
        <a:lstStyle/>
        <a:p>
          <a:endParaRPr lang="en-GB"/>
        </a:p>
      </dgm:t>
    </dgm:pt>
    <dgm:pt modelId="{22AD2961-BD1F-4F4B-A73B-5CEBB8638DB3}" type="sibTrans" cxnId="{A1F5671C-A9DE-9E42-A906-81A71A532F6D}">
      <dgm:prSet/>
      <dgm:spPr/>
      <dgm:t>
        <a:bodyPr/>
        <a:lstStyle/>
        <a:p>
          <a:endParaRPr lang="en-GB"/>
        </a:p>
      </dgm:t>
    </dgm:pt>
    <dgm:pt modelId="{10E2BAD5-1666-3F4E-9F9B-E72A79C20F3A}">
      <dgm:prSet custT="1"/>
      <dgm:spPr/>
      <dgm:t>
        <a:bodyPr/>
        <a:lstStyle/>
        <a:p>
          <a:r>
            <a:rPr lang="en-GB" sz="1400" b="1" dirty="0"/>
            <a:t>prod</a:t>
          </a:r>
        </a:p>
      </dgm:t>
    </dgm:pt>
    <dgm:pt modelId="{B652EA73-4ACB-A64A-9E49-55DE7B2FB30B}" type="parTrans" cxnId="{DE652FB3-610E-BF40-AEF3-40481A3743D4}">
      <dgm:prSet/>
      <dgm:spPr/>
      <dgm:t>
        <a:bodyPr/>
        <a:lstStyle/>
        <a:p>
          <a:endParaRPr lang="en-GB"/>
        </a:p>
      </dgm:t>
    </dgm:pt>
    <dgm:pt modelId="{A32E03FB-B401-524F-995E-D9B3679E90C7}" type="sibTrans" cxnId="{DE652FB3-610E-BF40-AEF3-40481A3743D4}">
      <dgm:prSet/>
      <dgm:spPr/>
      <dgm:t>
        <a:bodyPr/>
        <a:lstStyle/>
        <a:p>
          <a:endParaRPr lang="en-GB"/>
        </a:p>
      </dgm:t>
    </dgm:pt>
    <dgm:pt modelId="{9FADF487-D0A0-4B19-9B58-E0C2CADA331B}">
      <dgm:prSet custT="1"/>
      <dgm:spPr/>
      <dgm:t>
        <a:bodyPr/>
        <a:lstStyle/>
        <a:p>
          <a:r>
            <a:rPr lang="en-GB" sz="1400" b="0" dirty="0"/>
            <a:t>staging</a:t>
          </a:r>
        </a:p>
      </dgm:t>
    </dgm:pt>
    <dgm:pt modelId="{126C006F-EE1B-4F5C-8892-666EDAE51941}" type="parTrans" cxnId="{1762896F-9C81-4C22-8B56-5F15357B70D9}">
      <dgm:prSet/>
      <dgm:spPr/>
      <dgm:t>
        <a:bodyPr/>
        <a:lstStyle/>
        <a:p>
          <a:endParaRPr lang="en-GB"/>
        </a:p>
      </dgm:t>
    </dgm:pt>
    <dgm:pt modelId="{D2436C5C-D3C4-4F4B-88DD-01A50F7ADD5F}" type="sibTrans" cxnId="{1762896F-9C81-4C22-8B56-5F15357B70D9}">
      <dgm:prSet/>
      <dgm:spPr/>
      <dgm:t>
        <a:bodyPr/>
        <a:lstStyle/>
        <a:p>
          <a:endParaRPr lang="en-GB"/>
        </a:p>
      </dgm:t>
    </dgm:pt>
    <dgm:pt modelId="{D3CBE00B-A0BD-0D43-B765-1694030D5485}" type="pres">
      <dgm:prSet presAssocID="{736E53F4-6DE8-9F47-A875-D701CFB6CCA6}" presName="Name0" presStyleCnt="0">
        <dgm:presLayoutVars>
          <dgm:dir/>
          <dgm:resizeHandles val="exact"/>
        </dgm:presLayoutVars>
      </dgm:prSet>
      <dgm:spPr/>
    </dgm:pt>
    <dgm:pt modelId="{FCE8EC1B-822C-FC4E-92E2-D67B965F6627}" type="pres">
      <dgm:prSet presAssocID="{68AE7892-6D33-174B-A810-84DB33A981BC}" presName="parTxOnly" presStyleLbl="node1" presStyleIdx="0" presStyleCnt="5">
        <dgm:presLayoutVars>
          <dgm:bulletEnabled val="1"/>
        </dgm:presLayoutVars>
      </dgm:prSet>
      <dgm:spPr/>
    </dgm:pt>
    <dgm:pt modelId="{A25242A2-5787-B14C-9A2F-0426FFE6B443}" type="pres">
      <dgm:prSet presAssocID="{784FED40-C14D-ED48-A4C7-7B2235388E52}" presName="parSpace" presStyleCnt="0"/>
      <dgm:spPr/>
    </dgm:pt>
    <dgm:pt modelId="{ADCDD1A0-8377-0B4F-A21F-D12F1B035793}" type="pres">
      <dgm:prSet presAssocID="{A2F49EB8-BDCD-3F47-8E7E-D3B916212796}" presName="parTxOnly" presStyleLbl="node1" presStyleIdx="1" presStyleCnt="5">
        <dgm:presLayoutVars>
          <dgm:bulletEnabled val="1"/>
        </dgm:presLayoutVars>
      </dgm:prSet>
      <dgm:spPr/>
    </dgm:pt>
    <dgm:pt modelId="{6A9216C9-8372-7746-BD5A-D7CDDCCB177B}" type="pres">
      <dgm:prSet presAssocID="{F8A8ABE3-A4DE-6A44-965C-B0DA1AE61062}" presName="parSpace" presStyleCnt="0"/>
      <dgm:spPr/>
    </dgm:pt>
    <dgm:pt modelId="{0AA00684-172D-F041-88C5-6D4D2508185E}" type="pres">
      <dgm:prSet presAssocID="{6A32265A-6BAF-614B-B912-823BE277D94A}" presName="parTxOnly" presStyleLbl="node1" presStyleIdx="2" presStyleCnt="5">
        <dgm:presLayoutVars>
          <dgm:bulletEnabled val="1"/>
        </dgm:presLayoutVars>
      </dgm:prSet>
      <dgm:spPr/>
    </dgm:pt>
    <dgm:pt modelId="{9BF6125B-2E42-1B4B-AC5C-0226C4B0C48F}" type="pres">
      <dgm:prSet presAssocID="{22AD2961-BD1F-4F4B-A73B-5CEBB8638DB3}" presName="parSpace" presStyleCnt="0"/>
      <dgm:spPr/>
    </dgm:pt>
    <dgm:pt modelId="{AD1CF1E0-3858-4445-81C7-BC86D147A877}" type="pres">
      <dgm:prSet presAssocID="{9FADF487-D0A0-4B19-9B58-E0C2CADA331B}" presName="parTxOnly" presStyleLbl="node1" presStyleIdx="3" presStyleCnt="5">
        <dgm:presLayoutVars>
          <dgm:bulletEnabled val="1"/>
        </dgm:presLayoutVars>
      </dgm:prSet>
      <dgm:spPr/>
    </dgm:pt>
    <dgm:pt modelId="{7D7B3978-4DE4-4C58-9A36-AAB2760E0B2E}" type="pres">
      <dgm:prSet presAssocID="{D2436C5C-D3C4-4F4B-88DD-01A50F7ADD5F}" presName="parSpace" presStyleCnt="0"/>
      <dgm:spPr/>
    </dgm:pt>
    <dgm:pt modelId="{E7F8C110-F64C-164B-87AC-2F5804506CF7}" type="pres">
      <dgm:prSet presAssocID="{10E2BAD5-1666-3F4E-9F9B-E72A79C20F3A}" presName="parTxOnly" presStyleLbl="node1" presStyleIdx="4" presStyleCnt="5">
        <dgm:presLayoutVars>
          <dgm:bulletEnabled val="1"/>
        </dgm:presLayoutVars>
      </dgm:prSet>
      <dgm:spPr/>
    </dgm:pt>
  </dgm:ptLst>
  <dgm:cxnLst>
    <dgm:cxn modelId="{A1F5671C-A9DE-9E42-A906-81A71A532F6D}" srcId="{736E53F4-6DE8-9F47-A875-D701CFB6CCA6}" destId="{6A32265A-6BAF-614B-B912-823BE277D94A}" srcOrd="2" destOrd="0" parTransId="{E4FF8A1D-CF29-F146-8ED0-B81852258769}" sibTransId="{22AD2961-BD1F-4F4B-A73B-5CEBB8638DB3}"/>
    <dgm:cxn modelId="{2CE34546-2C0A-DA42-A566-982E674D98D2}" srcId="{736E53F4-6DE8-9F47-A875-D701CFB6CCA6}" destId="{A2F49EB8-BDCD-3F47-8E7E-D3B916212796}" srcOrd="1" destOrd="0" parTransId="{B4A324A4-3557-A042-9237-7E4296952057}" sibTransId="{F8A8ABE3-A4DE-6A44-965C-B0DA1AE61062}"/>
    <dgm:cxn modelId="{8CE60947-BBEF-9642-A724-6188E7E52120}" type="presOf" srcId="{68AE7892-6D33-174B-A810-84DB33A981BC}" destId="{FCE8EC1B-822C-FC4E-92E2-D67B965F6627}" srcOrd="0" destOrd="0" presId="urn:microsoft.com/office/officeart/2005/8/layout/hChevron3"/>
    <dgm:cxn modelId="{1762896F-9C81-4C22-8B56-5F15357B70D9}" srcId="{736E53F4-6DE8-9F47-A875-D701CFB6CCA6}" destId="{9FADF487-D0A0-4B19-9B58-E0C2CADA331B}" srcOrd="3" destOrd="0" parTransId="{126C006F-EE1B-4F5C-8892-666EDAE51941}" sibTransId="{D2436C5C-D3C4-4F4B-88DD-01A50F7ADD5F}"/>
    <dgm:cxn modelId="{1E57F98D-F63D-EF44-BB1D-940CB300392A}" type="presOf" srcId="{6A32265A-6BAF-614B-B912-823BE277D94A}" destId="{0AA00684-172D-F041-88C5-6D4D2508185E}" srcOrd="0" destOrd="0" presId="urn:microsoft.com/office/officeart/2005/8/layout/hChevron3"/>
    <dgm:cxn modelId="{A77EA692-7527-FA4D-BF99-F1B8629579EA}" type="presOf" srcId="{A2F49EB8-BDCD-3F47-8E7E-D3B916212796}" destId="{ADCDD1A0-8377-0B4F-A21F-D12F1B035793}" srcOrd="0" destOrd="0" presId="urn:microsoft.com/office/officeart/2005/8/layout/hChevron3"/>
    <dgm:cxn modelId="{50F99C97-CD4D-6846-8EFA-3FBD062C111F}" type="presOf" srcId="{736E53F4-6DE8-9F47-A875-D701CFB6CCA6}" destId="{D3CBE00B-A0BD-0D43-B765-1694030D5485}" srcOrd="0" destOrd="0" presId="urn:microsoft.com/office/officeart/2005/8/layout/hChevron3"/>
    <dgm:cxn modelId="{DFFF42A5-01D3-4209-B1E6-7CEE79B7DB13}" type="presOf" srcId="{9FADF487-D0A0-4B19-9B58-E0C2CADA331B}" destId="{AD1CF1E0-3858-4445-81C7-BC86D147A877}" srcOrd="0" destOrd="0" presId="urn:microsoft.com/office/officeart/2005/8/layout/hChevron3"/>
    <dgm:cxn modelId="{58D701A7-0091-0C4E-8EF2-6F0DB6836F72}" srcId="{736E53F4-6DE8-9F47-A875-D701CFB6CCA6}" destId="{68AE7892-6D33-174B-A810-84DB33A981BC}" srcOrd="0" destOrd="0" parTransId="{2D670F1F-4645-DC44-8671-632C2C40FA3E}" sibTransId="{784FED40-C14D-ED48-A4C7-7B2235388E52}"/>
    <dgm:cxn modelId="{DE652FB3-610E-BF40-AEF3-40481A3743D4}" srcId="{736E53F4-6DE8-9F47-A875-D701CFB6CCA6}" destId="{10E2BAD5-1666-3F4E-9F9B-E72A79C20F3A}" srcOrd="4" destOrd="0" parTransId="{B652EA73-4ACB-A64A-9E49-55DE7B2FB30B}" sibTransId="{A32E03FB-B401-524F-995E-D9B3679E90C7}"/>
    <dgm:cxn modelId="{1173E7E1-0EDA-7F45-99BA-50C5BEF82AE7}" type="presOf" srcId="{10E2BAD5-1666-3F4E-9F9B-E72A79C20F3A}" destId="{E7F8C110-F64C-164B-87AC-2F5804506CF7}" srcOrd="0" destOrd="0" presId="urn:microsoft.com/office/officeart/2005/8/layout/hChevron3"/>
    <dgm:cxn modelId="{92D9FC28-3A57-2B45-A3F4-E66FB64F90C3}" type="presParOf" srcId="{D3CBE00B-A0BD-0D43-B765-1694030D5485}" destId="{FCE8EC1B-822C-FC4E-92E2-D67B965F6627}" srcOrd="0" destOrd="0" presId="urn:microsoft.com/office/officeart/2005/8/layout/hChevron3"/>
    <dgm:cxn modelId="{3CC00A72-F9F3-AA48-8FEC-05DC297F0D9F}" type="presParOf" srcId="{D3CBE00B-A0BD-0D43-B765-1694030D5485}" destId="{A25242A2-5787-B14C-9A2F-0426FFE6B443}" srcOrd="1" destOrd="0" presId="urn:microsoft.com/office/officeart/2005/8/layout/hChevron3"/>
    <dgm:cxn modelId="{2C861314-A04B-7F41-9DDA-D969FA9D8EFA}" type="presParOf" srcId="{D3CBE00B-A0BD-0D43-B765-1694030D5485}" destId="{ADCDD1A0-8377-0B4F-A21F-D12F1B035793}" srcOrd="2" destOrd="0" presId="urn:microsoft.com/office/officeart/2005/8/layout/hChevron3"/>
    <dgm:cxn modelId="{FC810FFC-A109-EB43-AFD8-6602DC1EA13E}" type="presParOf" srcId="{D3CBE00B-A0BD-0D43-B765-1694030D5485}" destId="{6A9216C9-8372-7746-BD5A-D7CDDCCB177B}" srcOrd="3" destOrd="0" presId="urn:microsoft.com/office/officeart/2005/8/layout/hChevron3"/>
    <dgm:cxn modelId="{D38D8341-057C-434C-9FFB-7EFF48EE21B2}" type="presParOf" srcId="{D3CBE00B-A0BD-0D43-B765-1694030D5485}" destId="{0AA00684-172D-F041-88C5-6D4D2508185E}" srcOrd="4" destOrd="0" presId="urn:microsoft.com/office/officeart/2005/8/layout/hChevron3"/>
    <dgm:cxn modelId="{A2BFDEB7-E415-9145-801D-3471EA273DB0}" type="presParOf" srcId="{D3CBE00B-A0BD-0D43-B765-1694030D5485}" destId="{9BF6125B-2E42-1B4B-AC5C-0226C4B0C48F}" srcOrd="5" destOrd="0" presId="urn:microsoft.com/office/officeart/2005/8/layout/hChevron3"/>
    <dgm:cxn modelId="{CA3834B1-F942-44E0-ABF6-6AA6DA2F5B54}" type="presParOf" srcId="{D3CBE00B-A0BD-0D43-B765-1694030D5485}" destId="{AD1CF1E0-3858-4445-81C7-BC86D147A877}" srcOrd="6" destOrd="0" presId="urn:microsoft.com/office/officeart/2005/8/layout/hChevron3"/>
    <dgm:cxn modelId="{99488C59-6A68-4077-B977-50B881493891}" type="presParOf" srcId="{D3CBE00B-A0BD-0D43-B765-1694030D5485}" destId="{7D7B3978-4DE4-4C58-9A36-AAB2760E0B2E}" srcOrd="7" destOrd="0" presId="urn:microsoft.com/office/officeart/2005/8/layout/hChevron3"/>
    <dgm:cxn modelId="{2CD6DE52-0EBA-0B4E-9AF0-103FFB7DA959}" type="presParOf" srcId="{D3CBE00B-A0BD-0D43-B765-1694030D5485}" destId="{E7F8C110-F64C-164B-87AC-2F5804506CF7}"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6E53F4-6DE8-9F47-A875-D701CFB6CCA6}" type="doc">
      <dgm:prSet loTypeId="urn:microsoft.com/office/officeart/2005/8/layout/hChevron3" loCatId="" qsTypeId="urn:microsoft.com/office/officeart/2005/8/quickstyle/simple1" qsCatId="simple" csTypeId="urn:microsoft.com/office/officeart/2005/8/colors/accent1_2" csCatId="accent1" phldr="1"/>
      <dgm:spPr/>
    </dgm:pt>
    <dgm:pt modelId="{68AE7892-6D33-174B-A810-84DB33A981BC}">
      <dgm:prSet phldrT="[Text]" custT="1"/>
      <dgm:spPr/>
      <dgm:t>
        <a:bodyPr/>
        <a:lstStyle/>
        <a:p>
          <a:r>
            <a:rPr lang="en-GB" sz="2000" b="1"/>
            <a:t>source</a:t>
          </a:r>
        </a:p>
      </dgm:t>
    </dgm:pt>
    <dgm:pt modelId="{2D670F1F-4645-DC44-8671-632C2C40FA3E}" type="parTrans" cxnId="{58D701A7-0091-0C4E-8EF2-6F0DB6836F72}">
      <dgm:prSet/>
      <dgm:spPr/>
      <dgm:t>
        <a:bodyPr/>
        <a:lstStyle/>
        <a:p>
          <a:endParaRPr lang="en-GB"/>
        </a:p>
      </dgm:t>
    </dgm:pt>
    <dgm:pt modelId="{784FED40-C14D-ED48-A4C7-7B2235388E52}" type="sibTrans" cxnId="{58D701A7-0091-0C4E-8EF2-6F0DB6836F72}">
      <dgm:prSet/>
      <dgm:spPr/>
      <dgm:t>
        <a:bodyPr/>
        <a:lstStyle/>
        <a:p>
          <a:endParaRPr lang="en-GB"/>
        </a:p>
      </dgm:t>
    </dgm:pt>
    <dgm:pt modelId="{A4B7E226-A410-5247-A4F2-94442FD3CD77}">
      <dgm:prSet phldrT="[Text]" custT="1"/>
      <dgm:spPr/>
      <dgm:t>
        <a:bodyPr/>
        <a:lstStyle/>
        <a:p>
          <a:r>
            <a:rPr lang="en-GB" sz="1400" b="1"/>
            <a:t>build</a:t>
          </a:r>
        </a:p>
      </dgm:t>
    </dgm:pt>
    <dgm:pt modelId="{3993F1E5-3630-8E49-BCAF-795CBFDA392B}" type="parTrans" cxnId="{D0946462-5267-9E4F-B26C-F556D4A06207}">
      <dgm:prSet/>
      <dgm:spPr/>
      <dgm:t>
        <a:bodyPr/>
        <a:lstStyle/>
        <a:p>
          <a:endParaRPr lang="en-GB"/>
        </a:p>
      </dgm:t>
    </dgm:pt>
    <dgm:pt modelId="{C6E2E65C-E186-C842-B22D-08007C45E7A9}" type="sibTrans" cxnId="{D0946462-5267-9E4F-B26C-F556D4A06207}">
      <dgm:prSet/>
      <dgm:spPr/>
      <dgm:t>
        <a:bodyPr/>
        <a:lstStyle/>
        <a:p>
          <a:endParaRPr lang="en-GB"/>
        </a:p>
      </dgm:t>
    </dgm:pt>
    <dgm:pt modelId="{A2F49EB8-BDCD-3F47-8E7E-D3B916212796}">
      <dgm:prSet phldrT="[Text]" custT="1"/>
      <dgm:spPr/>
      <dgm:t>
        <a:bodyPr/>
        <a:lstStyle/>
        <a:p>
          <a:r>
            <a:rPr lang="en-GB" sz="1400" b="1"/>
            <a:t>quality gates</a:t>
          </a:r>
        </a:p>
      </dgm:t>
    </dgm:pt>
    <dgm:pt modelId="{B4A324A4-3557-A042-9237-7E4296952057}" type="parTrans" cxnId="{2CE34546-2C0A-DA42-A566-982E674D98D2}">
      <dgm:prSet/>
      <dgm:spPr/>
      <dgm:t>
        <a:bodyPr/>
        <a:lstStyle/>
        <a:p>
          <a:endParaRPr lang="en-GB"/>
        </a:p>
      </dgm:t>
    </dgm:pt>
    <dgm:pt modelId="{F8A8ABE3-A4DE-6A44-965C-B0DA1AE61062}" type="sibTrans" cxnId="{2CE34546-2C0A-DA42-A566-982E674D98D2}">
      <dgm:prSet/>
      <dgm:spPr/>
      <dgm:t>
        <a:bodyPr/>
        <a:lstStyle/>
        <a:p>
          <a:endParaRPr lang="en-GB"/>
        </a:p>
      </dgm:t>
    </dgm:pt>
    <dgm:pt modelId="{6A32265A-6BAF-614B-B912-823BE277D94A}">
      <dgm:prSet custT="1"/>
      <dgm:spPr/>
      <dgm:t>
        <a:bodyPr/>
        <a:lstStyle/>
        <a:p>
          <a:r>
            <a:rPr lang="en-GB" sz="1400" b="1"/>
            <a:t>deploy</a:t>
          </a:r>
        </a:p>
      </dgm:t>
    </dgm:pt>
    <dgm:pt modelId="{E4FF8A1D-CF29-F146-8ED0-B81852258769}" type="parTrans" cxnId="{A1F5671C-A9DE-9E42-A906-81A71A532F6D}">
      <dgm:prSet/>
      <dgm:spPr/>
      <dgm:t>
        <a:bodyPr/>
        <a:lstStyle/>
        <a:p>
          <a:endParaRPr lang="en-GB"/>
        </a:p>
      </dgm:t>
    </dgm:pt>
    <dgm:pt modelId="{22AD2961-BD1F-4F4B-A73B-5CEBB8638DB3}" type="sibTrans" cxnId="{A1F5671C-A9DE-9E42-A906-81A71A532F6D}">
      <dgm:prSet/>
      <dgm:spPr/>
      <dgm:t>
        <a:bodyPr/>
        <a:lstStyle/>
        <a:p>
          <a:endParaRPr lang="en-GB"/>
        </a:p>
      </dgm:t>
    </dgm:pt>
    <dgm:pt modelId="{B95B5EA0-A1EC-B742-8E21-0D3E2DA87702}">
      <dgm:prSet custT="1"/>
      <dgm:spPr/>
      <dgm:t>
        <a:bodyPr/>
        <a:lstStyle/>
        <a:p>
          <a:r>
            <a:rPr lang="en-GB" sz="1400" b="1"/>
            <a:t>test</a:t>
          </a:r>
        </a:p>
      </dgm:t>
    </dgm:pt>
    <dgm:pt modelId="{47D8BA02-A890-DA45-AB90-24AC0090F071}" type="parTrans" cxnId="{FE027EA5-9914-924F-80D8-82BD4267C9D9}">
      <dgm:prSet/>
      <dgm:spPr/>
      <dgm:t>
        <a:bodyPr/>
        <a:lstStyle/>
        <a:p>
          <a:endParaRPr lang="en-GB"/>
        </a:p>
      </dgm:t>
    </dgm:pt>
    <dgm:pt modelId="{99968DE4-9386-2B43-B1E2-BB639B9B88B6}" type="sibTrans" cxnId="{FE027EA5-9914-924F-80D8-82BD4267C9D9}">
      <dgm:prSet/>
      <dgm:spPr/>
      <dgm:t>
        <a:bodyPr/>
        <a:lstStyle/>
        <a:p>
          <a:endParaRPr lang="en-GB"/>
        </a:p>
      </dgm:t>
    </dgm:pt>
    <dgm:pt modelId="{10E2BAD5-1666-3F4E-9F9B-E72A79C20F3A}">
      <dgm:prSet custT="1"/>
      <dgm:spPr/>
      <dgm:t>
        <a:bodyPr/>
        <a:lstStyle/>
        <a:p>
          <a:r>
            <a:rPr lang="en-GB" sz="1400" b="1"/>
            <a:t>test</a:t>
          </a:r>
        </a:p>
      </dgm:t>
    </dgm:pt>
    <dgm:pt modelId="{B652EA73-4ACB-A64A-9E49-55DE7B2FB30B}" type="parTrans" cxnId="{DE652FB3-610E-BF40-AEF3-40481A3743D4}">
      <dgm:prSet/>
      <dgm:spPr/>
      <dgm:t>
        <a:bodyPr/>
        <a:lstStyle/>
        <a:p>
          <a:endParaRPr lang="en-GB"/>
        </a:p>
      </dgm:t>
    </dgm:pt>
    <dgm:pt modelId="{A32E03FB-B401-524F-995E-D9B3679E90C7}" type="sibTrans" cxnId="{DE652FB3-610E-BF40-AEF3-40481A3743D4}">
      <dgm:prSet/>
      <dgm:spPr/>
      <dgm:t>
        <a:bodyPr/>
        <a:lstStyle/>
        <a:p>
          <a:endParaRPr lang="en-GB"/>
        </a:p>
      </dgm:t>
    </dgm:pt>
    <dgm:pt modelId="{D3CBE00B-A0BD-0D43-B765-1694030D5485}" type="pres">
      <dgm:prSet presAssocID="{736E53F4-6DE8-9F47-A875-D701CFB6CCA6}" presName="Name0" presStyleCnt="0">
        <dgm:presLayoutVars>
          <dgm:dir/>
          <dgm:resizeHandles val="exact"/>
        </dgm:presLayoutVars>
      </dgm:prSet>
      <dgm:spPr/>
    </dgm:pt>
    <dgm:pt modelId="{FCE8EC1B-822C-FC4E-92E2-D67B965F6627}" type="pres">
      <dgm:prSet presAssocID="{68AE7892-6D33-174B-A810-84DB33A981BC}" presName="parTxOnly" presStyleLbl="node1" presStyleIdx="0" presStyleCnt="6">
        <dgm:presLayoutVars>
          <dgm:bulletEnabled val="1"/>
        </dgm:presLayoutVars>
      </dgm:prSet>
      <dgm:spPr/>
    </dgm:pt>
    <dgm:pt modelId="{A25242A2-5787-B14C-9A2F-0426FFE6B443}" type="pres">
      <dgm:prSet presAssocID="{784FED40-C14D-ED48-A4C7-7B2235388E52}" presName="parSpace" presStyleCnt="0"/>
      <dgm:spPr/>
    </dgm:pt>
    <dgm:pt modelId="{80C93026-C162-9243-A5A4-57DB547D2CAA}" type="pres">
      <dgm:prSet presAssocID="{A4B7E226-A410-5247-A4F2-94442FD3CD77}" presName="parTxOnly" presStyleLbl="node1" presStyleIdx="1" presStyleCnt="6">
        <dgm:presLayoutVars>
          <dgm:bulletEnabled val="1"/>
        </dgm:presLayoutVars>
      </dgm:prSet>
      <dgm:spPr/>
    </dgm:pt>
    <dgm:pt modelId="{635DF6BC-44B2-3E4D-84B7-3F0F658F0719}" type="pres">
      <dgm:prSet presAssocID="{C6E2E65C-E186-C842-B22D-08007C45E7A9}" presName="parSpace" presStyleCnt="0"/>
      <dgm:spPr/>
    </dgm:pt>
    <dgm:pt modelId="{45CC0C11-8B19-BE4F-A917-9E842A743FEF}" type="pres">
      <dgm:prSet presAssocID="{B95B5EA0-A1EC-B742-8E21-0D3E2DA87702}" presName="parTxOnly" presStyleLbl="node1" presStyleIdx="2" presStyleCnt="6">
        <dgm:presLayoutVars>
          <dgm:bulletEnabled val="1"/>
        </dgm:presLayoutVars>
      </dgm:prSet>
      <dgm:spPr/>
    </dgm:pt>
    <dgm:pt modelId="{7B51F226-0FBA-FC46-96A2-211EA074D0F1}" type="pres">
      <dgm:prSet presAssocID="{99968DE4-9386-2B43-B1E2-BB639B9B88B6}" presName="parSpace" presStyleCnt="0"/>
      <dgm:spPr/>
    </dgm:pt>
    <dgm:pt modelId="{ADCDD1A0-8377-0B4F-A21F-D12F1B035793}" type="pres">
      <dgm:prSet presAssocID="{A2F49EB8-BDCD-3F47-8E7E-D3B916212796}" presName="parTxOnly" presStyleLbl="node1" presStyleIdx="3" presStyleCnt="6">
        <dgm:presLayoutVars>
          <dgm:bulletEnabled val="1"/>
        </dgm:presLayoutVars>
      </dgm:prSet>
      <dgm:spPr/>
    </dgm:pt>
    <dgm:pt modelId="{6A9216C9-8372-7746-BD5A-D7CDDCCB177B}" type="pres">
      <dgm:prSet presAssocID="{F8A8ABE3-A4DE-6A44-965C-B0DA1AE61062}" presName="parSpace" presStyleCnt="0"/>
      <dgm:spPr/>
    </dgm:pt>
    <dgm:pt modelId="{0AA00684-172D-F041-88C5-6D4D2508185E}" type="pres">
      <dgm:prSet presAssocID="{6A32265A-6BAF-614B-B912-823BE277D94A}" presName="parTxOnly" presStyleLbl="node1" presStyleIdx="4" presStyleCnt="6">
        <dgm:presLayoutVars>
          <dgm:bulletEnabled val="1"/>
        </dgm:presLayoutVars>
      </dgm:prSet>
      <dgm:spPr/>
    </dgm:pt>
    <dgm:pt modelId="{9BF6125B-2E42-1B4B-AC5C-0226C4B0C48F}" type="pres">
      <dgm:prSet presAssocID="{22AD2961-BD1F-4F4B-A73B-5CEBB8638DB3}" presName="parSpace" presStyleCnt="0"/>
      <dgm:spPr/>
    </dgm:pt>
    <dgm:pt modelId="{E7F8C110-F64C-164B-87AC-2F5804506CF7}" type="pres">
      <dgm:prSet presAssocID="{10E2BAD5-1666-3F4E-9F9B-E72A79C20F3A}" presName="parTxOnly" presStyleLbl="node1" presStyleIdx="5" presStyleCnt="6">
        <dgm:presLayoutVars>
          <dgm:bulletEnabled val="1"/>
        </dgm:presLayoutVars>
      </dgm:prSet>
      <dgm:spPr/>
    </dgm:pt>
  </dgm:ptLst>
  <dgm:cxnLst>
    <dgm:cxn modelId="{0685341B-FFFB-E048-84B7-DE098D92B721}" type="presOf" srcId="{A4B7E226-A410-5247-A4F2-94442FD3CD77}" destId="{80C93026-C162-9243-A5A4-57DB547D2CAA}" srcOrd="0" destOrd="0" presId="urn:microsoft.com/office/officeart/2005/8/layout/hChevron3"/>
    <dgm:cxn modelId="{A1F5671C-A9DE-9E42-A906-81A71A532F6D}" srcId="{736E53F4-6DE8-9F47-A875-D701CFB6CCA6}" destId="{6A32265A-6BAF-614B-B912-823BE277D94A}" srcOrd="4" destOrd="0" parTransId="{E4FF8A1D-CF29-F146-8ED0-B81852258769}" sibTransId="{22AD2961-BD1F-4F4B-A73B-5CEBB8638DB3}"/>
    <dgm:cxn modelId="{2CE34546-2C0A-DA42-A566-982E674D98D2}" srcId="{736E53F4-6DE8-9F47-A875-D701CFB6CCA6}" destId="{A2F49EB8-BDCD-3F47-8E7E-D3B916212796}" srcOrd="3" destOrd="0" parTransId="{B4A324A4-3557-A042-9237-7E4296952057}" sibTransId="{F8A8ABE3-A4DE-6A44-965C-B0DA1AE61062}"/>
    <dgm:cxn modelId="{8CE60947-BBEF-9642-A724-6188E7E52120}" type="presOf" srcId="{68AE7892-6D33-174B-A810-84DB33A981BC}" destId="{FCE8EC1B-822C-FC4E-92E2-D67B965F6627}" srcOrd="0" destOrd="0" presId="urn:microsoft.com/office/officeart/2005/8/layout/hChevron3"/>
    <dgm:cxn modelId="{D0946462-5267-9E4F-B26C-F556D4A06207}" srcId="{736E53F4-6DE8-9F47-A875-D701CFB6CCA6}" destId="{A4B7E226-A410-5247-A4F2-94442FD3CD77}" srcOrd="1" destOrd="0" parTransId="{3993F1E5-3630-8E49-BCAF-795CBFDA392B}" sibTransId="{C6E2E65C-E186-C842-B22D-08007C45E7A9}"/>
    <dgm:cxn modelId="{1E57F98D-F63D-EF44-BB1D-940CB300392A}" type="presOf" srcId="{6A32265A-6BAF-614B-B912-823BE277D94A}" destId="{0AA00684-172D-F041-88C5-6D4D2508185E}" srcOrd="0" destOrd="0" presId="urn:microsoft.com/office/officeart/2005/8/layout/hChevron3"/>
    <dgm:cxn modelId="{A77EA692-7527-FA4D-BF99-F1B8629579EA}" type="presOf" srcId="{A2F49EB8-BDCD-3F47-8E7E-D3B916212796}" destId="{ADCDD1A0-8377-0B4F-A21F-D12F1B035793}" srcOrd="0" destOrd="0" presId="urn:microsoft.com/office/officeart/2005/8/layout/hChevron3"/>
    <dgm:cxn modelId="{50F99C97-CD4D-6846-8EFA-3FBD062C111F}" type="presOf" srcId="{736E53F4-6DE8-9F47-A875-D701CFB6CCA6}" destId="{D3CBE00B-A0BD-0D43-B765-1694030D5485}" srcOrd="0" destOrd="0" presId="urn:microsoft.com/office/officeart/2005/8/layout/hChevron3"/>
    <dgm:cxn modelId="{03236FA3-08E0-F34A-8607-5BE245712C3B}" type="presOf" srcId="{B95B5EA0-A1EC-B742-8E21-0D3E2DA87702}" destId="{45CC0C11-8B19-BE4F-A917-9E842A743FEF}" srcOrd="0" destOrd="0" presId="urn:microsoft.com/office/officeart/2005/8/layout/hChevron3"/>
    <dgm:cxn modelId="{FE027EA5-9914-924F-80D8-82BD4267C9D9}" srcId="{736E53F4-6DE8-9F47-A875-D701CFB6CCA6}" destId="{B95B5EA0-A1EC-B742-8E21-0D3E2DA87702}" srcOrd="2" destOrd="0" parTransId="{47D8BA02-A890-DA45-AB90-24AC0090F071}" sibTransId="{99968DE4-9386-2B43-B1E2-BB639B9B88B6}"/>
    <dgm:cxn modelId="{58D701A7-0091-0C4E-8EF2-6F0DB6836F72}" srcId="{736E53F4-6DE8-9F47-A875-D701CFB6CCA6}" destId="{68AE7892-6D33-174B-A810-84DB33A981BC}" srcOrd="0" destOrd="0" parTransId="{2D670F1F-4645-DC44-8671-632C2C40FA3E}" sibTransId="{784FED40-C14D-ED48-A4C7-7B2235388E52}"/>
    <dgm:cxn modelId="{DE652FB3-610E-BF40-AEF3-40481A3743D4}" srcId="{736E53F4-6DE8-9F47-A875-D701CFB6CCA6}" destId="{10E2BAD5-1666-3F4E-9F9B-E72A79C20F3A}" srcOrd="5" destOrd="0" parTransId="{B652EA73-4ACB-A64A-9E49-55DE7B2FB30B}" sibTransId="{A32E03FB-B401-524F-995E-D9B3679E90C7}"/>
    <dgm:cxn modelId="{1173E7E1-0EDA-7F45-99BA-50C5BEF82AE7}" type="presOf" srcId="{10E2BAD5-1666-3F4E-9F9B-E72A79C20F3A}" destId="{E7F8C110-F64C-164B-87AC-2F5804506CF7}" srcOrd="0" destOrd="0" presId="urn:microsoft.com/office/officeart/2005/8/layout/hChevron3"/>
    <dgm:cxn modelId="{92D9FC28-3A57-2B45-A3F4-E66FB64F90C3}" type="presParOf" srcId="{D3CBE00B-A0BD-0D43-B765-1694030D5485}" destId="{FCE8EC1B-822C-FC4E-92E2-D67B965F6627}" srcOrd="0" destOrd="0" presId="urn:microsoft.com/office/officeart/2005/8/layout/hChevron3"/>
    <dgm:cxn modelId="{3CC00A72-F9F3-AA48-8FEC-05DC297F0D9F}" type="presParOf" srcId="{D3CBE00B-A0BD-0D43-B765-1694030D5485}" destId="{A25242A2-5787-B14C-9A2F-0426FFE6B443}" srcOrd="1" destOrd="0" presId="urn:microsoft.com/office/officeart/2005/8/layout/hChevron3"/>
    <dgm:cxn modelId="{16B23CC0-DE0E-7C4D-A514-90613C7E42C7}" type="presParOf" srcId="{D3CBE00B-A0BD-0D43-B765-1694030D5485}" destId="{80C93026-C162-9243-A5A4-57DB547D2CAA}" srcOrd="2" destOrd="0" presId="urn:microsoft.com/office/officeart/2005/8/layout/hChevron3"/>
    <dgm:cxn modelId="{53CB288B-D657-BD45-BE4B-CDCB654D2D32}" type="presParOf" srcId="{D3CBE00B-A0BD-0D43-B765-1694030D5485}" destId="{635DF6BC-44B2-3E4D-84B7-3F0F658F0719}" srcOrd="3" destOrd="0" presId="urn:microsoft.com/office/officeart/2005/8/layout/hChevron3"/>
    <dgm:cxn modelId="{AD16EFAB-988E-2D4F-AE0C-16A4D331AB8B}" type="presParOf" srcId="{D3CBE00B-A0BD-0D43-B765-1694030D5485}" destId="{45CC0C11-8B19-BE4F-A917-9E842A743FEF}" srcOrd="4" destOrd="0" presId="urn:microsoft.com/office/officeart/2005/8/layout/hChevron3"/>
    <dgm:cxn modelId="{A3689867-7BEE-DA4C-A4C7-8693A3D0BAA5}" type="presParOf" srcId="{D3CBE00B-A0BD-0D43-B765-1694030D5485}" destId="{7B51F226-0FBA-FC46-96A2-211EA074D0F1}" srcOrd="5" destOrd="0" presId="urn:microsoft.com/office/officeart/2005/8/layout/hChevron3"/>
    <dgm:cxn modelId="{2C861314-A04B-7F41-9DDA-D969FA9D8EFA}" type="presParOf" srcId="{D3CBE00B-A0BD-0D43-B765-1694030D5485}" destId="{ADCDD1A0-8377-0B4F-A21F-D12F1B035793}" srcOrd="6" destOrd="0" presId="urn:microsoft.com/office/officeart/2005/8/layout/hChevron3"/>
    <dgm:cxn modelId="{FC810FFC-A109-EB43-AFD8-6602DC1EA13E}" type="presParOf" srcId="{D3CBE00B-A0BD-0D43-B765-1694030D5485}" destId="{6A9216C9-8372-7746-BD5A-D7CDDCCB177B}" srcOrd="7" destOrd="0" presId="urn:microsoft.com/office/officeart/2005/8/layout/hChevron3"/>
    <dgm:cxn modelId="{D38D8341-057C-434C-9FFB-7EFF48EE21B2}" type="presParOf" srcId="{D3CBE00B-A0BD-0D43-B765-1694030D5485}" destId="{0AA00684-172D-F041-88C5-6D4D2508185E}" srcOrd="8" destOrd="0" presId="urn:microsoft.com/office/officeart/2005/8/layout/hChevron3"/>
    <dgm:cxn modelId="{A2BFDEB7-E415-9145-801D-3471EA273DB0}" type="presParOf" srcId="{D3CBE00B-A0BD-0D43-B765-1694030D5485}" destId="{9BF6125B-2E42-1B4B-AC5C-0226C4B0C48F}" srcOrd="9" destOrd="0" presId="urn:microsoft.com/office/officeart/2005/8/layout/hChevron3"/>
    <dgm:cxn modelId="{2CD6DE52-0EBA-0B4E-9AF0-103FFB7DA959}" type="presParOf" srcId="{D3CBE00B-A0BD-0D43-B765-1694030D5485}" destId="{E7F8C110-F64C-164B-87AC-2F5804506CF7}"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6E53F4-6DE8-9F47-A875-D701CFB6CCA6}" type="doc">
      <dgm:prSet loTypeId="urn:microsoft.com/office/officeart/2005/8/layout/hChevron3" loCatId="" qsTypeId="urn:microsoft.com/office/officeart/2005/8/quickstyle/simple1" qsCatId="simple" csTypeId="urn:microsoft.com/office/officeart/2005/8/colors/accent1_2" csCatId="accent1" phldr="1"/>
      <dgm:spPr/>
    </dgm:pt>
    <dgm:pt modelId="{68AE7892-6D33-174B-A810-84DB33A981BC}">
      <dgm:prSet phldrT="[Text]" custT="1"/>
      <dgm:spPr/>
      <dgm:t>
        <a:bodyPr/>
        <a:lstStyle/>
        <a:p>
          <a:r>
            <a:rPr lang="en-GB" sz="1400" b="1"/>
            <a:t>dev</a:t>
          </a:r>
        </a:p>
      </dgm:t>
    </dgm:pt>
    <dgm:pt modelId="{2D670F1F-4645-DC44-8671-632C2C40FA3E}" type="parTrans" cxnId="{58D701A7-0091-0C4E-8EF2-6F0DB6836F72}">
      <dgm:prSet/>
      <dgm:spPr/>
      <dgm:t>
        <a:bodyPr/>
        <a:lstStyle/>
        <a:p>
          <a:endParaRPr lang="en-GB"/>
        </a:p>
      </dgm:t>
    </dgm:pt>
    <dgm:pt modelId="{784FED40-C14D-ED48-A4C7-7B2235388E52}" type="sibTrans" cxnId="{58D701A7-0091-0C4E-8EF2-6F0DB6836F72}">
      <dgm:prSet/>
      <dgm:spPr/>
      <dgm:t>
        <a:bodyPr/>
        <a:lstStyle/>
        <a:p>
          <a:endParaRPr lang="en-GB"/>
        </a:p>
      </dgm:t>
    </dgm:pt>
    <dgm:pt modelId="{A2F49EB8-BDCD-3F47-8E7E-D3B916212796}">
      <dgm:prSet phldrT="[Text]" custT="1"/>
      <dgm:spPr/>
      <dgm:t>
        <a:bodyPr/>
        <a:lstStyle/>
        <a:p>
          <a:r>
            <a:rPr lang="en-GB" sz="1400" b="1"/>
            <a:t>system test</a:t>
          </a:r>
        </a:p>
      </dgm:t>
    </dgm:pt>
    <dgm:pt modelId="{B4A324A4-3557-A042-9237-7E4296952057}" type="parTrans" cxnId="{2CE34546-2C0A-DA42-A566-982E674D98D2}">
      <dgm:prSet/>
      <dgm:spPr/>
      <dgm:t>
        <a:bodyPr/>
        <a:lstStyle/>
        <a:p>
          <a:endParaRPr lang="en-GB"/>
        </a:p>
      </dgm:t>
    </dgm:pt>
    <dgm:pt modelId="{F8A8ABE3-A4DE-6A44-965C-B0DA1AE61062}" type="sibTrans" cxnId="{2CE34546-2C0A-DA42-A566-982E674D98D2}">
      <dgm:prSet/>
      <dgm:spPr/>
      <dgm:t>
        <a:bodyPr/>
        <a:lstStyle/>
        <a:p>
          <a:endParaRPr lang="en-GB"/>
        </a:p>
      </dgm:t>
    </dgm:pt>
    <dgm:pt modelId="{6A32265A-6BAF-614B-B912-823BE277D94A}">
      <dgm:prSet custT="1"/>
      <dgm:spPr/>
      <dgm:t>
        <a:bodyPr/>
        <a:lstStyle/>
        <a:p>
          <a:r>
            <a:rPr lang="en-GB" sz="1400" b="1"/>
            <a:t>pre-prod</a:t>
          </a:r>
        </a:p>
      </dgm:t>
    </dgm:pt>
    <dgm:pt modelId="{E4FF8A1D-CF29-F146-8ED0-B81852258769}" type="parTrans" cxnId="{A1F5671C-A9DE-9E42-A906-81A71A532F6D}">
      <dgm:prSet/>
      <dgm:spPr/>
      <dgm:t>
        <a:bodyPr/>
        <a:lstStyle/>
        <a:p>
          <a:endParaRPr lang="en-GB"/>
        </a:p>
      </dgm:t>
    </dgm:pt>
    <dgm:pt modelId="{22AD2961-BD1F-4F4B-A73B-5CEBB8638DB3}" type="sibTrans" cxnId="{A1F5671C-A9DE-9E42-A906-81A71A532F6D}">
      <dgm:prSet/>
      <dgm:spPr/>
      <dgm:t>
        <a:bodyPr/>
        <a:lstStyle/>
        <a:p>
          <a:endParaRPr lang="en-GB"/>
        </a:p>
      </dgm:t>
    </dgm:pt>
    <dgm:pt modelId="{10E2BAD5-1666-3F4E-9F9B-E72A79C20F3A}">
      <dgm:prSet custT="1"/>
      <dgm:spPr/>
      <dgm:t>
        <a:bodyPr/>
        <a:lstStyle/>
        <a:p>
          <a:r>
            <a:rPr lang="en-GB" sz="1400" b="1"/>
            <a:t>prod</a:t>
          </a:r>
        </a:p>
      </dgm:t>
    </dgm:pt>
    <dgm:pt modelId="{B652EA73-4ACB-A64A-9E49-55DE7B2FB30B}" type="parTrans" cxnId="{DE652FB3-610E-BF40-AEF3-40481A3743D4}">
      <dgm:prSet/>
      <dgm:spPr/>
      <dgm:t>
        <a:bodyPr/>
        <a:lstStyle/>
        <a:p>
          <a:endParaRPr lang="en-GB"/>
        </a:p>
      </dgm:t>
    </dgm:pt>
    <dgm:pt modelId="{A32E03FB-B401-524F-995E-D9B3679E90C7}" type="sibTrans" cxnId="{DE652FB3-610E-BF40-AEF3-40481A3743D4}">
      <dgm:prSet/>
      <dgm:spPr/>
      <dgm:t>
        <a:bodyPr/>
        <a:lstStyle/>
        <a:p>
          <a:endParaRPr lang="en-GB"/>
        </a:p>
      </dgm:t>
    </dgm:pt>
    <dgm:pt modelId="{9FADF487-D0A0-4B19-9B58-E0C2CADA331B}">
      <dgm:prSet custT="1"/>
      <dgm:spPr/>
      <dgm:t>
        <a:bodyPr/>
        <a:lstStyle/>
        <a:p>
          <a:r>
            <a:rPr lang="en-GB" sz="1400" b="0"/>
            <a:t>staging</a:t>
          </a:r>
        </a:p>
      </dgm:t>
    </dgm:pt>
    <dgm:pt modelId="{126C006F-EE1B-4F5C-8892-666EDAE51941}" type="parTrans" cxnId="{1762896F-9C81-4C22-8B56-5F15357B70D9}">
      <dgm:prSet/>
      <dgm:spPr/>
      <dgm:t>
        <a:bodyPr/>
        <a:lstStyle/>
        <a:p>
          <a:endParaRPr lang="en-GB"/>
        </a:p>
      </dgm:t>
    </dgm:pt>
    <dgm:pt modelId="{D2436C5C-D3C4-4F4B-88DD-01A50F7ADD5F}" type="sibTrans" cxnId="{1762896F-9C81-4C22-8B56-5F15357B70D9}">
      <dgm:prSet/>
      <dgm:spPr/>
      <dgm:t>
        <a:bodyPr/>
        <a:lstStyle/>
        <a:p>
          <a:endParaRPr lang="en-GB"/>
        </a:p>
      </dgm:t>
    </dgm:pt>
    <dgm:pt modelId="{D3CBE00B-A0BD-0D43-B765-1694030D5485}" type="pres">
      <dgm:prSet presAssocID="{736E53F4-6DE8-9F47-A875-D701CFB6CCA6}" presName="Name0" presStyleCnt="0">
        <dgm:presLayoutVars>
          <dgm:dir/>
          <dgm:resizeHandles val="exact"/>
        </dgm:presLayoutVars>
      </dgm:prSet>
      <dgm:spPr/>
    </dgm:pt>
    <dgm:pt modelId="{FCE8EC1B-822C-FC4E-92E2-D67B965F6627}" type="pres">
      <dgm:prSet presAssocID="{68AE7892-6D33-174B-A810-84DB33A981BC}" presName="parTxOnly" presStyleLbl="node1" presStyleIdx="0" presStyleCnt="5">
        <dgm:presLayoutVars>
          <dgm:bulletEnabled val="1"/>
        </dgm:presLayoutVars>
      </dgm:prSet>
      <dgm:spPr/>
    </dgm:pt>
    <dgm:pt modelId="{A25242A2-5787-B14C-9A2F-0426FFE6B443}" type="pres">
      <dgm:prSet presAssocID="{784FED40-C14D-ED48-A4C7-7B2235388E52}" presName="parSpace" presStyleCnt="0"/>
      <dgm:spPr/>
    </dgm:pt>
    <dgm:pt modelId="{ADCDD1A0-8377-0B4F-A21F-D12F1B035793}" type="pres">
      <dgm:prSet presAssocID="{A2F49EB8-BDCD-3F47-8E7E-D3B916212796}" presName="parTxOnly" presStyleLbl="node1" presStyleIdx="1" presStyleCnt="5">
        <dgm:presLayoutVars>
          <dgm:bulletEnabled val="1"/>
        </dgm:presLayoutVars>
      </dgm:prSet>
      <dgm:spPr/>
    </dgm:pt>
    <dgm:pt modelId="{6A9216C9-8372-7746-BD5A-D7CDDCCB177B}" type="pres">
      <dgm:prSet presAssocID="{F8A8ABE3-A4DE-6A44-965C-B0DA1AE61062}" presName="parSpace" presStyleCnt="0"/>
      <dgm:spPr/>
    </dgm:pt>
    <dgm:pt modelId="{0AA00684-172D-F041-88C5-6D4D2508185E}" type="pres">
      <dgm:prSet presAssocID="{6A32265A-6BAF-614B-B912-823BE277D94A}" presName="parTxOnly" presStyleLbl="node1" presStyleIdx="2" presStyleCnt="5">
        <dgm:presLayoutVars>
          <dgm:bulletEnabled val="1"/>
        </dgm:presLayoutVars>
      </dgm:prSet>
      <dgm:spPr/>
    </dgm:pt>
    <dgm:pt modelId="{9BF6125B-2E42-1B4B-AC5C-0226C4B0C48F}" type="pres">
      <dgm:prSet presAssocID="{22AD2961-BD1F-4F4B-A73B-5CEBB8638DB3}" presName="parSpace" presStyleCnt="0"/>
      <dgm:spPr/>
    </dgm:pt>
    <dgm:pt modelId="{AD1CF1E0-3858-4445-81C7-BC86D147A877}" type="pres">
      <dgm:prSet presAssocID="{9FADF487-D0A0-4B19-9B58-E0C2CADA331B}" presName="parTxOnly" presStyleLbl="node1" presStyleIdx="3" presStyleCnt="5">
        <dgm:presLayoutVars>
          <dgm:bulletEnabled val="1"/>
        </dgm:presLayoutVars>
      </dgm:prSet>
      <dgm:spPr/>
    </dgm:pt>
    <dgm:pt modelId="{7D7B3978-4DE4-4C58-9A36-AAB2760E0B2E}" type="pres">
      <dgm:prSet presAssocID="{D2436C5C-D3C4-4F4B-88DD-01A50F7ADD5F}" presName="parSpace" presStyleCnt="0"/>
      <dgm:spPr/>
    </dgm:pt>
    <dgm:pt modelId="{E7F8C110-F64C-164B-87AC-2F5804506CF7}" type="pres">
      <dgm:prSet presAssocID="{10E2BAD5-1666-3F4E-9F9B-E72A79C20F3A}" presName="parTxOnly" presStyleLbl="node1" presStyleIdx="4" presStyleCnt="5">
        <dgm:presLayoutVars>
          <dgm:bulletEnabled val="1"/>
        </dgm:presLayoutVars>
      </dgm:prSet>
      <dgm:spPr/>
    </dgm:pt>
  </dgm:ptLst>
  <dgm:cxnLst>
    <dgm:cxn modelId="{A1F5671C-A9DE-9E42-A906-81A71A532F6D}" srcId="{736E53F4-6DE8-9F47-A875-D701CFB6CCA6}" destId="{6A32265A-6BAF-614B-B912-823BE277D94A}" srcOrd="2" destOrd="0" parTransId="{E4FF8A1D-CF29-F146-8ED0-B81852258769}" sibTransId="{22AD2961-BD1F-4F4B-A73B-5CEBB8638DB3}"/>
    <dgm:cxn modelId="{2CE34546-2C0A-DA42-A566-982E674D98D2}" srcId="{736E53F4-6DE8-9F47-A875-D701CFB6CCA6}" destId="{A2F49EB8-BDCD-3F47-8E7E-D3B916212796}" srcOrd="1" destOrd="0" parTransId="{B4A324A4-3557-A042-9237-7E4296952057}" sibTransId="{F8A8ABE3-A4DE-6A44-965C-B0DA1AE61062}"/>
    <dgm:cxn modelId="{8CE60947-BBEF-9642-A724-6188E7E52120}" type="presOf" srcId="{68AE7892-6D33-174B-A810-84DB33A981BC}" destId="{FCE8EC1B-822C-FC4E-92E2-D67B965F6627}" srcOrd="0" destOrd="0" presId="urn:microsoft.com/office/officeart/2005/8/layout/hChevron3"/>
    <dgm:cxn modelId="{1762896F-9C81-4C22-8B56-5F15357B70D9}" srcId="{736E53F4-6DE8-9F47-A875-D701CFB6CCA6}" destId="{9FADF487-D0A0-4B19-9B58-E0C2CADA331B}" srcOrd="3" destOrd="0" parTransId="{126C006F-EE1B-4F5C-8892-666EDAE51941}" sibTransId="{D2436C5C-D3C4-4F4B-88DD-01A50F7ADD5F}"/>
    <dgm:cxn modelId="{1E57F98D-F63D-EF44-BB1D-940CB300392A}" type="presOf" srcId="{6A32265A-6BAF-614B-B912-823BE277D94A}" destId="{0AA00684-172D-F041-88C5-6D4D2508185E}" srcOrd="0" destOrd="0" presId="urn:microsoft.com/office/officeart/2005/8/layout/hChevron3"/>
    <dgm:cxn modelId="{A77EA692-7527-FA4D-BF99-F1B8629579EA}" type="presOf" srcId="{A2F49EB8-BDCD-3F47-8E7E-D3B916212796}" destId="{ADCDD1A0-8377-0B4F-A21F-D12F1B035793}" srcOrd="0" destOrd="0" presId="urn:microsoft.com/office/officeart/2005/8/layout/hChevron3"/>
    <dgm:cxn modelId="{50F99C97-CD4D-6846-8EFA-3FBD062C111F}" type="presOf" srcId="{736E53F4-6DE8-9F47-A875-D701CFB6CCA6}" destId="{D3CBE00B-A0BD-0D43-B765-1694030D5485}" srcOrd="0" destOrd="0" presId="urn:microsoft.com/office/officeart/2005/8/layout/hChevron3"/>
    <dgm:cxn modelId="{DFFF42A5-01D3-4209-B1E6-7CEE79B7DB13}" type="presOf" srcId="{9FADF487-D0A0-4B19-9B58-E0C2CADA331B}" destId="{AD1CF1E0-3858-4445-81C7-BC86D147A877}" srcOrd="0" destOrd="0" presId="urn:microsoft.com/office/officeart/2005/8/layout/hChevron3"/>
    <dgm:cxn modelId="{58D701A7-0091-0C4E-8EF2-6F0DB6836F72}" srcId="{736E53F4-6DE8-9F47-A875-D701CFB6CCA6}" destId="{68AE7892-6D33-174B-A810-84DB33A981BC}" srcOrd="0" destOrd="0" parTransId="{2D670F1F-4645-DC44-8671-632C2C40FA3E}" sibTransId="{784FED40-C14D-ED48-A4C7-7B2235388E52}"/>
    <dgm:cxn modelId="{DE652FB3-610E-BF40-AEF3-40481A3743D4}" srcId="{736E53F4-6DE8-9F47-A875-D701CFB6CCA6}" destId="{10E2BAD5-1666-3F4E-9F9B-E72A79C20F3A}" srcOrd="4" destOrd="0" parTransId="{B652EA73-4ACB-A64A-9E49-55DE7B2FB30B}" sibTransId="{A32E03FB-B401-524F-995E-D9B3679E90C7}"/>
    <dgm:cxn modelId="{1173E7E1-0EDA-7F45-99BA-50C5BEF82AE7}" type="presOf" srcId="{10E2BAD5-1666-3F4E-9F9B-E72A79C20F3A}" destId="{E7F8C110-F64C-164B-87AC-2F5804506CF7}" srcOrd="0" destOrd="0" presId="urn:microsoft.com/office/officeart/2005/8/layout/hChevron3"/>
    <dgm:cxn modelId="{92D9FC28-3A57-2B45-A3F4-E66FB64F90C3}" type="presParOf" srcId="{D3CBE00B-A0BD-0D43-B765-1694030D5485}" destId="{FCE8EC1B-822C-FC4E-92E2-D67B965F6627}" srcOrd="0" destOrd="0" presId="urn:microsoft.com/office/officeart/2005/8/layout/hChevron3"/>
    <dgm:cxn modelId="{3CC00A72-F9F3-AA48-8FEC-05DC297F0D9F}" type="presParOf" srcId="{D3CBE00B-A0BD-0D43-B765-1694030D5485}" destId="{A25242A2-5787-B14C-9A2F-0426FFE6B443}" srcOrd="1" destOrd="0" presId="urn:microsoft.com/office/officeart/2005/8/layout/hChevron3"/>
    <dgm:cxn modelId="{2C861314-A04B-7F41-9DDA-D969FA9D8EFA}" type="presParOf" srcId="{D3CBE00B-A0BD-0D43-B765-1694030D5485}" destId="{ADCDD1A0-8377-0B4F-A21F-D12F1B035793}" srcOrd="2" destOrd="0" presId="urn:microsoft.com/office/officeart/2005/8/layout/hChevron3"/>
    <dgm:cxn modelId="{FC810FFC-A109-EB43-AFD8-6602DC1EA13E}" type="presParOf" srcId="{D3CBE00B-A0BD-0D43-B765-1694030D5485}" destId="{6A9216C9-8372-7746-BD5A-D7CDDCCB177B}" srcOrd="3" destOrd="0" presId="urn:microsoft.com/office/officeart/2005/8/layout/hChevron3"/>
    <dgm:cxn modelId="{D38D8341-057C-434C-9FFB-7EFF48EE21B2}" type="presParOf" srcId="{D3CBE00B-A0BD-0D43-B765-1694030D5485}" destId="{0AA00684-172D-F041-88C5-6D4D2508185E}" srcOrd="4" destOrd="0" presId="urn:microsoft.com/office/officeart/2005/8/layout/hChevron3"/>
    <dgm:cxn modelId="{A2BFDEB7-E415-9145-801D-3471EA273DB0}" type="presParOf" srcId="{D3CBE00B-A0BD-0D43-B765-1694030D5485}" destId="{9BF6125B-2E42-1B4B-AC5C-0226C4B0C48F}" srcOrd="5" destOrd="0" presId="urn:microsoft.com/office/officeart/2005/8/layout/hChevron3"/>
    <dgm:cxn modelId="{CA3834B1-F942-44E0-ABF6-6AA6DA2F5B54}" type="presParOf" srcId="{D3CBE00B-A0BD-0D43-B765-1694030D5485}" destId="{AD1CF1E0-3858-4445-81C7-BC86D147A877}" srcOrd="6" destOrd="0" presId="urn:microsoft.com/office/officeart/2005/8/layout/hChevron3"/>
    <dgm:cxn modelId="{99488C59-6A68-4077-B977-50B881493891}" type="presParOf" srcId="{D3CBE00B-A0BD-0D43-B765-1694030D5485}" destId="{7D7B3978-4DE4-4C58-9A36-AAB2760E0B2E}" srcOrd="7" destOrd="0" presId="urn:microsoft.com/office/officeart/2005/8/layout/hChevron3"/>
    <dgm:cxn modelId="{2CD6DE52-0EBA-0B4E-9AF0-103FFB7DA959}" type="presParOf" srcId="{D3CBE00B-A0BD-0D43-B765-1694030D5485}" destId="{E7F8C110-F64C-164B-87AC-2F5804506CF7}"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0E9D3-5E40-2349-BA6D-B988030EAF71}">
      <dsp:nvSpPr>
        <dsp:cNvPr id="0" name=""/>
        <dsp:cNvSpPr/>
      </dsp:nvSpPr>
      <dsp:spPr>
        <a:xfrm>
          <a:off x="636295" y="1451354"/>
          <a:ext cx="5054653" cy="5054653"/>
        </a:xfrm>
        <a:prstGeom prst="blockArc">
          <a:avLst>
            <a:gd name="adj1" fmla="val 11880000"/>
            <a:gd name="adj2" fmla="val 16200000"/>
            <a:gd name="adj3" fmla="val 4639"/>
          </a:avLst>
        </a:prstGeom>
        <a:solidFill>
          <a:schemeClr val="accent3">
            <a:shade val="90000"/>
            <a:hueOff val="151183"/>
            <a:satOff val="-20924"/>
            <a:lumOff val="43403"/>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AD78FDD-3DF9-8C42-BE8D-D764C764360A}">
      <dsp:nvSpPr>
        <dsp:cNvPr id="0" name=""/>
        <dsp:cNvSpPr/>
      </dsp:nvSpPr>
      <dsp:spPr>
        <a:xfrm>
          <a:off x="636295" y="1451354"/>
          <a:ext cx="5054653" cy="5054653"/>
        </a:xfrm>
        <a:prstGeom prst="blockArc">
          <a:avLst>
            <a:gd name="adj1" fmla="val 7560000"/>
            <a:gd name="adj2" fmla="val 11880000"/>
            <a:gd name="adj3" fmla="val 4639"/>
          </a:avLst>
        </a:prstGeom>
        <a:solidFill>
          <a:schemeClr val="accent3">
            <a:shade val="90000"/>
            <a:hueOff val="113387"/>
            <a:satOff val="-15693"/>
            <a:lumOff val="32552"/>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9A715DE-E9BC-4349-A49E-311AC98C1B16}">
      <dsp:nvSpPr>
        <dsp:cNvPr id="0" name=""/>
        <dsp:cNvSpPr/>
      </dsp:nvSpPr>
      <dsp:spPr>
        <a:xfrm>
          <a:off x="636295" y="1451354"/>
          <a:ext cx="5054653" cy="5054653"/>
        </a:xfrm>
        <a:prstGeom prst="blockArc">
          <a:avLst>
            <a:gd name="adj1" fmla="val 3240000"/>
            <a:gd name="adj2" fmla="val 7560000"/>
            <a:gd name="adj3" fmla="val 4639"/>
          </a:avLst>
        </a:prstGeom>
        <a:solidFill>
          <a:schemeClr val="accent3">
            <a:shade val="90000"/>
            <a:hueOff val="75591"/>
            <a:satOff val="-10462"/>
            <a:lumOff val="21701"/>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ED1B212-AA5D-334F-9F0A-98E57C703FF8}">
      <dsp:nvSpPr>
        <dsp:cNvPr id="0" name=""/>
        <dsp:cNvSpPr/>
      </dsp:nvSpPr>
      <dsp:spPr>
        <a:xfrm>
          <a:off x="636295" y="1451354"/>
          <a:ext cx="5054653" cy="5054653"/>
        </a:xfrm>
        <a:prstGeom prst="blockArc">
          <a:avLst>
            <a:gd name="adj1" fmla="val 20520000"/>
            <a:gd name="adj2" fmla="val 3240000"/>
            <a:gd name="adj3" fmla="val 4639"/>
          </a:avLst>
        </a:prstGeom>
        <a:solidFill>
          <a:schemeClr val="accent3">
            <a:shade val="90000"/>
            <a:hueOff val="37796"/>
            <a:satOff val="-5231"/>
            <a:lumOff val="10851"/>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CACF0168-BF2B-C947-A584-F89E17885237}">
      <dsp:nvSpPr>
        <dsp:cNvPr id="0" name=""/>
        <dsp:cNvSpPr/>
      </dsp:nvSpPr>
      <dsp:spPr>
        <a:xfrm>
          <a:off x="636295" y="1451354"/>
          <a:ext cx="5054653" cy="5054653"/>
        </a:xfrm>
        <a:prstGeom prst="blockArc">
          <a:avLst>
            <a:gd name="adj1" fmla="val 16200000"/>
            <a:gd name="adj2" fmla="val 20520000"/>
            <a:gd name="adj3" fmla="val 4639"/>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FF64EA4-AF94-9147-8BDB-9714A03B3A45}">
      <dsp:nvSpPr>
        <dsp:cNvPr id="0" name=""/>
        <dsp:cNvSpPr/>
      </dsp:nvSpPr>
      <dsp:spPr>
        <a:xfrm>
          <a:off x="1997126" y="2782512"/>
          <a:ext cx="2326374" cy="2326374"/>
        </a:xfrm>
        <a:prstGeom prst="ellipse">
          <a:avLst/>
        </a:prstGeom>
        <a:solidFill>
          <a:schemeClr val="accent1"/>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2600" kern="1200"/>
            <a:t>ENDAVA</a:t>
          </a:r>
        </a:p>
        <a:p>
          <a:pPr marL="0" lvl="0" algn="ctr" defTabSz="1111250">
            <a:lnSpc>
              <a:spcPct val="100000"/>
            </a:lnSpc>
            <a:spcBef>
              <a:spcPct val="0"/>
            </a:spcBef>
            <a:spcAft>
              <a:spcPts val="0"/>
            </a:spcAft>
            <a:buNone/>
          </a:pPr>
          <a:r>
            <a:rPr lang="en-GB" sz="2600" kern="1200"/>
            <a:t>-------</a:t>
          </a:r>
        </a:p>
        <a:p>
          <a:pPr marL="0" lvl="0" algn="ctr" defTabSz="1111250">
            <a:lnSpc>
              <a:spcPct val="100000"/>
            </a:lnSpc>
            <a:spcBef>
              <a:spcPct val="0"/>
            </a:spcBef>
            <a:spcAft>
              <a:spcPts val="0"/>
            </a:spcAft>
            <a:buNone/>
          </a:pPr>
          <a:r>
            <a:rPr lang="en-GB" sz="2600" kern="1200"/>
            <a:t>PCI-DSS Services*</a:t>
          </a:r>
        </a:p>
      </dsp:txBody>
      <dsp:txXfrm>
        <a:off x="2337816" y="3123202"/>
        <a:ext cx="1644994" cy="1644994"/>
      </dsp:txXfrm>
    </dsp:sp>
    <dsp:sp modelId="{DF23CD00-F76D-AA4F-B70A-F37DD518DFFA}">
      <dsp:nvSpPr>
        <dsp:cNvPr id="0" name=""/>
        <dsp:cNvSpPr/>
      </dsp:nvSpPr>
      <dsp:spPr>
        <a:xfrm>
          <a:off x="2349390" y="695748"/>
          <a:ext cx="1628462" cy="1628462"/>
        </a:xfrm>
        <a:prstGeom prst="ellipse">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Audit &amp; Certification</a:t>
          </a:r>
        </a:p>
      </dsp:txBody>
      <dsp:txXfrm>
        <a:off x="2587873" y="934231"/>
        <a:ext cx="1151496" cy="1151496"/>
      </dsp:txXfrm>
    </dsp:sp>
    <dsp:sp modelId="{0FC4EE24-88A8-D14F-A78F-EB0E5D923B3E}">
      <dsp:nvSpPr>
        <dsp:cNvPr id="0" name=""/>
        <dsp:cNvSpPr/>
      </dsp:nvSpPr>
      <dsp:spPr>
        <a:xfrm>
          <a:off x="4697266" y="2401579"/>
          <a:ext cx="1628462" cy="1628462"/>
        </a:xfrm>
        <a:prstGeom prst="ellipse">
          <a:avLst/>
        </a:prstGeom>
        <a:solidFill>
          <a:schemeClr val="accent3">
            <a:shade val="80000"/>
            <a:hueOff val="37777"/>
            <a:satOff val="-5326"/>
            <a:lumOff val="11116"/>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Consultancy for Remediation</a:t>
          </a:r>
        </a:p>
      </dsp:txBody>
      <dsp:txXfrm>
        <a:off x="4935749" y="2640062"/>
        <a:ext cx="1151496" cy="1151496"/>
      </dsp:txXfrm>
    </dsp:sp>
    <dsp:sp modelId="{EEE2522D-8613-7C42-BEB1-368E460A2E63}">
      <dsp:nvSpPr>
        <dsp:cNvPr id="0" name=""/>
        <dsp:cNvSpPr/>
      </dsp:nvSpPr>
      <dsp:spPr>
        <a:xfrm>
          <a:off x="3800457" y="5161672"/>
          <a:ext cx="1628462" cy="1628462"/>
        </a:xfrm>
        <a:prstGeom prst="ellipse">
          <a:avLst/>
        </a:prstGeom>
        <a:solidFill>
          <a:schemeClr val="accent3">
            <a:shade val="80000"/>
            <a:hueOff val="75553"/>
            <a:satOff val="-10651"/>
            <a:lumOff val="22232"/>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Scope Definition &amp; Reduction</a:t>
          </a:r>
        </a:p>
      </dsp:txBody>
      <dsp:txXfrm>
        <a:off x="4038940" y="5400155"/>
        <a:ext cx="1151496" cy="1151496"/>
      </dsp:txXfrm>
    </dsp:sp>
    <dsp:sp modelId="{2C8317B8-1BBD-FF42-ACE0-98CBEC4AB340}">
      <dsp:nvSpPr>
        <dsp:cNvPr id="0" name=""/>
        <dsp:cNvSpPr/>
      </dsp:nvSpPr>
      <dsp:spPr>
        <a:xfrm>
          <a:off x="898324" y="5161672"/>
          <a:ext cx="1628462" cy="1628462"/>
        </a:xfrm>
        <a:prstGeom prst="ellipse">
          <a:avLst/>
        </a:prstGeom>
        <a:solidFill>
          <a:schemeClr val="accent3">
            <a:shade val="80000"/>
            <a:hueOff val="113330"/>
            <a:satOff val="-15977"/>
            <a:lumOff val="33348"/>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Gap Analysis &amp; Assessment</a:t>
          </a:r>
        </a:p>
      </dsp:txBody>
      <dsp:txXfrm>
        <a:off x="1136807" y="5400155"/>
        <a:ext cx="1151496" cy="1151496"/>
      </dsp:txXfrm>
    </dsp:sp>
    <dsp:sp modelId="{C2AF7C99-2EC0-8C43-BEE3-132DD322B971}">
      <dsp:nvSpPr>
        <dsp:cNvPr id="0" name=""/>
        <dsp:cNvSpPr/>
      </dsp:nvSpPr>
      <dsp:spPr>
        <a:xfrm>
          <a:off x="1515" y="2401579"/>
          <a:ext cx="1628462" cy="1628462"/>
        </a:xfrm>
        <a:prstGeom prst="ellipse">
          <a:avLst/>
        </a:prstGeom>
        <a:solidFill>
          <a:schemeClr val="accent3">
            <a:shade val="80000"/>
            <a:hueOff val="151107"/>
            <a:satOff val="-21303"/>
            <a:lumOff val="44464"/>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Quarterly Ongoing Maintenance Assessment</a:t>
          </a:r>
        </a:p>
      </dsp:txBody>
      <dsp:txXfrm>
        <a:off x="239998" y="2640062"/>
        <a:ext cx="1151496" cy="11514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8EC1B-822C-FC4E-92E2-D67B965F6627}">
      <dsp:nvSpPr>
        <dsp:cNvPr id="0" name=""/>
        <dsp:cNvSpPr/>
      </dsp:nvSpPr>
      <dsp:spPr>
        <a:xfrm>
          <a:off x="1579" y="0"/>
          <a:ext cx="2587554" cy="77704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b="1" kern="1200" dirty="0"/>
            <a:t>source</a:t>
          </a:r>
        </a:p>
      </dsp:txBody>
      <dsp:txXfrm>
        <a:off x="1579" y="0"/>
        <a:ext cx="2393292" cy="777048"/>
      </dsp:txXfrm>
    </dsp:sp>
    <dsp:sp modelId="{80C93026-C162-9243-A5A4-57DB547D2CAA}">
      <dsp:nvSpPr>
        <dsp:cNvPr id="0" name=""/>
        <dsp:cNvSpPr/>
      </dsp:nvSpPr>
      <dsp:spPr>
        <a:xfrm>
          <a:off x="2071623"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dirty="0"/>
            <a:t>build</a:t>
          </a:r>
        </a:p>
      </dsp:txBody>
      <dsp:txXfrm>
        <a:off x="2460147" y="0"/>
        <a:ext cx="1810506" cy="777048"/>
      </dsp:txXfrm>
    </dsp:sp>
    <dsp:sp modelId="{45CC0C11-8B19-BE4F-A917-9E842A743FEF}">
      <dsp:nvSpPr>
        <dsp:cNvPr id="0" name=""/>
        <dsp:cNvSpPr/>
      </dsp:nvSpPr>
      <dsp:spPr>
        <a:xfrm>
          <a:off x="4141667"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test</a:t>
          </a:r>
        </a:p>
      </dsp:txBody>
      <dsp:txXfrm>
        <a:off x="4530191" y="0"/>
        <a:ext cx="1810506" cy="777048"/>
      </dsp:txXfrm>
    </dsp:sp>
    <dsp:sp modelId="{ADCDD1A0-8377-0B4F-A21F-D12F1B035793}">
      <dsp:nvSpPr>
        <dsp:cNvPr id="0" name=""/>
        <dsp:cNvSpPr/>
      </dsp:nvSpPr>
      <dsp:spPr>
        <a:xfrm>
          <a:off x="6211711"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dirty="0"/>
            <a:t>quality gates</a:t>
          </a:r>
        </a:p>
      </dsp:txBody>
      <dsp:txXfrm>
        <a:off x="6600235" y="0"/>
        <a:ext cx="1810506" cy="777048"/>
      </dsp:txXfrm>
    </dsp:sp>
    <dsp:sp modelId="{0AA00684-172D-F041-88C5-6D4D2508185E}">
      <dsp:nvSpPr>
        <dsp:cNvPr id="0" name=""/>
        <dsp:cNvSpPr/>
      </dsp:nvSpPr>
      <dsp:spPr>
        <a:xfrm>
          <a:off x="8281755"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deploy</a:t>
          </a:r>
        </a:p>
      </dsp:txBody>
      <dsp:txXfrm>
        <a:off x="8670279" y="0"/>
        <a:ext cx="1810506" cy="777048"/>
      </dsp:txXfrm>
    </dsp:sp>
    <dsp:sp modelId="{E7F8C110-F64C-164B-87AC-2F5804506CF7}">
      <dsp:nvSpPr>
        <dsp:cNvPr id="0" name=""/>
        <dsp:cNvSpPr/>
      </dsp:nvSpPr>
      <dsp:spPr>
        <a:xfrm>
          <a:off x="10351799"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test</a:t>
          </a:r>
        </a:p>
      </dsp:txBody>
      <dsp:txXfrm>
        <a:off x="10740323" y="0"/>
        <a:ext cx="1810506" cy="777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8EC1B-822C-FC4E-92E2-D67B965F6627}">
      <dsp:nvSpPr>
        <dsp:cNvPr id="0" name=""/>
        <dsp:cNvSpPr/>
      </dsp:nvSpPr>
      <dsp:spPr>
        <a:xfrm>
          <a:off x="1376" y="0"/>
          <a:ext cx="2683280" cy="77704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dirty="0"/>
            <a:t>dev</a:t>
          </a:r>
        </a:p>
      </dsp:txBody>
      <dsp:txXfrm>
        <a:off x="1376" y="0"/>
        <a:ext cx="2489018" cy="777048"/>
      </dsp:txXfrm>
    </dsp:sp>
    <dsp:sp modelId="{ADCDD1A0-8377-0B4F-A21F-D12F1B035793}">
      <dsp:nvSpPr>
        <dsp:cNvPr id="0" name=""/>
        <dsp:cNvSpPr/>
      </dsp:nvSpPr>
      <dsp:spPr>
        <a:xfrm>
          <a:off x="2148000" y="0"/>
          <a:ext cx="2683280"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dirty="0"/>
            <a:t>system test</a:t>
          </a:r>
        </a:p>
      </dsp:txBody>
      <dsp:txXfrm>
        <a:off x="2536524" y="0"/>
        <a:ext cx="1906232" cy="777048"/>
      </dsp:txXfrm>
    </dsp:sp>
    <dsp:sp modelId="{0AA00684-172D-F041-88C5-6D4D2508185E}">
      <dsp:nvSpPr>
        <dsp:cNvPr id="0" name=""/>
        <dsp:cNvSpPr/>
      </dsp:nvSpPr>
      <dsp:spPr>
        <a:xfrm>
          <a:off x="4294624" y="0"/>
          <a:ext cx="2683280"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dirty="0"/>
            <a:t>pre-prod</a:t>
          </a:r>
        </a:p>
      </dsp:txBody>
      <dsp:txXfrm>
        <a:off x="4683148" y="0"/>
        <a:ext cx="1906232" cy="777048"/>
      </dsp:txXfrm>
    </dsp:sp>
    <dsp:sp modelId="{AD1CF1E0-3858-4445-81C7-BC86D147A877}">
      <dsp:nvSpPr>
        <dsp:cNvPr id="0" name=""/>
        <dsp:cNvSpPr/>
      </dsp:nvSpPr>
      <dsp:spPr>
        <a:xfrm>
          <a:off x="6441248" y="0"/>
          <a:ext cx="2683280"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0" kern="1200" dirty="0"/>
            <a:t>staging</a:t>
          </a:r>
        </a:p>
      </dsp:txBody>
      <dsp:txXfrm>
        <a:off x="6829772" y="0"/>
        <a:ext cx="1906232" cy="777048"/>
      </dsp:txXfrm>
    </dsp:sp>
    <dsp:sp modelId="{E7F8C110-F64C-164B-87AC-2F5804506CF7}">
      <dsp:nvSpPr>
        <dsp:cNvPr id="0" name=""/>
        <dsp:cNvSpPr/>
      </dsp:nvSpPr>
      <dsp:spPr>
        <a:xfrm>
          <a:off x="8587872" y="0"/>
          <a:ext cx="2683280"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dirty="0"/>
            <a:t>prod</a:t>
          </a:r>
        </a:p>
      </dsp:txBody>
      <dsp:txXfrm>
        <a:off x="8976396" y="0"/>
        <a:ext cx="1906232" cy="777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8EC1B-822C-FC4E-92E2-D67B965F6627}">
      <dsp:nvSpPr>
        <dsp:cNvPr id="0" name=""/>
        <dsp:cNvSpPr/>
      </dsp:nvSpPr>
      <dsp:spPr>
        <a:xfrm>
          <a:off x="1579" y="0"/>
          <a:ext cx="2587554" cy="77704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b="1" kern="1200"/>
            <a:t>source</a:t>
          </a:r>
        </a:p>
      </dsp:txBody>
      <dsp:txXfrm>
        <a:off x="1579" y="0"/>
        <a:ext cx="2393292" cy="777048"/>
      </dsp:txXfrm>
    </dsp:sp>
    <dsp:sp modelId="{80C93026-C162-9243-A5A4-57DB547D2CAA}">
      <dsp:nvSpPr>
        <dsp:cNvPr id="0" name=""/>
        <dsp:cNvSpPr/>
      </dsp:nvSpPr>
      <dsp:spPr>
        <a:xfrm>
          <a:off x="2071623"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build</a:t>
          </a:r>
        </a:p>
      </dsp:txBody>
      <dsp:txXfrm>
        <a:off x="2460147" y="0"/>
        <a:ext cx="1810506" cy="777048"/>
      </dsp:txXfrm>
    </dsp:sp>
    <dsp:sp modelId="{45CC0C11-8B19-BE4F-A917-9E842A743FEF}">
      <dsp:nvSpPr>
        <dsp:cNvPr id="0" name=""/>
        <dsp:cNvSpPr/>
      </dsp:nvSpPr>
      <dsp:spPr>
        <a:xfrm>
          <a:off x="4141667"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test</a:t>
          </a:r>
        </a:p>
      </dsp:txBody>
      <dsp:txXfrm>
        <a:off x="4530191" y="0"/>
        <a:ext cx="1810506" cy="777048"/>
      </dsp:txXfrm>
    </dsp:sp>
    <dsp:sp modelId="{ADCDD1A0-8377-0B4F-A21F-D12F1B035793}">
      <dsp:nvSpPr>
        <dsp:cNvPr id="0" name=""/>
        <dsp:cNvSpPr/>
      </dsp:nvSpPr>
      <dsp:spPr>
        <a:xfrm>
          <a:off x="6211711"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quality gates</a:t>
          </a:r>
        </a:p>
      </dsp:txBody>
      <dsp:txXfrm>
        <a:off x="6600235" y="0"/>
        <a:ext cx="1810506" cy="777048"/>
      </dsp:txXfrm>
    </dsp:sp>
    <dsp:sp modelId="{0AA00684-172D-F041-88C5-6D4D2508185E}">
      <dsp:nvSpPr>
        <dsp:cNvPr id="0" name=""/>
        <dsp:cNvSpPr/>
      </dsp:nvSpPr>
      <dsp:spPr>
        <a:xfrm>
          <a:off x="8281755"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deploy</a:t>
          </a:r>
        </a:p>
      </dsp:txBody>
      <dsp:txXfrm>
        <a:off x="8670279" y="0"/>
        <a:ext cx="1810506" cy="777048"/>
      </dsp:txXfrm>
    </dsp:sp>
    <dsp:sp modelId="{E7F8C110-F64C-164B-87AC-2F5804506CF7}">
      <dsp:nvSpPr>
        <dsp:cNvPr id="0" name=""/>
        <dsp:cNvSpPr/>
      </dsp:nvSpPr>
      <dsp:spPr>
        <a:xfrm>
          <a:off x="10351799" y="0"/>
          <a:ext cx="2587554"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test</a:t>
          </a:r>
        </a:p>
      </dsp:txBody>
      <dsp:txXfrm>
        <a:off x="10740323" y="0"/>
        <a:ext cx="1810506" cy="7770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8EC1B-822C-FC4E-92E2-D67B965F6627}">
      <dsp:nvSpPr>
        <dsp:cNvPr id="0" name=""/>
        <dsp:cNvSpPr/>
      </dsp:nvSpPr>
      <dsp:spPr>
        <a:xfrm>
          <a:off x="1376" y="0"/>
          <a:ext cx="2683280" cy="77704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dev</a:t>
          </a:r>
        </a:p>
      </dsp:txBody>
      <dsp:txXfrm>
        <a:off x="1376" y="0"/>
        <a:ext cx="2489018" cy="777048"/>
      </dsp:txXfrm>
    </dsp:sp>
    <dsp:sp modelId="{ADCDD1A0-8377-0B4F-A21F-D12F1B035793}">
      <dsp:nvSpPr>
        <dsp:cNvPr id="0" name=""/>
        <dsp:cNvSpPr/>
      </dsp:nvSpPr>
      <dsp:spPr>
        <a:xfrm>
          <a:off x="2148000" y="0"/>
          <a:ext cx="2683280"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system test</a:t>
          </a:r>
        </a:p>
      </dsp:txBody>
      <dsp:txXfrm>
        <a:off x="2536524" y="0"/>
        <a:ext cx="1906232" cy="777048"/>
      </dsp:txXfrm>
    </dsp:sp>
    <dsp:sp modelId="{0AA00684-172D-F041-88C5-6D4D2508185E}">
      <dsp:nvSpPr>
        <dsp:cNvPr id="0" name=""/>
        <dsp:cNvSpPr/>
      </dsp:nvSpPr>
      <dsp:spPr>
        <a:xfrm>
          <a:off x="4294624" y="0"/>
          <a:ext cx="2683280"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pre-prod</a:t>
          </a:r>
        </a:p>
      </dsp:txBody>
      <dsp:txXfrm>
        <a:off x="4683148" y="0"/>
        <a:ext cx="1906232" cy="777048"/>
      </dsp:txXfrm>
    </dsp:sp>
    <dsp:sp modelId="{AD1CF1E0-3858-4445-81C7-BC86D147A877}">
      <dsp:nvSpPr>
        <dsp:cNvPr id="0" name=""/>
        <dsp:cNvSpPr/>
      </dsp:nvSpPr>
      <dsp:spPr>
        <a:xfrm>
          <a:off x="6441248" y="0"/>
          <a:ext cx="2683280"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0" kern="1200"/>
            <a:t>staging</a:t>
          </a:r>
        </a:p>
      </dsp:txBody>
      <dsp:txXfrm>
        <a:off x="6829772" y="0"/>
        <a:ext cx="1906232" cy="777048"/>
      </dsp:txXfrm>
    </dsp:sp>
    <dsp:sp modelId="{E7F8C110-F64C-164B-87AC-2F5804506CF7}">
      <dsp:nvSpPr>
        <dsp:cNvPr id="0" name=""/>
        <dsp:cNvSpPr/>
      </dsp:nvSpPr>
      <dsp:spPr>
        <a:xfrm>
          <a:off x="8587872" y="0"/>
          <a:ext cx="2683280" cy="7770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prod</a:t>
          </a:r>
        </a:p>
      </dsp:txBody>
      <dsp:txXfrm>
        <a:off x="8976396" y="0"/>
        <a:ext cx="1906232" cy="77704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r4victor/pbts13_gil/blob/master/effect2_client.p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python.org/3/library/multiprocessing.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bugs.python.org/issue7946" TargetMode="External"/><Relationship Id="rId4" Type="http://schemas.openxmlformats.org/officeDocument/2006/relationships/hyperlink" Target="https://www.youtube.com/watch?v=Obt-vMVdM8s"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ythoncapi.readthedocs.io/old_c_api.html#old-c-api" TargetMode="External"/><Relationship Id="rId7" Type="http://schemas.openxmlformats.org/officeDocument/2006/relationships/hyperlink" Target="https://lwn.net/Articles/857754/"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github.com/markshannon/faster-cpython" TargetMode="External"/><Relationship Id="rId5" Type="http://schemas.openxmlformats.org/officeDocument/2006/relationships/hyperlink" Target="https://github.com/faster-cpython" TargetMode="External"/><Relationship Id="rId4" Type="http://schemas.openxmlformats.org/officeDocument/2006/relationships/hyperlink" Target="https://www.backblaze.com/blog/the-python-gil-past-present-and-future/#History-Python-GIL-Notes"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youtu.be/9sAPX0gTLnU"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endava.sharepoint.com/Group/SalesAndMarketing/Resources/Forms/AllItems.aspx?viewid=765694a6%2D97d1%2D4e49%2D9cc4%2Dc3f65667f635&amp;id=%2FGroup%2FSalesAndMarketing%2FResources%2FShared%20Resources%2FBranding%2FMultimedia%20Library%2FVideos%2F2020%5FVideo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ackblaze.com/blog/the-python-gil-past-present-and-future/#History-Python-GIL-Not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python/cpython/blob/5d28bb699a305135a220a97ac52e90d9344a3004/Include/cpython/pystate.h#L5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python/cpython/blob/5d28bb699a305135a220a97ac52e90d9344a3004/Include/cpython/pystate.h#L5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python.org/3/library/threading.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github.com/python/cpython/blob/5d28bb699a305135a220a97ac52e90d9344a3004/Modules/_threadmodule.c#L1029" TargetMode="External"/><Relationship Id="rId5" Type="http://schemas.openxmlformats.org/officeDocument/2006/relationships/hyperlink" Target="https://github.com/python/cpython/blob/5d28bb699a305135a220a97ac52e90d9344a3004/Modules/_threadmodule.c#L1019" TargetMode="External"/><Relationship Id="rId4" Type="http://schemas.openxmlformats.org/officeDocument/2006/relationships/hyperlink" Target="https://man7.org/linux/man-pages/man3/pthread_create.3.html"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confluence.endava.com/display/ARCHDISC/Architecture+Principle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lighterra.com/papers/modernmicroprocessor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Context_switch" TargetMode="Externa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confluence.endava.com/display/public/TEAM/Quality+Attribute+Catalogue"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an7.org/linux/man-pages/man2/select.2.html" TargetMode="External"/><Relationship Id="rId7" Type="http://schemas.openxmlformats.org/officeDocument/2006/relationships/hyperlink" Target="https://docs.python.org/3/c-api/init.html?highlight=gil#releasing-the-gil-from-extension-cod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github.com/numpy/numpy" TargetMode="External"/><Relationship Id="rId5" Type="http://schemas.openxmlformats.org/officeDocument/2006/relationships/hyperlink" Target="https://docs.python.org/3/library/hashlib.html" TargetMode="External"/><Relationship Id="rId4" Type="http://schemas.openxmlformats.org/officeDocument/2006/relationships/hyperlink" Target="https://linux.die.net/man/3/pthread_mutex_lock"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extLst>
      <p:ext uri="{BB962C8B-B14F-4D97-AF65-F5344CB8AC3E}">
        <p14:creationId xmlns:p14="http://schemas.microsoft.com/office/powerpoint/2010/main" val="45644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We've mentioned CPU-bound threads – threads that compute something most of the time, and I/O-bound threads – threads that wait for I/O most of the time. </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The most interesting effect of the GIL takes place when we mix the two. Consider a simple TCP echo server that listens for incoming connections and, when a client connects, spawns a new thread to handle the client:</a:t>
            </a:r>
          </a:p>
          <a:p>
            <a:pPr marL="342900" indent="-342900" fontAlgn="base">
              <a:buFont typeface="Arial" panose="020B0604020202020204" pitchFamily="34" charset="0"/>
              <a:buChar char="•"/>
            </a:pPr>
            <a:endParaRPr lang="en-US" b="0" i="0" u="none" strike="noStrike" dirty="0">
              <a:solidFill>
                <a:srgbClr val="000305"/>
              </a:solidFill>
              <a:effectLst/>
              <a:latin typeface="Trebuchet MS" panose="020B0703020202090204" pitchFamily="34" charset="0"/>
            </a:endParaRP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How many requests per second can this sever handle? </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It is a </a:t>
            </a:r>
            <a:r>
              <a:rPr lang="en-US" b="0" i="0" u="sng" dirty="0">
                <a:solidFill>
                  <a:srgbClr val="C74350"/>
                </a:solidFill>
                <a:effectLst/>
                <a:latin typeface="Trebuchet MS" panose="020B0703020202090204" pitchFamily="34" charset="0"/>
                <a:hlinkClick r:id="rId3"/>
              </a:rPr>
              <a:t>simple client program</a:t>
            </a:r>
            <a:r>
              <a:rPr lang="en-US" b="0" i="0" u="none" strike="noStrike" dirty="0">
                <a:solidFill>
                  <a:srgbClr val="000305"/>
                </a:solidFill>
                <a:effectLst/>
                <a:latin typeface="Trebuchet MS" panose="020B0703020202090204" pitchFamily="34" charset="0"/>
              </a:rPr>
              <a:t> that just sends and receives 1-byte messages to the server as fast as it can and got something about 30k RPS. </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This is most probably not an accurate measure since the client and the server run on the same machine, but that's not the point. </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The point is to see how the RPS drops when the server performs some CPU-bound task in a separate thread.</a:t>
            </a:r>
            <a:endParaRPr lang="en-AR" dirty="0"/>
          </a:p>
        </p:txBody>
      </p:sp>
    </p:spTree>
    <p:extLst>
      <p:ext uri="{BB962C8B-B14F-4D97-AF65-F5344CB8AC3E}">
        <p14:creationId xmlns:p14="http://schemas.microsoft.com/office/powerpoint/2010/main" val="20463030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Simple Roadmap</a:t>
            </a:r>
          </a:p>
        </p:txBody>
      </p:sp>
    </p:spTree>
    <p:extLst>
      <p:ext uri="{BB962C8B-B14F-4D97-AF65-F5344CB8AC3E}">
        <p14:creationId xmlns:p14="http://schemas.microsoft.com/office/powerpoint/2010/main" val="37248564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3936570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Simple Roadmap</a:t>
            </a:r>
          </a:p>
        </p:txBody>
      </p:sp>
    </p:spTree>
    <p:extLst>
      <p:ext uri="{BB962C8B-B14F-4D97-AF65-F5344CB8AC3E}">
        <p14:creationId xmlns:p14="http://schemas.microsoft.com/office/powerpoint/2010/main" val="13755102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Simple Roadmap</a:t>
            </a:r>
          </a:p>
        </p:txBody>
      </p:sp>
    </p:spTree>
    <p:extLst>
      <p:ext uri="{BB962C8B-B14F-4D97-AF65-F5344CB8AC3E}">
        <p14:creationId xmlns:p14="http://schemas.microsoft.com/office/powerpoint/2010/main" val="7086664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Simple Roadmap</a:t>
            </a:r>
          </a:p>
        </p:txBody>
      </p:sp>
    </p:spTree>
    <p:extLst>
      <p:ext uri="{BB962C8B-B14F-4D97-AF65-F5344CB8AC3E}">
        <p14:creationId xmlns:p14="http://schemas.microsoft.com/office/powerpoint/2010/main" val="6664441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7757523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5693307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6999049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5967037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884299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fontAlgn="base">
              <a:buFont typeface="Arial" panose="020B0604020202020204" pitchFamily="34" charset="0"/>
              <a:buChar char="•"/>
            </a:pPr>
            <a:r>
              <a:rPr lang="en-AR" dirty="0"/>
              <a:t>Imagen 1:</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How do you expect the RPS to change? Slightly? 2x less? 10x less? No. The RPS drops to 100, which is 300x less! And this is very surprising if you are used to the way operating systems schedule threads.</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To see what I mean, let's run the server and the CPU-bound thread as separate processes so that they are not affected by the GIL. We can split the code into two different files or just use the </a:t>
            </a:r>
            <a:r>
              <a:rPr lang="en-US" b="0" i="0" u="sng" dirty="0">
                <a:solidFill>
                  <a:srgbClr val="C74350"/>
                </a:solidFill>
                <a:effectLst/>
                <a:latin typeface="Trebuchet MS" panose="020B0703020202090204" pitchFamily="34" charset="0"/>
                <a:hlinkClick r:id="rId3"/>
              </a:rPr>
              <a:t>multiprocessing</a:t>
            </a:r>
            <a:r>
              <a:rPr lang="en-US" b="0" i="0" u="none" strike="noStrike" dirty="0">
                <a:solidFill>
                  <a:srgbClr val="000305"/>
                </a:solidFill>
                <a:effectLst/>
                <a:latin typeface="Trebuchet MS" panose="020B0703020202090204" pitchFamily="34" charset="0"/>
              </a:rPr>
              <a:t> standard module to spawn a new process like so:</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Imagen 2:</a:t>
            </a:r>
          </a:p>
          <a:p>
            <a:pPr algn="l" fontAlgn="base"/>
            <a:r>
              <a:rPr lang="en-US" b="0" i="0" u="none" strike="noStrike" dirty="0">
                <a:solidFill>
                  <a:srgbClr val="000305"/>
                </a:solidFill>
                <a:effectLst/>
                <a:latin typeface="Trebuchet MS" panose="020B0703020202090204" pitchFamily="34" charset="0"/>
              </a:rPr>
              <a:t>And this yields about 20k RPS. Moreover, if we start two, three, or four CPU-bound processes, the RPS stays about the same.</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The OS scheduler prioritizes the I/O-bound thread, which is the right thing to do.</a:t>
            </a:r>
          </a:p>
          <a:p>
            <a:pPr algn="l" fontAlgn="base"/>
            <a:r>
              <a:rPr lang="en-US" b="0" i="0" u="none" strike="noStrike" dirty="0">
                <a:solidFill>
                  <a:srgbClr val="000305"/>
                </a:solidFill>
                <a:effectLst/>
                <a:latin typeface="Trebuchet MS" panose="020B0703020202090204" pitchFamily="34" charset="0"/>
              </a:rPr>
              <a:t>In the server example the I/O-bound thread waits for the socket to become ready for reading and writing, but the performance of any other I/O-bound thread would degrade just the same. </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Consider a UI thread that waits for user input. It would freeze regularly if you run it alongside a CPU-bound thread.</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Clearly, this is not how normal OS threads work, and the cause is the GIL. It interferes with the OS scheduler.</a:t>
            </a:r>
          </a:p>
          <a:p>
            <a:pPr algn="l" fontAlgn="base"/>
            <a:r>
              <a:rPr lang="en-US" b="0" i="0" u="none" strike="noStrike" dirty="0">
                <a:solidFill>
                  <a:srgbClr val="000305"/>
                </a:solidFill>
                <a:effectLst/>
                <a:latin typeface="Trebuchet MS" panose="020B0703020202090204" pitchFamily="34" charset="0"/>
              </a:rPr>
              <a:t>This problem is actually well-known among </a:t>
            </a:r>
            <a:r>
              <a:rPr lang="en-US" b="0" i="0" u="none" strike="noStrike" dirty="0" err="1">
                <a:solidFill>
                  <a:srgbClr val="000305"/>
                </a:solidFill>
                <a:effectLst/>
                <a:latin typeface="Trebuchet MS" panose="020B0703020202090204" pitchFamily="34" charset="0"/>
              </a:rPr>
              <a:t>CPython</a:t>
            </a:r>
            <a:r>
              <a:rPr lang="en-US" b="0" i="0" u="none" strike="noStrike" dirty="0">
                <a:solidFill>
                  <a:srgbClr val="000305"/>
                </a:solidFill>
                <a:effectLst/>
                <a:latin typeface="Trebuchet MS" panose="020B0703020202090204" pitchFamily="34" charset="0"/>
              </a:rPr>
              <a:t> developers. They refer to it as the </a:t>
            </a:r>
            <a:r>
              <a:rPr lang="en-US" b="1" i="0" u="none" strike="noStrike" dirty="0">
                <a:solidFill>
                  <a:srgbClr val="000305"/>
                </a:solidFill>
                <a:effectLst/>
                <a:latin typeface="Trebuchet MS" panose="020B0703020202090204" pitchFamily="34" charset="0"/>
              </a:rPr>
              <a:t>convoy effect.</a:t>
            </a:r>
            <a:r>
              <a:rPr lang="en-US" b="0" i="0" u="none" strike="noStrike" dirty="0">
                <a:solidFill>
                  <a:srgbClr val="000305"/>
                </a:solidFill>
                <a:effectLst/>
                <a:latin typeface="Trebuchet MS" panose="020B0703020202090204" pitchFamily="34" charset="0"/>
              </a:rPr>
              <a:t> David Beazley gave a </a:t>
            </a:r>
            <a:r>
              <a:rPr lang="en-US" b="0" i="0" u="sng" strike="noStrike" dirty="0">
                <a:solidFill>
                  <a:srgbClr val="C74350"/>
                </a:solidFill>
                <a:effectLst/>
                <a:latin typeface="Trebuchet MS" panose="020B0703020202090204" pitchFamily="34" charset="0"/>
                <a:hlinkClick r:id="rId4"/>
              </a:rPr>
              <a:t>talk</a:t>
            </a:r>
            <a:r>
              <a:rPr lang="en-US" b="0" i="0" u="none" strike="noStrike" dirty="0">
                <a:solidFill>
                  <a:srgbClr val="000305"/>
                </a:solidFill>
                <a:effectLst/>
                <a:latin typeface="Trebuchet MS" panose="020B0703020202090204" pitchFamily="34" charset="0"/>
              </a:rPr>
              <a:t> about it in 2010 and also opened a </a:t>
            </a:r>
            <a:r>
              <a:rPr lang="en-US" b="0" i="0" u="sng" strike="noStrike" dirty="0">
                <a:solidFill>
                  <a:srgbClr val="C74350"/>
                </a:solidFill>
                <a:effectLst/>
                <a:latin typeface="Trebuchet MS" panose="020B0703020202090204" pitchFamily="34" charset="0"/>
                <a:hlinkClick r:id="rId5"/>
              </a:rPr>
              <a:t>related issue on bugs.python.org</a:t>
            </a:r>
            <a:r>
              <a:rPr lang="en-US" b="0" i="0" u="none" strike="noStrike" dirty="0">
                <a:solidFill>
                  <a:srgbClr val="000305"/>
                </a:solidFill>
                <a:effectLst/>
                <a:latin typeface="Trebuchet MS" panose="020B0703020202090204" pitchFamily="34" charset="0"/>
              </a:rPr>
              <a:t>. In 2021, 11 years </a:t>
            </a:r>
            <a:r>
              <a:rPr lang="en-US" b="0" i="0" u="none" strike="noStrike" dirty="0" err="1">
                <a:solidFill>
                  <a:srgbClr val="000305"/>
                </a:solidFill>
                <a:effectLst/>
                <a:latin typeface="Trebuchet MS" panose="020B0703020202090204" pitchFamily="34" charset="0"/>
              </a:rPr>
              <a:t>laters</a:t>
            </a:r>
            <a:r>
              <a:rPr lang="en-US" b="0" i="0" u="none" strike="noStrike" dirty="0">
                <a:solidFill>
                  <a:srgbClr val="000305"/>
                </a:solidFill>
                <a:effectLst/>
                <a:latin typeface="Trebuchet MS" panose="020B0703020202090204" pitchFamily="34" charset="0"/>
              </a:rPr>
              <a:t>, the issue was closed. However, it hasn't been fixed</a:t>
            </a:r>
            <a:endParaRPr lang="en-AR" dirty="0"/>
          </a:p>
        </p:txBody>
      </p:sp>
    </p:spTree>
    <p:extLst>
      <p:ext uri="{BB962C8B-B14F-4D97-AF65-F5344CB8AC3E}">
        <p14:creationId xmlns:p14="http://schemas.microsoft.com/office/powerpoint/2010/main" val="8403057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9439343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a:t>One pager Case Study Template 1 – with 3 achievements</a:t>
            </a:r>
            <a:endParaRPr/>
          </a:p>
        </p:txBody>
      </p:sp>
    </p:spTree>
    <p:extLst>
      <p:ext uri="{BB962C8B-B14F-4D97-AF65-F5344CB8AC3E}">
        <p14:creationId xmlns:p14="http://schemas.microsoft.com/office/powerpoint/2010/main" val="19412595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3478011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7279454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4621831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0802989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a:t>One pager Case Study Template 1 – with 3 achievements</a:t>
            </a:r>
            <a:endParaRPr/>
          </a:p>
        </p:txBody>
      </p:sp>
    </p:spTree>
    <p:extLst>
      <p:ext uri="{BB962C8B-B14F-4D97-AF65-F5344CB8AC3E}">
        <p14:creationId xmlns:p14="http://schemas.microsoft.com/office/powerpoint/2010/main" val="40490307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a:t>One pager Case Study Template 1 – with 3 achievements</a:t>
            </a:r>
            <a:endParaRPr/>
          </a:p>
        </p:txBody>
      </p:sp>
    </p:spTree>
    <p:extLst>
      <p:ext uri="{BB962C8B-B14F-4D97-AF65-F5344CB8AC3E}">
        <p14:creationId xmlns:p14="http://schemas.microsoft.com/office/powerpoint/2010/main" val="14383951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a:t>One pager Case Study Template 1 – with 3 achievements</a:t>
            </a:r>
            <a:endParaRPr/>
          </a:p>
        </p:txBody>
      </p:sp>
    </p:spTree>
    <p:extLst>
      <p:ext uri="{BB962C8B-B14F-4D97-AF65-F5344CB8AC3E}">
        <p14:creationId xmlns:p14="http://schemas.microsoft.com/office/powerpoint/2010/main" val="17118975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a:t>One pager Case Study Template 1 – with 3 achievements</a:t>
            </a:r>
            <a:endParaRPr/>
          </a:p>
        </p:txBody>
      </p:sp>
    </p:spTree>
    <p:extLst>
      <p:ext uri="{BB962C8B-B14F-4D97-AF65-F5344CB8AC3E}">
        <p14:creationId xmlns:p14="http://schemas.microsoft.com/office/powerpoint/2010/main" val="244959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u="none" strike="noStrike" dirty="0" err="1">
                <a:solidFill>
                  <a:srgbClr val="404040"/>
                </a:solidFill>
                <a:effectLst/>
                <a:latin typeface="Lato" panose="020F0502020204030203" pitchFamily="34" charset="0"/>
              </a:rPr>
              <a:t>Gilectomy</a:t>
            </a:r>
            <a:r>
              <a:rPr lang="en-US" b="0" i="0" u="none" strike="noStrike" dirty="0">
                <a:solidFill>
                  <a:srgbClr val="404040"/>
                </a:solidFill>
                <a:effectLst/>
                <a:latin typeface="Lato" panose="020F0502020204030203" pitchFamily="34" charset="0"/>
              </a:rPr>
              <a:t> has multiple issues, but the two main issues are:</a:t>
            </a:r>
          </a:p>
          <a:p>
            <a:pPr algn="l">
              <a:buFont typeface="Arial" panose="020B0604020202020204" pitchFamily="34" charset="0"/>
              <a:buChar char="•"/>
            </a:pPr>
            <a:r>
              <a:rPr lang="en-US" b="0" i="0" u="none" strike="noStrike" dirty="0">
                <a:solidFill>
                  <a:srgbClr val="404040"/>
                </a:solidFill>
                <a:effectLst/>
                <a:latin typeface="Lato" panose="020F0502020204030203" pitchFamily="34" charset="0"/>
              </a:rPr>
              <a:t>The </a:t>
            </a:r>
            <a:r>
              <a:rPr lang="en-US" b="0" i="0" u="none" strike="noStrike" dirty="0">
                <a:solidFill>
                  <a:srgbClr val="9B59B6"/>
                </a:solidFill>
                <a:effectLst/>
                <a:latin typeface="Lato" panose="020F0502020204030203" pitchFamily="34" charset="0"/>
                <a:hlinkClick r:id="rId3"/>
              </a:rPr>
              <a:t>current C API</a:t>
            </a:r>
            <a:r>
              <a:rPr lang="en-US" b="0" i="0" u="none" strike="noStrike" dirty="0">
                <a:solidFill>
                  <a:srgbClr val="404040"/>
                </a:solidFill>
                <a:effectLst/>
                <a:latin typeface="Lato" panose="020F0502020204030203" pitchFamily="34" charset="0"/>
              </a:rPr>
              <a:t>: “</a:t>
            </a:r>
            <a:r>
              <a:rPr lang="en-US" b="0" i="0" u="none" strike="noStrike" dirty="0" err="1">
                <a:solidFill>
                  <a:srgbClr val="404040"/>
                </a:solidFill>
                <a:effectLst/>
                <a:latin typeface="Lato" panose="020F0502020204030203" pitchFamily="34" charset="0"/>
              </a:rPr>
              <a:t>CPython</a:t>
            </a:r>
            <a:r>
              <a:rPr lang="en-US" b="0" i="0" u="none" strike="noStrike" dirty="0">
                <a:solidFill>
                  <a:srgbClr val="404040"/>
                </a:solidFill>
                <a:effectLst/>
                <a:latin typeface="Lato" panose="020F0502020204030203" pitchFamily="34" charset="0"/>
              </a:rPr>
              <a:t> doesn’t use multiple cores and </a:t>
            </a:r>
            <a:r>
              <a:rPr lang="en-US" b="0" i="0" u="none" strike="noStrike" dirty="0" err="1">
                <a:solidFill>
                  <a:srgbClr val="404040"/>
                </a:solidFill>
                <a:effectLst/>
                <a:latin typeface="Lato" panose="020F0502020204030203" pitchFamily="34" charset="0"/>
              </a:rPr>
              <a:t>Gilectomy</a:t>
            </a:r>
            <a:r>
              <a:rPr lang="en-US" b="0" i="0" u="none" strike="noStrike" dirty="0">
                <a:solidFill>
                  <a:srgbClr val="404040"/>
                </a:solidFill>
                <a:effectLst/>
                <a:latin typeface="Lato" panose="020F0502020204030203" pitchFamily="34" charset="0"/>
              </a:rPr>
              <a:t> 1.0 is not high performance, which leads him to </a:t>
            </a:r>
            <a:r>
              <a:rPr lang="en-US" b="1" i="0" u="none" strike="noStrike" dirty="0">
                <a:solidFill>
                  <a:srgbClr val="404040"/>
                </a:solidFill>
                <a:effectLst/>
                <a:latin typeface="Lato" panose="020F0502020204030203" pitchFamily="34" charset="0"/>
              </a:rPr>
              <a:t>consider breaking the C API</a:t>
            </a:r>
            <a:r>
              <a:rPr lang="en-US" b="0" i="0" u="none" strike="noStrike" dirty="0">
                <a:solidFill>
                  <a:srgbClr val="404040"/>
                </a:solidFill>
                <a:effectLst/>
                <a:latin typeface="Lato" panose="020F0502020204030203" pitchFamily="34" charset="0"/>
              </a:rPr>
              <a:t>”.</a:t>
            </a:r>
          </a:p>
          <a:p>
            <a:pPr algn="l">
              <a:buFont typeface="Arial" panose="020B0604020202020204" pitchFamily="34" charset="0"/>
              <a:buChar char="•"/>
            </a:pPr>
            <a:r>
              <a:rPr lang="en-US" b="0" i="0" u="none" strike="noStrike" dirty="0">
                <a:solidFill>
                  <a:srgbClr val="404040"/>
                </a:solidFill>
                <a:effectLst/>
                <a:latin typeface="Lato" panose="020F0502020204030203" pitchFamily="34" charset="0"/>
              </a:rPr>
              <a:t>Reference counting: “With his complicated buffered-reference-count approach he was able to get his “</a:t>
            </a:r>
            <a:r>
              <a:rPr lang="en-US" b="0" i="0" u="none" strike="noStrike" dirty="0" err="1">
                <a:solidFill>
                  <a:srgbClr val="404040"/>
                </a:solidFill>
                <a:effectLst/>
                <a:latin typeface="Lato" panose="020F0502020204030203" pitchFamily="34" charset="0"/>
              </a:rPr>
              <a:t>gilectomized</a:t>
            </a:r>
            <a:r>
              <a:rPr lang="en-US" b="0" i="0" u="none" strike="noStrike" dirty="0">
                <a:solidFill>
                  <a:srgbClr val="404040"/>
                </a:solidFill>
                <a:effectLst/>
                <a:latin typeface="Lato" panose="020F0502020204030203" pitchFamily="34" charset="0"/>
              </a:rPr>
              <a:t>” interpreter to reach performance parity with </a:t>
            </a:r>
            <a:r>
              <a:rPr lang="en-US" b="0" i="0" u="none" strike="noStrike" dirty="0" err="1">
                <a:solidFill>
                  <a:srgbClr val="404040"/>
                </a:solidFill>
                <a:effectLst/>
                <a:latin typeface="Lato" panose="020F0502020204030203" pitchFamily="34" charset="0"/>
              </a:rPr>
              <a:t>CPython</a:t>
            </a:r>
            <a:r>
              <a:rPr lang="en-US" b="0" i="0" u="none" strike="noStrike" dirty="0">
                <a:solidFill>
                  <a:srgbClr val="404040"/>
                </a:solidFill>
                <a:effectLst/>
                <a:latin typeface="Lato" panose="020F0502020204030203" pitchFamily="34" charset="0"/>
              </a:rPr>
              <a:t>—except that his interpreter was running on around seven cores to keep up with </a:t>
            </a:r>
            <a:r>
              <a:rPr lang="en-US" b="0" i="0" u="none" strike="noStrike" dirty="0" err="1">
                <a:solidFill>
                  <a:srgbClr val="404040"/>
                </a:solidFill>
                <a:effectLst/>
                <a:latin typeface="Lato" panose="020F0502020204030203" pitchFamily="34" charset="0"/>
              </a:rPr>
              <a:t>CPython</a:t>
            </a:r>
            <a:r>
              <a:rPr lang="en-US" b="0" i="0" u="none" strike="noStrike" dirty="0">
                <a:solidFill>
                  <a:srgbClr val="404040"/>
                </a:solidFill>
                <a:effectLst/>
                <a:latin typeface="Lato" panose="020F0502020204030203" pitchFamily="34" charset="0"/>
              </a:rPr>
              <a:t> on one.</a:t>
            </a:r>
          </a:p>
          <a:p>
            <a:pPr algn="l">
              <a:buFont typeface="Arial" panose="020B0604020202020204" pitchFamily="34" charset="0"/>
              <a:buChar char="•"/>
            </a:pPr>
            <a:endParaRPr lang="en-US" b="0" i="0" u="none" strike="noStrike" dirty="0">
              <a:solidFill>
                <a:srgbClr val="404040"/>
              </a:solidFill>
              <a:effectLst/>
              <a:latin typeface="Lato" panose="020F0502020204030203" pitchFamily="34" charset="0"/>
            </a:endParaRPr>
          </a:p>
          <a:p>
            <a:pPr algn="l"/>
            <a:r>
              <a:rPr lang="en-US" b="0" i="0" u="none" strike="noStrike" dirty="0">
                <a:solidFill>
                  <a:srgbClr val="666666"/>
                </a:solidFill>
                <a:effectLst/>
                <a:latin typeface="dm sans" pitchFamily="2" charset="77"/>
              </a:rPr>
              <a:t>Larry also identifies what he calls three “political” considerations, but which I think are more in the realm of the social contract between Python developers and Python users:</a:t>
            </a:r>
          </a:p>
          <a:p>
            <a:pPr algn="l">
              <a:buFont typeface="+mj-lt"/>
              <a:buAutoNum type="arabicPeriod"/>
            </a:pPr>
            <a:r>
              <a:rPr lang="en-US" b="0" i="0" u="none" strike="noStrike" dirty="0">
                <a:solidFill>
                  <a:srgbClr val="666666"/>
                </a:solidFill>
                <a:effectLst/>
                <a:latin typeface="dm sans" pitchFamily="2" charset="77"/>
              </a:rPr>
              <a:t>Removing the GIL should not hurt performance for single-threaded or I/O-bound multithreaded code.</a:t>
            </a:r>
          </a:p>
          <a:p>
            <a:pPr algn="l">
              <a:buFont typeface="+mj-lt"/>
              <a:buAutoNum type="arabicPeriod"/>
            </a:pPr>
            <a:r>
              <a:rPr lang="en-US" b="0" i="0" u="none" strike="noStrike" dirty="0">
                <a:solidFill>
                  <a:srgbClr val="666666"/>
                </a:solidFill>
                <a:effectLst/>
                <a:latin typeface="dm sans" pitchFamily="2" charset="77"/>
              </a:rPr>
              <a:t>We can’t break existing C extensions as described above</a:t>
            </a:r>
            <a:r>
              <a:rPr lang="en-US" b="0" i="0" u="none" strike="noStrike" baseline="30000" dirty="0">
                <a:solidFill>
                  <a:srgbClr val="067CCC"/>
                </a:solidFill>
                <a:effectLst/>
                <a:latin typeface="dm sans" pitchFamily="2" charset="77"/>
                <a:hlinkClick r:id="rId4"/>
              </a:rPr>
              <a:t>6</a:t>
            </a:r>
            <a:r>
              <a:rPr lang="en-US" b="0" i="0" u="none" strike="noStrike" dirty="0">
                <a:solidFill>
                  <a:srgbClr val="666666"/>
                </a:solidFill>
                <a:effectLst/>
                <a:latin typeface="dm sans" pitchFamily="2" charset="77"/>
              </a:rPr>
              <a:t>.</a:t>
            </a:r>
          </a:p>
          <a:p>
            <a:pPr algn="l">
              <a:buFont typeface="+mj-lt"/>
              <a:buAutoNum type="arabicPeriod"/>
            </a:pPr>
            <a:r>
              <a:rPr lang="en-US" b="0" i="0" u="none" strike="noStrike" dirty="0">
                <a:solidFill>
                  <a:srgbClr val="666666"/>
                </a:solidFill>
                <a:effectLst/>
                <a:latin typeface="dm sans" pitchFamily="2" charset="77"/>
              </a:rPr>
              <a:t>Don’t let GIL removal make the </a:t>
            </a:r>
            <a:r>
              <a:rPr lang="en-US" b="0" i="0" u="none" strike="noStrike" dirty="0" err="1">
                <a:solidFill>
                  <a:srgbClr val="666666"/>
                </a:solidFill>
                <a:effectLst/>
                <a:latin typeface="dm sans" pitchFamily="2" charset="77"/>
              </a:rPr>
              <a:t>CPython</a:t>
            </a:r>
            <a:r>
              <a:rPr lang="en-US" b="0" i="0" u="none" strike="noStrike" dirty="0">
                <a:solidFill>
                  <a:srgbClr val="666666"/>
                </a:solidFill>
                <a:effectLst/>
                <a:latin typeface="dm sans" pitchFamily="2" charset="77"/>
              </a:rPr>
              <a:t> interpreter too complicated or difficult to understand. One of Guido’s guiding principles, and a subtle reason for Python’s huge success, is that even with complicated features such as exception handling, </a:t>
            </a:r>
            <a:r>
              <a:rPr lang="en-US" b="0" i="0" u="none" strike="noStrike" dirty="0" err="1">
                <a:solidFill>
                  <a:srgbClr val="666666"/>
                </a:solidFill>
                <a:effectLst/>
                <a:latin typeface="dm sans" pitchFamily="2" charset="77"/>
              </a:rPr>
              <a:t>asyncio</a:t>
            </a:r>
            <a:r>
              <a:rPr lang="en-US" b="0" i="0" u="none" strike="noStrike" dirty="0">
                <a:solidFill>
                  <a:srgbClr val="666666"/>
                </a:solidFill>
                <a:effectLst/>
                <a:latin typeface="dm sans" pitchFamily="2" charset="77"/>
              </a:rPr>
              <a:t>, generators, etc. Python’s C core is still relatively easy to learn and understand. This makes it easy for new contributors to engage with Python core development, an absolutely essential quality if you want your language to thrive and grow for its next 30 years as much as it has for its previous 30.</a:t>
            </a:r>
          </a:p>
          <a:p>
            <a:pPr marL="342900" indent="-342900" fontAlgn="base">
              <a:buFont typeface="Arial" panose="020B0604020202020204" pitchFamily="34" charset="0"/>
              <a:buChar char="•"/>
            </a:pPr>
            <a:endParaRPr lang="en-AR" dirty="0"/>
          </a:p>
          <a:p>
            <a:pPr marL="0" indent="0" fontAlgn="base">
              <a:buFont typeface="Arial" panose="020B0604020202020204" pitchFamily="34" charset="0"/>
              <a:buNone/>
            </a:pPr>
            <a:r>
              <a:rPr lang="en-AR" dirty="0"/>
              <a:t>Faster CPYTHON:</a:t>
            </a:r>
          </a:p>
          <a:p>
            <a:pPr algn="l" fontAlgn="base"/>
            <a:r>
              <a:rPr lang="en-US" b="0" i="0" u="none" strike="noStrike" dirty="0">
                <a:solidFill>
                  <a:srgbClr val="000305"/>
                </a:solidFill>
                <a:effectLst/>
                <a:latin typeface="Trebuchet MS" panose="020B0703020202090204" pitchFamily="34" charset="0"/>
              </a:rPr>
              <a:t>Another exciting project that's going on nowadays is </a:t>
            </a:r>
            <a:r>
              <a:rPr lang="en-US" b="0" i="0" u="sng" strike="noStrike" dirty="0">
                <a:solidFill>
                  <a:srgbClr val="C74350"/>
                </a:solidFill>
                <a:effectLst/>
                <a:latin typeface="Trebuchet MS" panose="020B0703020202090204" pitchFamily="34" charset="0"/>
                <a:hlinkClick r:id="rId5"/>
              </a:rPr>
              <a:t>Faster CPython</a:t>
            </a:r>
            <a:r>
              <a:rPr lang="en-US" b="0" i="0" u="none" strike="noStrike" dirty="0">
                <a:solidFill>
                  <a:srgbClr val="000305"/>
                </a:solidFill>
                <a:effectLst/>
                <a:latin typeface="Trebuchet MS" panose="020B0703020202090204" pitchFamily="34" charset="0"/>
              </a:rPr>
              <a:t>. In October 2020, Mark Shannon proposed a </a:t>
            </a:r>
            <a:r>
              <a:rPr lang="en-US" b="0" i="0" u="sng" strike="noStrike" dirty="0">
                <a:solidFill>
                  <a:srgbClr val="C74350"/>
                </a:solidFill>
                <a:effectLst/>
                <a:latin typeface="Trebuchet MS" panose="020B0703020202090204" pitchFamily="34" charset="0"/>
                <a:hlinkClick r:id="rId6"/>
              </a:rPr>
              <a:t>plan</a:t>
            </a:r>
            <a:r>
              <a:rPr lang="en-US" b="0" i="0" u="none" strike="noStrike" dirty="0">
                <a:solidFill>
                  <a:srgbClr val="000305"/>
                </a:solidFill>
                <a:effectLst/>
                <a:latin typeface="Trebuchet MS" panose="020B0703020202090204" pitchFamily="34" charset="0"/>
              </a:rPr>
              <a:t> to make </a:t>
            </a:r>
            <a:r>
              <a:rPr lang="en-US" b="0" i="0" u="none" strike="noStrike" dirty="0" err="1">
                <a:solidFill>
                  <a:srgbClr val="000305"/>
                </a:solidFill>
                <a:effectLst/>
                <a:latin typeface="Trebuchet MS" panose="020B0703020202090204" pitchFamily="34" charset="0"/>
              </a:rPr>
              <a:t>CPython</a:t>
            </a:r>
            <a:r>
              <a:rPr lang="en-US" b="0" i="0" u="none" strike="noStrike" dirty="0">
                <a:solidFill>
                  <a:srgbClr val="000305"/>
                </a:solidFill>
                <a:effectLst/>
                <a:latin typeface="Trebuchet MS" panose="020B0703020202090204" pitchFamily="34" charset="0"/>
              </a:rPr>
              <a:t> ≈5x faster over several years. And it's actually much more realistic than it may sound because </a:t>
            </a:r>
            <a:r>
              <a:rPr lang="en-US" b="0" i="0" u="none" strike="noStrike" dirty="0" err="1">
                <a:solidFill>
                  <a:srgbClr val="000305"/>
                </a:solidFill>
                <a:effectLst/>
                <a:latin typeface="Trebuchet MS" panose="020B0703020202090204" pitchFamily="34" charset="0"/>
              </a:rPr>
              <a:t>CPython</a:t>
            </a:r>
            <a:r>
              <a:rPr lang="en-US" b="0" i="0" u="none" strike="noStrike" dirty="0">
                <a:solidFill>
                  <a:srgbClr val="000305"/>
                </a:solidFill>
                <a:effectLst/>
                <a:latin typeface="Trebuchet MS" panose="020B0703020202090204" pitchFamily="34" charset="0"/>
              </a:rPr>
              <a:t> has a lot of potential for optimization. The addition of JIT alone can result in an enormous performance boost.</a:t>
            </a:r>
          </a:p>
          <a:p>
            <a:pPr algn="l" fontAlgn="base"/>
            <a:r>
              <a:rPr lang="en-US" b="0" i="0" u="none" strike="noStrike" dirty="0">
                <a:solidFill>
                  <a:srgbClr val="000305"/>
                </a:solidFill>
                <a:effectLst/>
                <a:latin typeface="Trebuchet MS" panose="020B0703020202090204" pitchFamily="34" charset="0"/>
              </a:rPr>
              <a:t>There were similar projects before, but they failed because they lacked proper funding or expertise. This time, Microsoft </a:t>
            </a:r>
            <a:r>
              <a:rPr lang="en-US" b="0" i="0" u="sng" strike="noStrike" dirty="0">
                <a:solidFill>
                  <a:srgbClr val="C74350"/>
                </a:solidFill>
                <a:effectLst/>
                <a:latin typeface="Trebuchet MS" panose="020B0703020202090204" pitchFamily="34" charset="0"/>
                <a:hlinkClick r:id="rId7"/>
              </a:rPr>
              <a:t>volunteered</a:t>
            </a:r>
            <a:r>
              <a:rPr lang="en-US" b="0" i="0" u="none" strike="noStrike" dirty="0">
                <a:solidFill>
                  <a:srgbClr val="000305"/>
                </a:solidFill>
                <a:effectLst/>
                <a:latin typeface="Trebuchet MS" panose="020B0703020202090204" pitchFamily="34" charset="0"/>
              </a:rPr>
              <a:t> to sponsor Faster </a:t>
            </a:r>
            <a:r>
              <a:rPr lang="en-US" b="0" i="0" u="none" strike="noStrike" dirty="0" err="1">
                <a:solidFill>
                  <a:srgbClr val="000305"/>
                </a:solidFill>
                <a:effectLst/>
                <a:latin typeface="Trebuchet MS" panose="020B0703020202090204" pitchFamily="34" charset="0"/>
              </a:rPr>
              <a:t>CPython</a:t>
            </a:r>
            <a:r>
              <a:rPr lang="en-US" b="0" i="0" u="none" strike="noStrike" dirty="0">
                <a:solidFill>
                  <a:srgbClr val="000305"/>
                </a:solidFill>
                <a:effectLst/>
                <a:latin typeface="Trebuchet MS" panose="020B0703020202090204" pitchFamily="34" charset="0"/>
              </a:rPr>
              <a:t> and let Mark Shannon, Guido van Rossum, and Eric Snow work on the project. The incremental changes already go to </a:t>
            </a:r>
            <a:r>
              <a:rPr lang="en-US" b="0" i="0" u="none" strike="noStrike" dirty="0" err="1">
                <a:solidFill>
                  <a:srgbClr val="000305"/>
                </a:solidFill>
                <a:effectLst/>
                <a:latin typeface="Trebuchet MS" panose="020B0703020202090204" pitchFamily="34" charset="0"/>
              </a:rPr>
              <a:t>CPython</a:t>
            </a:r>
            <a:r>
              <a:rPr lang="en-US" b="0" i="0" u="none" strike="noStrike" dirty="0">
                <a:solidFill>
                  <a:srgbClr val="000305"/>
                </a:solidFill>
                <a:effectLst/>
                <a:latin typeface="Trebuchet MS" panose="020B0703020202090204" pitchFamily="34" charset="0"/>
              </a:rPr>
              <a:t> – they do not stale in a fork.</a:t>
            </a:r>
          </a:p>
          <a:p>
            <a:pPr algn="l" fontAlgn="base"/>
            <a:r>
              <a:rPr lang="en-US" b="0" i="0" u="none" strike="noStrike" dirty="0">
                <a:solidFill>
                  <a:srgbClr val="000305"/>
                </a:solidFill>
                <a:effectLst/>
                <a:latin typeface="Trebuchet MS" panose="020B0703020202090204" pitchFamily="34" charset="0"/>
              </a:rPr>
              <a:t>Faster </a:t>
            </a:r>
            <a:r>
              <a:rPr lang="en-US" b="0" i="0" u="none" strike="noStrike" dirty="0" err="1">
                <a:solidFill>
                  <a:srgbClr val="000305"/>
                </a:solidFill>
                <a:effectLst/>
                <a:latin typeface="Trebuchet MS" panose="020B0703020202090204" pitchFamily="34" charset="0"/>
              </a:rPr>
              <a:t>CPython</a:t>
            </a:r>
            <a:r>
              <a:rPr lang="en-US" b="0" i="0" u="none" strike="noStrike" dirty="0">
                <a:solidFill>
                  <a:srgbClr val="000305"/>
                </a:solidFill>
                <a:effectLst/>
                <a:latin typeface="Trebuchet MS" panose="020B0703020202090204" pitchFamily="34" charset="0"/>
              </a:rPr>
              <a:t> focuses on single-threaded performance. The team has no plans to change or remove the GIL. Nevertheless, if the project succeeds, one of the Python's major pain points will be fixed, and the GIL question may become more relevant than ever.</a:t>
            </a:r>
          </a:p>
          <a:p>
            <a:pPr marL="0" indent="0" fontAlgn="base">
              <a:buFont typeface="Arial" panose="020B0604020202020204" pitchFamily="34" charset="0"/>
              <a:buNone/>
            </a:pPr>
            <a:endParaRPr lang="en-AR" dirty="0"/>
          </a:p>
        </p:txBody>
      </p:sp>
    </p:spTree>
    <p:extLst>
      <p:ext uri="{BB962C8B-B14F-4D97-AF65-F5344CB8AC3E}">
        <p14:creationId xmlns:p14="http://schemas.microsoft.com/office/powerpoint/2010/main" val="8801390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960487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a:t>One pager Case Study Template 1 – with 3 achievements</a:t>
            </a:r>
            <a:endParaRPr/>
          </a:p>
        </p:txBody>
      </p:sp>
    </p:spTree>
    <p:extLst>
      <p:ext uri="{BB962C8B-B14F-4D97-AF65-F5344CB8AC3E}">
        <p14:creationId xmlns:p14="http://schemas.microsoft.com/office/powerpoint/2010/main" val="20261797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3813852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5385452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6876359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3936570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provides the template for the Commercials for 1 team. </a:t>
            </a:r>
          </a:p>
          <a:p>
            <a:endParaRPr lang="en-GB"/>
          </a:p>
          <a:p>
            <a:r>
              <a:rPr lang="en-GB"/>
              <a:t>Notes are for illustrative purpose only. To be adjusted accordingly.</a:t>
            </a:r>
          </a:p>
        </p:txBody>
      </p:sp>
    </p:spTree>
    <p:extLst>
      <p:ext uri="{BB962C8B-B14F-4D97-AF65-F5344CB8AC3E}">
        <p14:creationId xmlns:p14="http://schemas.microsoft.com/office/powerpoint/2010/main" val="16093523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provides the template for the Commercials for 2 teams. The accompanying Notes will be presented on a separate slide. See the “Commercial - Notes” template.</a:t>
            </a:r>
          </a:p>
        </p:txBody>
      </p:sp>
    </p:spTree>
    <p:extLst>
      <p:ext uri="{BB962C8B-B14F-4D97-AF65-F5344CB8AC3E}">
        <p14:creationId xmlns:p14="http://schemas.microsoft.com/office/powerpoint/2010/main" val="6260227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For a delivery setup with more than 2 teams, one option is to present commercials for 2 teams per slide. This slide provides the template for the Commercials for Team 1 and Team 2.</a:t>
            </a:r>
          </a:p>
          <a:p>
            <a:endParaRPr lang="en-GB"/>
          </a:p>
          <a:p>
            <a:r>
              <a:rPr lang="en-GB"/>
              <a:t>The accompanying Notes will be presented on a separate slide. See the “Commercial - Notes” template.</a:t>
            </a:r>
          </a:p>
        </p:txBody>
      </p:sp>
    </p:spTree>
    <p:extLst>
      <p:ext uri="{BB962C8B-B14F-4D97-AF65-F5344CB8AC3E}">
        <p14:creationId xmlns:p14="http://schemas.microsoft.com/office/powerpoint/2010/main" val="21246868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For a delivery setup with more than 2 teams, one option is to present the commercials for up to 4 teams per slide. This slide provides template for the Commercials for 4 teams. </a:t>
            </a:r>
          </a:p>
          <a:p>
            <a:endParaRPr lang="en-GB"/>
          </a:p>
          <a:p>
            <a:r>
              <a:rPr lang="en-GB"/>
              <a:t>The accompanying Notes will be presented on a separate slide. See the “Commercial - Notes” template.</a:t>
            </a:r>
          </a:p>
        </p:txBody>
      </p:sp>
    </p:spTree>
    <p:extLst>
      <p:ext uri="{BB962C8B-B14F-4D97-AF65-F5344CB8AC3E}">
        <p14:creationId xmlns:p14="http://schemas.microsoft.com/office/powerpoint/2010/main" val="1417873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2364962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For a delivery setup with more than 2 teams, one option is to present the commercials for up to 4 teams per slide without text. This slides provides template for the Commercials for 4 teams. </a:t>
            </a:r>
          </a:p>
          <a:p>
            <a:endParaRPr lang="en-GB"/>
          </a:p>
          <a:p>
            <a:r>
              <a:rPr lang="en-GB"/>
              <a:t>The accompanying Notes will be presented on a separate slide. See the “Commercial - Notes” template.</a:t>
            </a:r>
          </a:p>
        </p:txBody>
      </p:sp>
    </p:spTree>
    <p:extLst>
      <p:ext uri="{BB962C8B-B14F-4D97-AF65-F5344CB8AC3E}">
        <p14:creationId xmlns:p14="http://schemas.microsoft.com/office/powerpoint/2010/main" val="16207288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For a delivery setup with more than 2 teams, one option is to present the commercials for 2 teams per slide. This slide provides the template for the Commercials for Team 3 and Team 4.</a:t>
            </a:r>
          </a:p>
          <a:p>
            <a:endParaRPr lang="en-GB"/>
          </a:p>
          <a:p>
            <a:r>
              <a:rPr lang="en-GB"/>
              <a:t>The accompanying Notes will be presented on a separate slide. See the “Commercial - Notes” template.</a:t>
            </a:r>
          </a:p>
        </p:txBody>
      </p:sp>
    </p:spTree>
    <p:extLst>
      <p:ext uri="{BB962C8B-B14F-4D97-AF65-F5344CB8AC3E}">
        <p14:creationId xmlns:p14="http://schemas.microsoft.com/office/powerpoint/2010/main" val="14884998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provides the template for the overview of the total cost. </a:t>
            </a:r>
          </a:p>
          <a:p>
            <a:endParaRPr lang="en-GB"/>
          </a:p>
          <a:p>
            <a:r>
              <a:rPr lang="en-GB"/>
              <a:t>Notes are for illustrative purpose only. To be adjusted accordingly.</a:t>
            </a:r>
          </a:p>
        </p:txBody>
      </p:sp>
    </p:spTree>
    <p:extLst>
      <p:ext uri="{BB962C8B-B14F-4D97-AF65-F5344CB8AC3E}">
        <p14:creationId xmlns:p14="http://schemas.microsoft.com/office/powerpoint/2010/main" val="11699992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provides the template for presenting the Commercials per Phases.</a:t>
            </a:r>
          </a:p>
          <a:p>
            <a:endParaRPr lang="en-GB"/>
          </a:p>
          <a:p>
            <a:r>
              <a:rPr lang="en-GB"/>
              <a:t>Notes are for illustrative purpose only. To be adjusted accordingly.</a:t>
            </a:r>
          </a:p>
          <a:p>
            <a:br>
              <a:rPr lang="en-GB"/>
            </a:br>
            <a:endParaRPr lang="en-GB"/>
          </a:p>
        </p:txBody>
      </p:sp>
    </p:spTree>
    <p:extLst>
      <p:ext uri="{BB962C8B-B14F-4D97-AF65-F5344CB8AC3E}">
        <p14:creationId xmlns:p14="http://schemas.microsoft.com/office/powerpoint/2010/main" val="15026037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provides the template for the standard </a:t>
            </a:r>
            <a:r>
              <a:rPr lang="en-GB" err="1"/>
              <a:t>ratecards</a:t>
            </a:r>
            <a:r>
              <a:rPr lang="en-GB"/>
              <a:t> for FY2020 for UK and GEO 2.</a:t>
            </a:r>
          </a:p>
        </p:txBody>
      </p:sp>
    </p:spTree>
    <p:extLst>
      <p:ext uri="{BB962C8B-B14F-4D97-AF65-F5344CB8AC3E}">
        <p14:creationId xmlns:p14="http://schemas.microsoft.com/office/powerpoint/2010/main" val="14712523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is an example of how Risk mechanics can be presented.</a:t>
            </a:r>
          </a:p>
        </p:txBody>
      </p:sp>
    </p:spTree>
    <p:extLst>
      <p:ext uri="{BB962C8B-B14F-4D97-AF65-F5344CB8AC3E}">
        <p14:creationId xmlns:p14="http://schemas.microsoft.com/office/powerpoint/2010/main" val="1555623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presents the template for the Commercial – Notes.</a:t>
            </a:r>
          </a:p>
          <a:p>
            <a:endParaRPr lang="en-GB"/>
          </a:p>
          <a:p>
            <a:r>
              <a:rPr lang="en-GB"/>
              <a:t>Notes are for illustrative purpose only. To be adjusted accordingly.</a:t>
            </a:r>
          </a:p>
        </p:txBody>
      </p:sp>
    </p:spTree>
    <p:extLst>
      <p:ext uri="{BB962C8B-B14F-4D97-AF65-F5344CB8AC3E}">
        <p14:creationId xmlns:p14="http://schemas.microsoft.com/office/powerpoint/2010/main" val="122395817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9781412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a:t>One pager Case Study Template 1 – with 3 achievements</a:t>
            </a:r>
            <a:endParaRPr/>
          </a:p>
        </p:txBody>
      </p:sp>
    </p:spTree>
    <p:extLst>
      <p:ext uri="{BB962C8B-B14F-4D97-AF65-F5344CB8AC3E}">
        <p14:creationId xmlns:p14="http://schemas.microsoft.com/office/powerpoint/2010/main" val="127160793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a:t>One pager Case Study Template 2 – with 6 achievements</a:t>
            </a:r>
          </a:p>
          <a:p>
            <a:pPr>
              <a:defRPr b="1"/>
            </a:pPr>
            <a:endParaRPr/>
          </a:p>
        </p:txBody>
      </p:sp>
    </p:spTree>
    <p:extLst>
      <p:ext uri="{BB962C8B-B14F-4D97-AF65-F5344CB8AC3E}">
        <p14:creationId xmlns:p14="http://schemas.microsoft.com/office/powerpoint/2010/main" val="2745086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8014980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kumimoji="0" lang="en-US" sz="2200" b="1" i="0" u="none" strike="noStrike" kern="0" cap="none" spc="0" normalizeH="0" baseline="0" noProof="0">
                <a:ln>
                  <a:noFill/>
                </a:ln>
                <a:solidFill>
                  <a:sysClr val="windowText" lastClr="000000"/>
                </a:solidFill>
                <a:effectLst/>
                <a:uLnTx/>
                <a:uFillTx/>
                <a:latin typeface="+mn-lt"/>
                <a:sym typeface="Helvetica"/>
              </a:rPr>
              <a:t>One pager Case Study Template 3 – with icons and 3 achievements</a:t>
            </a:r>
          </a:p>
        </p:txBody>
      </p:sp>
    </p:spTree>
    <p:extLst>
      <p:ext uri="{BB962C8B-B14F-4D97-AF65-F5344CB8AC3E}">
        <p14:creationId xmlns:p14="http://schemas.microsoft.com/office/powerpoint/2010/main" val="7406131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kumimoji="0" lang="en-US" sz="2200" b="1" i="0" u="none" strike="noStrike" kern="0" cap="none" spc="0" normalizeH="0" baseline="0" noProof="0">
                <a:ln>
                  <a:noFill/>
                </a:ln>
                <a:solidFill>
                  <a:sysClr val="windowText" lastClr="000000"/>
                </a:solidFill>
                <a:effectLst/>
                <a:uLnTx/>
                <a:uFillTx/>
                <a:latin typeface="+mn-lt"/>
                <a:sym typeface="Helvetica"/>
              </a:rPr>
              <a:t>One pager Case Study Template 4 – with icons and 6 achievements</a:t>
            </a:r>
          </a:p>
          <a:p>
            <a:pPr>
              <a:defRPr b="1"/>
            </a:pPr>
            <a:endParaRPr/>
          </a:p>
        </p:txBody>
      </p:sp>
    </p:spTree>
    <p:extLst>
      <p:ext uri="{BB962C8B-B14F-4D97-AF65-F5344CB8AC3E}">
        <p14:creationId xmlns:p14="http://schemas.microsoft.com/office/powerpoint/2010/main" val="26778132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kumimoji="0" lang="en-US" sz="2200" b="1" i="0" u="none" strike="noStrike" kern="0" cap="none" spc="0" normalizeH="0" baseline="0" noProof="0">
                <a:ln>
                  <a:noFill/>
                </a:ln>
                <a:solidFill>
                  <a:sysClr val="windowText" lastClr="000000"/>
                </a:solidFill>
                <a:effectLst/>
                <a:uLnTx/>
                <a:uFillTx/>
                <a:latin typeface="+mn-lt"/>
                <a:sym typeface="Helvetica"/>
              </a:rPr>
              <a:t>One pager Case Study Template 5 – for more content &amp; room for text, with 3 achievements</a:t>
            </a:r>
          </a:p>
          <a:p>
            <a:pPr>
              <a:defRPr b="1"/>
            </a:pPr>
            <a:endParaRPr/>
          </a:p>
        </p:txBody>
      </p:sp>
    </p:spTree>
    <p:extLst>
      <p:ext uri="{BB962C8B-B14F-4D97-AF65-F5344CB8AC3E}">
        <p14:creationId xmlns:p14="http://schemas.microsoft.com/office/powerpoint/2010/main" val="21391369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kumimoji="0" lang="en-US" sz="2200" b="1" i="0" u="none" strike="noStrike" kern="0" cap="none" spc="0" normalizeH="0" baseline="0" noProof="0">
                <a:ln>
                  <a:noFill/>
                </a:ln>
                <a:solidFill>
                  <a:sysClr val="windowText" lastClr="000000"/>
                </a:solidFill>
                <a:effectLst/>
                <a:uLnTx/>
                <a:uFillTx/>
                <a:latin typeface="+mn-lt"/>
                <a:sym typeface="Helvetica"/>
              </a:rPr>
              <a:t>One pager Case Study Template 5 – for more content &amp; room for text, with 6 achievements</a:t>
            </a:r>
          </a:p>
          <a:p>
            <a:pPr>
              <a:defRPr b="1"/>
            </a:pPr>
            <a:endParaRPr lang="en-US"/>
          </a:p>
          <a:p>
            <a:pPr>
              <a:defRPr b="1"/>
            </a:pPr>
            <a:endParaRPr/>
          </a:p>
        </p:txBody>
      </p:sp>
    </p:spTree>
    <p:extLst>
      <p:ext uri="{BB962C8B-B14F-4D97-AF65-F5344CB8AC3E}">
        <p14:creationId xmlns:p14="http://schemas.microsoft.com/office/powerpoint/2010/main" val="268911173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kumimoji="0" lang="en-US" sz="2200" b="1" i="0" u="none" strike="noStrike" kern="0" cap="none" spc="0" normalizeH="0" baseline="0" noProof="0">
                <a:ln>
                  <a:noFill/>
                </a:ln>
                <a:solidFill>
                  <a:sysClr val="windowText" lastClr="000000"/>
                </a:solidFill>
                <a:effectLst/>
                <a:uLnTx/>
                <a:uFillTx/>
                <a:latin typeface="+mn-lt"/>
                <a:sym typeface="Helvetica"/>
              </a:rPr>
              <a:t>One pager Case Study Template 6 – with text, 3 achievements with icons &amp; where the grey box is, you should place an image/logos etc.</a:t>
            </a:r>
            <a:endParaRPr lang="en-US"/>
          </a:p>
          <a:p>
            <a:pPr>
              <a:defRPr b="1"/>
            </a:pPr>
            <a:endParaRPr/>
          </a:p>
        </p:txBody>
      </p:sp>
    </p:spTree>
    <p:extLst>
      <p:ext uri="{BB962C8B-B14F-4D97-AF65-F5344CB8AC3E}">
        <p14:creationId xmlns:p14="http://schemas.microsoft.com/office/powerpoint/2010/main" val="6292313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kumimoji="0" lang="en-US" sz="2200" b="1" i="0" u="none" strike="noStrike" kern="0" cap="none" spc="0" normalizeH="0" baseline="0" noProof="0">
                <a:ln>
                  <a:noFill/>
                </a:ln>
                <a:solidFill>
                  <a:sysClr val="windowText" lastClr="000000"/>
                </a:solidFill>
                <a:effectLst/>
                <a:uLnTx/>
                <a:uFillTx/>
                <a:latin typeface="+mn-lt"/>
                <a:sym typeface="Helvetica"/>
              </a:rPr>
              <a:t>One pager Case Study Template 7 – with text &amp; where the grey boxes are, you should place an image/logos etc.</a:t>
            </a:r>
            <a:endParaRPr lang="en-US"/>
          </a:p>
          <a:p>
            <a:pPr>
              <a:defRPr b="1"/>
            </a:pPr>
            <a:endParaRPr/>
          </a:p>
        </p:txBody>
      </p:sp>
    </p:spTree>
    <p:extLst>
      <p:ext uri="{BB962C8B-B14F-4D97-AF65-F5344CB8AC3E}">
        <p14:creationId xmlns:p14="http://schemas.microsoft.com/office/powerpoint/2010/main" val="33735417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xfrm>
            <a:off x="381000" y="685800"/>
            <a:ext cx="6096000" cy="3429000"/>
          </a:xfrm>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a:defRPr b="1"/>
            </a:pPr>
            <a:r>
              <a:rPr lang="en-US"/>
              <a:t>Three pager Case Study Template – intro slide. Here you should replace the background image, with something related to that case study/ client</a:t>
            </a:r>
            <a:endParaRPr/>
          </a:p>
        </p:txBody>
      </p:sp>
    </p:spTree>
    <p:extLst>
      <p:ext uri="{BB962C8B-B14F-4D97-AF65-F5344CB8AC3E}">
        <p14:creationId xmlns:p14="http://schemas.microsoft.com/office/powerpoint/2010/main" val="20026855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a:t>Three pager Case Study Template – second slide. Here you can: change the background color of the slide, you should put an image from the project inside the mockup. You can use any mockup that you want (mobile, tablet, desktop, smartwatch).</a:t>
            </a:r>
          </a:p>
          <a:p>
            <a:pPr marL="0" marR="0" lvl="0" indent="0" defTabSz="457200" eaLnBrk="1" fontAlgn="auto" latinLnBrk="0" hangingPunct="1">
              <a:lnSpc>
                <a:spcPct val="117999"/>
              </a:lnSpc>
              <a:spcBef>
                <a:spcPts val="0"/>
              </a:spcBef>
              <a:spcAft>
                <a:spcPts val="0"/>
              </a:spcAft>
              <a:buClrTx/>
              <a:buSzTx/>
              <a:buFontTx/>
              <a:buNone/>
              <a:tabLst/>
              <a:defRPr b="1"/>
            </a:pPr>
            <a:r>
              <a:rPr lang="en-US"/>
              <a:t>For mockups use only the Clay Mockups </a:t>
            </a:r>
            <a:r>
              <a:rPr lang="en-US" err="1"/>
              <a:t>Topview</a:t>
            </a:r>
            <a:r>
              <a:rPr lang="en-US"/>
              <a:t> found here: https://</a:t>
            </a:r>
            <a:r>
              <a:rPr lang="en-US" err="1"/>
              <a:t>teams.microsoft.com</a:t>
            </a:r>
            <a:r>
              <a:rPr lang="en-US"/>
              <a:t>/_#/files/</a:t>
            </a:r>
            <a:r>
              <a:rPr lang="en-US" err="1"/>
              <a:t>General?threadId</a:t>
            </a:r>
            <a:r>
              <a:rPr lang="en-US"/>
              <a:t>=19%3A443298d8f1f142dba4683bcaae8438f5%40thread.skype&amp;ctx=</a:t>
            </a:r>
            <a:r>
              <a:rPr lang="en-US" err="1"/>
              <a:t>channel&amp;context</a:t>
            </a:r>
            <a:r>
              <a:rPr lang="en-US"/>
              <a:t>=Clay%2520Mockups%2520Topview&amp;rootfolder=%252Fsites%252FCreativeServicesISD2%252FShared%2520Documents%252FGeneral%252FMockups%252FClay%2520Mockups%2520Topview</a:t>
            </a:r>
            <a:endParaRPr/>
          </a:p>
        </p:txBody>
      </p:sp>
    </p:spTree>
    <p:extLst>
      <p:ext uri="{BB962C8B-B14F-4D97-AF65-F5344CB8AC3E}">
        <p14:creationId xmlns:p14="http://schemas.microsoft.com/office/powerpoint/2010/main" val="7601995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78902150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a:t>Three pager Case Study Template – third slide. Here you can: change the background color of the slide, you should put an image from the project inside the mockup. You can use any mockup that you want (mobile, tablet, desktop, smartwatch).</a:t>
            </a:r>
          </a:p>
          <a:p>
            <a:pPr marL="0" marR="0" lvl="0" indent="0" defTabSz="457200" eaLnBrk="1" fontAlgn="auto" latinLnBrk="0" hangingPunct="1">
              <a:lnSpc>
                <a:spcPct val="117999"/>
              </a:lnSpc>
              <a:spcBef>
                <a:spcPts val="0"/>
              </a:spcBef>
              <a:spcAft>
                <a:spcPts val="0"/>
              </a:spcAft>
              <a:buClrTx/>
              <a:buSzTx/>
              <a:buFontTx/>
              <a:buNone/>
              <a:tabLst/>
              <a:defRPr b="1"/>
            </a:pPr>
            <a:r>
              <a:rPr lang="en-US"/>
              <a:t>For mockups use only the Clay Mockups </a:t>
            </a:r>
            <a:r>
              <a:rPr lang="en-US" err="1"/>
              <a:t>Topview</a:t>
            </a:r>
            <a:r>
              <a:rPr lang="en-US"/>
              <a:t> found here: https://</a:t>
            </a:r>
            <a:r>
              <a:rPr lang="en-US" err="1"/>
              <a:t>teams.microsoft.com</a:t>
            </a:r>
            <a:r>
              <a:rPr lang="en-US"/>
              <a:t>/_#/files/</a:t>
            </a:r>
            <a:r>
              <a:rPr lang="en-US" err="1"/>
              <a:t>General?threadId</a:t>
            </a:r>
            <a:r>
              <a:rPr lang="en-US"/>
              <a:t>=19%3A443298d8f1f142dba4683bcaae8438f5%40thread.skype&amp;ctx=</a:t>
            </a:r>
            <a:r>
              <a:rPr lang="en-US" err="1"/>
              <a:t>channel&amp;context</a:t>
            </a:r>
            <a:r>
              <a:rPr lang="en-US"/>
              <a:t>=Clay%2520Mockups%2520Topview&amp;rootfolder=%252Fsites%252FCreativeServicesISD2%252FShared%2520Documents%252FGeneral%252FMockups%252FClay%2520Mockups%2520Topview</a:t>
            </a:r>
          </a:p>
        </p:txBody>
      </p:sp>
    </p:spTree>
    <p:extLst>
      <p:ext uri="{BB962C8B-B14F-4D97-AF65-F5344CB8AC3E}">
        <p14:creationId xmlns:p14="http://schemas.microsoft.com/office/powerpoint/2010/main" val="3606299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5556897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a:t>Three pager Case Study Template – fourth slide. Here you can: change the background color of the slide, you should put an image from the project inside the mockups. You can use any mockup that you want (mobile, tablet, desktop, smartwatch).</a:t>
            </a:r>
          </a:p>
          <a:p>
            <a:pPr marL="0" marR="0" lvl="0" indent="0" defTabSz="457200" eaLnBrk="1" fontAlgn="auto" latinLnBrk="0" hangingPunct="1">
              <a:lnSpc>
                <a:spcPct val="117999"/>
              </a:lnSpc>
              <a:spcBef>
                <a:spcPts val="0"/>
              </a:spcBef>
              <a:spcAft>
                <a:spcPts val="0"/>
              </a:spcAft>
              <a:buClrTx/>
              <a:buSzTx/>
              <a:buFontTx/>
              <a:buNone/>
              <a:tabLst/>
              <a:defRPr b="1"/>
            </a:pPr>
            <a:r>
              <a:rPr lang="en-US"/>
              <a:t>For mockups use only the Clay Mockups </a:t>
            </a:r>
            <a:r>
              <a:rPr lang="en-US" err="1"/>
              <a:t>Topview</a:t>
            </a:r>
            <a:r>
              <a:rPr lang="en-US"/>
              <a:t> found here: https://</a:t>
            </a:r>
            <a:r>
              <a:rPr lang="en-US" err="1"/>
              <a:t>teams.microsoft.com</a:t>
            </a:r>
            <a:r>
              <a:rPr lang="en-US"/>
              <a:t>/_#/files/</a:t>
            </a:r>
            <a:r>
              <a:rPr lang="en-US" err="1"/>
              <a:t>General?threadId</a:t>
            </a:r>
            <a:r>
              <a:rPr lang="en-US"/>
              <a:t>=19%3A443298d8f1f142dba4683bcaae8438f5%40thread.skype&amp;ctx=</a:t>
            </a:r>
            <a:r>
              <a:rPr lang="en-US" err="1"/>
              <a:t>channel&amp;context</a:t>
            </a:r>
            <a:r>
              <a:rPr lang="en-US"/>
              <a:t>=Clay%2520Mockups%2520Topview&amp;rootfolder=%252Fsites%252FCreativeServicesISD2%252FShared%2520Documents%252FGeneral%252FMockups%252FClay%2520Mockups%2520Topview</a:t>
            </a:r>
          </a:p>
        </p:txBody>
      </p:sp>
    </p:spTree>
    <p:extLst>
      <p:ext uri="{BB962C8B-B14F-4D97-AF65-F5344CB8AC3E}">
        <p14:creationId xmlns:p14="http://schemas.microsoft.com/office/powerpoint/2010/main" val="263877726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20651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287931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R" dirty="0"/>
          </a:p>
        </p:txBody>
      </p:sp>
    </p:spTree>
    <p:extLst>
      <p:ext uri="{BB962C8B-B14F-4D97-AF65-F5344CB8AC3E}">
        <p14:creationId xmlns:p14="http://schemas.microsoft.com/office/powerpoint/2010/main" val="2190398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538683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233838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extLst>
      <p:ext uri="{BB962C8B-B14F-4D97-AF65-F5344CB8AC3E}">
        <p14:creationId xmlns:p14="http://schemas.microsoft.com/office/powerpoint/2010/main" val="218742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28" name="Shape 128"/>
          <p:cNvSpPr>
            <a:spLocks noGrp="1"/>
          </p:cNvSpPr>
          <p:nvPr>
            <p:ph type="body" sz="quarter" idx="1"/>
          </p:nvPr>
        </p:nvSpPr>
        <p:spPr>
          <a:prstGeom prst="rect">
            <a:avLst/>
          </a:prstGeom>
        </p:spPr>
        <p:txBody>
          <a:bodyPr/>
          <a:lstStyle/>
          <a:p>
            <a:r>
              <a:rPr lang="en-GB" sz="2200" dirty="0">
                <a:effectLst/>
                <a:sym typeface="Helvetica"/>
              </a:rPr>
              <a:t>Please find below the explanation of the slide to help you talk about it in a consistent way. This is not meant to be reproduced word by word!</a:t>
            </a:r>
          </a:p>
          <a:p>
            <a:r>
              <a:rPr lang="en-GB" sz="2200" dirty="0">
                <a:effectLst/>
                <a:sym typeface="Helvetica"/>
              </a:rPr>
              <a:t>…</a:t>
            </a:r>
          </a:p>
          <a:p>
            <a:r>
              <a:rPr lang="en-GB" sz="2200" dirty="0">
                <a:effectLst/>
                <a:sym typeface="Helvetica"/>
              </a:rPr>
              <a:t>By leveraging next-generation technologies, our agile multidisciplinary teams create value through the delivery of Product &amp; Technology Strategies &gt; Intelligent Experiences &gt; and World-Class Engineering, supported by our capabilities that span the Define, Design, the Build, as well as the Run &amp; Evolve phases of software and solution development, all of which together make our clients more Engaging, more Responsive, and more Efficient.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r>
              <a:rPr lang="en-GB" sz="2200" dirty="0">
                <a:effectLst/>
                <a:sym typeface="Helvetica"/>
              </a:rPr>
              <a:t>Please find below the explanation of the slide to help you talk about it in a consistent way. This is not meant to be reproduced word by word!</a:t>
            </a:r>
          </a:p>
          <a:p>
            <a:r>
              <a:rPr lang="en-GB" sz="2200" dirty="0">
                <a:effectLst/>
                <a:sym typeface="Helvetica"/>
              </a:rPr>
              <a:t>…</a:t>
            </a:r>
          </a:p>
          <a:p>
            <a:r>
              <a:rPr lang="en-GB" sz="2200" dirty="0">
                <a:effectLst/>
                <a:sym typeface="Helvetica"/>
              </a:rPr>
              <a:t>We believe that to build or develop a technology or digitally-enabled business, you need that combination of the business and technology consulting capability, the capability of a digital agency to develop and build world-class experiences, and then the engineering chops of a world-class IT services organisation that can build the robust platforms to support it all. And we sit right in the middle of that.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endParaRPr lang="en-GB" sz="2200" dirty="0">
              <a:effectLst/>
              <a:sym typeface="Helvetica"/>
            </a:endParaRPr>
          </a:p>
        </p:txBody>
      </p:sp>
    </p:spTree>
    <p:extLst>
      <p:ext uri="{BB962C8B-B14F-4D97-AF65-F5344CB8AC3E}">
        <p14:creationId xmlns:p14="http://schemas.microsoft.com/office/powerpoint/2010/main" val="2898216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r>
              <a:rPr lang="en-GB" sz="2200" dirty="0">
                <a:effectLst/>
                <a:sym typeface="Helvetica"/>
              </a:rPr>
              <a:t>Please find below the explanation of the slide to help you talk about it in a consistent way. This is not meant to be reproduced word by word!</a:t>
            </a:r>
          </a:p>
          <a:p>
            <a:r>
              <a:rPr lang="en-GB" sz="2200" dirty="0">
                <a:effectLst/>
                <a:sym typeface="Helvetica"/>
              </a:rPr>
              <a:t>…</a:t>
            </a:r>
          </a:p>
          <a:p>
            <a:r>
              <a:rPr lang="en-GB" sz="2200" dirty="0">
                <a:effectLst/>
                <a:sym typeface="Helvetica"/>
              </a:rPr>
              <a:t>If you look at the Product &amp; Technology Strategies, Intelligent Experiences, and World-Class Engineering, we believe our competitors do one, if not maybe upwards of two of these things well. One of the key things that differentiate us is that we bring these three things to market. And we believe these are the three things you need if you’re going to build a technology-enabled, digitally led organisation, whether it be an entire organisation or function within a bank or an insurance company, you need to be able to create these products and technology strategies. You need to be able to design intelligent experiences that’s really going to engage the user and drive volume through your system. And then, finally, if those two things are working well, you really need a world-class platform to put that all on so that it’s secure and scalable. </a:t>
            </a:r>
          </a:p>
          <a:p>
            <a:r>
              <a:rPr lang="en-GB" sz="2200" dirty="0">
                <a:effectLst/>
                <a:sym typeface="Helvetica"/>
              </a:rPr>
              <a:t>From the client point of view, the client gets one partner that can deliver and run an entire platform for them and deliver it well. </a:t>
            </a:r>
          </a:p>
        </p:txBody>
      </p:sp>
    </p:spTree>
    <p:extLst>
      <p:ext uri="{BB962C8B-B14F-4D97-AF65-F5344CB8AC3E}">
        <p14:creationId xmlns:p14="http://schemas.microsoft.com/office/powerpoint/2010/main" val="2762108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r>
              <a:rPr lang="en-GB" sz="2200" dirty="0">
                <a:effectLst/>
                <a:sym typeface="Helvetica"/>
              </a:rPr>
              <a:t>Please find below the explanation of the slide to help you talk about it in a consistent way. This is not meant to be reproduced word by word!</a:t>
            </a:r>
          </a:p>
          <a:p>
            <a:r>
              <a:rPr lang="en-GB" sz="2200" dirty="0">
                <a:effectLst/>
                <a:sym typeface="Helvetica"/>
              </a:rPr>
              <a:t>…</a:t>
            </a:r>
          </a:p>
          <a:p>
            <a:r>
              <a:rPr lang="en-GB" sz="2200" dirty="0">
                <a:effectLst/>
                <a:sym typeface="Helvetica"/>
              </a:rPr>
              <a:t>The key reasons Endava stands apart from its competitors: our top 5 differentiators, all of which we are market-leading in (or right up there), and whilst individually may not make us unique, when combined make Endava stand apart from our competition as a unique option for them.</a:t>
            </a:r>
          </a:p>
          <a:p>
            <a:r>
              <a:rPr lang="en-GB" sz="2200" dirty="0">
                <a:effectLst/>
                <a:sym typeface="Helvetica"/>
              </a:rPr>
              <a:t> </a:t>
            </a:r>
          </a:p>
          <a:p>
            <a:r>
              <a:rPr lang="en-GB" sz="2200" dirty="0">
                <a:effectLst/>
                <a:sym typeface="Helvetica"/>
              </a:rPr>
              <a:t>Strategy, Experience, Engineering: When we are working with clients, we know we are designing, building and evolving products and systems that are relevant to that industry, will drive user engagement, scale as the business requires and evolve over time to stay relevant and competitive. </a:t>
            </a:r>
          </a:p>
          <a:p>
            <a:br>
              <a:rPr lang="en-GB" sz="2200" dirty="0">
                <a:effectLst/>
                <a:sym typeface="Helvetica"/>
              </a:rPr>
            </a:br>
            <a:endParaRPr lang="en-GB" sz="2200" dirty="0">
              <a:effectLst/>
              <a:sym typeface="Helvetica"/>
            </a:endParaRPr>
          </a:p>
          <a:p>
            <a:r>
              <a:rPr lang="en-GB" sz="2200" dirty="0">
                <a:effectLst/>
                <a:sym typeface="Helvetica"/>
              </a:rPr>
              <a:t>Quality &amp; consistency of delivery: Clients value Endava because we combine deep engineering capability, experienced delivery leadership and subject matter expertise that enable us to consistently design and deliver high quality technology solutions, therefore offering greater levels of certainty and quality.</a:t>
            </a:r>
          </a:p>
          <a:p>
            <a:br>
              <a:rPr lang="en-GB" sz="2200" dirty="0">
                <a:effectLst/>
                <a:sym typeface="Helvetica"/>
              </a:rPr>
            </a:br>
            <a:endParaRPr lang="en-GB" sz="2200" dirty="0">
              <a:effectLst/>
              <a:sym typeface="Helvetica"/>
            </a:endParaRPr>
          </a:p>
          <a:p>
            <a:r>
              <a:rPr lang="en-GB" sz="2200" dirty="0">
                <a:effectLst/>
                <a:sym typeface="Helvetica"/>
              </a:rPr>
              <a:t>We employ the most talented people: Because we invest from grass roots in the countries in which we operate we quickly become the aspirational technology employer in our nearshore regions which are hotbeds for world class engineers - meaning we can attract (we only target the top 25%), retain (low attrition of &lt;15%), and develop the very best talent. We apply that same level of quality to our teams who operate close to our clients who are world class in their respective fields.  At Endava it's always been about people. When this talent is deployed into our multifunctional teams it drives our successful record of creativity and high-quality delivery.</a:t>
            </a:r>
          </a:p>
          <a:p>
            <a:br>
              <a:rPr lang="en-GB" sz="2200" dirty="0">
                <a:effectLst/>
                <a:sym typeface="Helvetica"/>
              </a:rPr>
            </a:br>
            <a:endParaRPr lang="en-GB" sz="2200" dirty="0">
              <a:effectLst/>
              <a:sym typeface="Helvetica"/>
            </a:endParaRPr>
          </a:p>
          <a:p>
            <a:r>
              <a:rPr lang="en-GB" sz="2200" dirty="0">
                <a:effectLst/>
                <a:sym typeface="Helvetica"/>
              </a:rPr>
              <a:t>We are digital &amp; agile natives: From the very beginning we designed Endava to focus on the relationship between people and how the new waves of next generation disruptive technologies would change the way they live, work and learn. As a result we built a business unencumbered by legacy technology or traditional ways of working. Digital and agile are a philosophy, either in your DNA or not.  We don’t have the problem of re skilling a workforce and all the cost and risk that comers with that shift. Our teams of creatives and engineers have worked in this manner at Endava or have been recruited from companies with similar priorities, and as a result have figured out how to successfully deliver agile products at an enterprise scale across distributed locations. Creativity. The ability to be agile at scale and pivot quickly to respond to market threats and opportunities</a:t>
            </a:r>
          </a:p>
          <a:p>
            <a:br>
              <a:rPr lang="en-GB" sz="2200" dirty="0">
                <a:effectLst/>
                <a:sym typeface="Helvetica"/>
              </a:rPr>
            </a:br>
            <a:endParaRPr lang="en-GB" sz="2200" dirty="0">
              <a:effectLst/>
              <a:sym typeface="Helvetica"/>
            </a:endParaRPr>
          </a:p>
          <a:p>
            <a:r>
              <a:rPr lang="en-GB" sz="2200" dirty="0">
                <a:effectLst/>
                <a:sym typeface="Helvetica"/>
              </a:rPr>
              <a:t>C2C experts in industry and technology: Our highly integrated multifunctional teams includes product and technology strategists, experts in user experience and behaviour, subject matter experts and architects all situated close to our clients. A stronger relationship, greater levels of empathy and collaboration, resulting in creativity, agility, scalability and certainty of delivery.</a:t>
            </a:r>
          </a:p>
          <a:p>
            <a:br>
              <a:rPr lang="en-GB" sz="2200" dirty="0">
                <a:effectLst/>
                <a:sym typeface="Helvetica"/>
              </a:rPr>
            </a:br>
            <a:endParaRPr lang="en-GB" sz="2200" dirty="0">
              <a:effectLst/>
              <a:sym typeface="Helvetica"/>
            </a:endParaRPr>
          </a:p>
        </p:txBody>
      </p:sp>
    </p:spTree>
    <p:extLst>
      <p:ext uri="{BB962C8B-B14F-4D97-AF65-F5344CB8AC3E}">
        <p14:creationId xmlns:p14="http://schemas.microsoft.com/office/powerpoint/2010/main" val="1452120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r>
              <a:rPr lang="en-GB" sz="2200" dirty="0">
                <a:effectLst/>
                <a:sym typeface="Helvetica"/>
              </a:rPr>
              <a:t>Please find below the explanation of the slide to help you talk about it in a consistent way. This is not meant to be reproduced word by word!</a:t>
            </a:r>
          </a:p>
          <a:p>
            <a:r>
              <a:rPr lang="en-GB" sz="2200" dirty="0">
                <a:effectLst/>
                <a:sym typeface="Helvetica"/>
              </a:rPr>
              <a:t>…</a:t>
            </a:r>
          </a:p>
          <a:p>
            <a:r>
              <a:rPr lang="en-GB" sz="2200" dirty="0">
                <a:effectLst/>
                <a:sym typeface="Helvetica"/>
              </a:rPr>
              <a:t>Nearshore culture, delivery &amp; centres: Definitely a USP against offshore competition; the level of comms and challenge is light years ahead of the offshore model; also the quality of the work environment, people, clients and projects Endava work on stands us apart from the vast majority of our competition. The geographical and cultural closeness is a massive advantage for distributed agile delivery and our customer's ability to get their IT delivery done quickly and efficiently.</a:t>
            </a:r>
          </a:p>
          <a:p>
            <a:br>
              <a:rPr lang="en-GB" sz="2200" dirty="0">
                <a:effectLst/>
                <a:sym typeface="Helvetica"/>
              </a:rPr>
            </a:br>
            <a:endParaRPr lang="en-GB" sz="2200" dirty="0">
              <a:effectLst/>
              <a:sym typeface="Helvetica"/>
            </a:endParaRPr>
          </a:p>
          <a:p>
            <a:r>
              <a:rPr lang="en-GB" sz="2200" dirty="0">
                <a:effectLst/>
                <a:sym typeface="Helvetica"/>
              </a:rPr>
              <a:t>Long-term client relationships: Evidenced by CAGR of 37% for the past five years with "x" % of our revenues coming from existing clients buying from us again and again.  IT delivery is hard and one of our great strengths is providing flexibility and reactivity if / when things get difficult.  We always do the right thing and clients value that authenticity. Our client retention and growth is perhaps the best indicator that we do a great job.  Projects have ends and if you don’t deliver, you don’t get asked back.  The fact Endava has, time and time again, shows we are people who can be relied on.</a:t>
            </a:r>
          </a:p>
          <a:p>
            <a:br>
              <a:rPr lang="en-GB" sz="2200" dirty="0">
                <a:effectLst/>
                <a:sym typeface="Helvetica"/>
              </a:rPr>
            </a:br>
            <a:endParaRPr lang="en-GB" sz="2200" dirty="0">
              <a:effectLst/>
              <a:sym typeface="Helvetica"/>
            </a:endParaRPr>
          </a:p>
          <a:p>
            <a:r>
              <a:rPr lang="en-GB" sz="2200" dirty="0">
                <a:effectLst/>
                <a:sym typeface="Helvetica"/>
              </a:rPr>
              <a:t>Focused on outcomes: We agree to an outcome and we work collaboratively with our clients towards it aiming to deliver measurable value and tangible engineering solutions, not reports and assessments. Clients feel they don’t need to constantly refer back to a contract with Endava, that they have a partner who feels ownership</a:t>
            </a:r>
          </a:p>
          <a:p>
            <a:br>
              <a:rPr lang="en-GB" sz="2200" dirty="0">
                <a:effectLst/>
                <a:sym typeface="Helvetica"/>
              </a:rPr>
            </a:br>
            <a:endParaRPr lang="en-GB" sz="2200" dirty="0">
              <a:effectLst/>
              <a:sym typeface="Helvetica"/>
            </a:endParaRPr>
          </a:p>
          <a:p>
            <a:r>
              <a:rPr lang="en-GB" sz="2200" dirty="0">
                <a:effectLst/>
                <a:sym typeface="Helvetica"/>
              </a:rPr>
              <a:t>One team approach: Clients feel that Endava are very good at working together with them to create a real, genuine "one-team" feel at all levels of the engagement, where we are absolutely invested in making the project and the people on both sides, as well as those due to use the systems we design and build, a success. Teams that feel very much part of our customer's roadmap, ambitions, pressures, successes.</a:t>
            </a:r>
          </a:p>
          <a:p>
            <a:br>
              <a:rPr lang="en-GB" sz="2200" dirty="0">
                <a:effectLst/>
                <a:sym typeface="Helvetica"/>
              </a:rPr>
            </a:br>
            <a:endParaRPr lang="en-GB" sz="2200" dirty="0">
              <a:effectLst/>
              <a:sym typeface="Helvetica"/>
            </a:endParaRPr>
          </a:p>
          <a:p>
            <a:r>
              <a:rPr lang="en-GB" sz="2200" dirty="0">
                <a:effectLst/>
                <a:sym typeface="Helvetica"/>
              </a:rPr>
              <a:t>We tell the truth, not just what our clients want to hear: Honesty, transparency, openness are all values that Endava shows through its client relationships; particularly in the area of estimations and right-sizing the delivery, in contract with many of our competitors who price to win the business and introduce scope-creep / revenue leak. Customers know where they are with Endava and it is incredibly value for them to know that they have, at any given time, the full picture.  Honesty is the backbone of strong relationships.</a:t>
            </a:r>
          </a:p>
          <a:p>
            <a:br>
              <a:rPr lang="en-GB" sz="2200" dirty="0">
                <a:effectLst/>
                <a:sym typeface="Helvetica"/>
              </a:rPr>
            </a:br>
            <a:endParaRPr lang="en-GB" sz="2200" dirty="0">
              <a:effectLst/>
              <a:sym typeface="Helvetica"/>
            </a:endParaRPr>
          </a:p>
          <a:p>
            <a:r>
              <a:rPr lang="en-GB" sz="2200" dirty="0">
                <a:effectLst/>
                <a:sym typeface="Helvetica"/>
              </a:rPr>
              <a:t>The IP belongs to our clients: Companies that try to be product and services companies achieve neither, so we have always been of the opinion that the client owns the IP.  That doesn’t mean we don’t have accelerators for delivery, but where we do we license those to the client in perpetuity. Our customers don't need to worry that what Endava is using in it's IT delivery is a Trojan horse to tie them in. Everything we build for our customers is their IP and becomes their asset, strengthening that customer, not weakening it to an external supplier.</a:t>
            </a:r>
          </a:p>
          <a:p>
            <a:br>
              <a:rPr lang="en-GB" sz="2200" dirty="0">
                <a:effectLst/>
                <a:sym typeface="Helvetica"/>
              </a:rPr>
            </a:br>
            <a:endParaRPr lang="en-GB" sz="2200" dirty="0">
              <a:effectLst/>
              <a:sym typeface="Helvetica"/>
            </a:endParaRPr>
          </a:p>
          <a:p>
            <a:r>
              <a:rPr lang="en-GB" sz="2200" dirty="0">
                <a:effectLst/>
                <a:sym typeface="Helvetica"/>
              </a:rPr>
              <a:t>Do with, not do to: Our approach is to bring experience to a client context and do it with them, not to them. Behaviour borne out of a confidence in what we are doing and the knowledge that every client's context is different and needs our thought and experience, not pre-scripted ideas. We have opinions and a wealth of experience, but we are very collaborative, adaptable and communicative.</a:t>
            </a:r>
          </a:p>
          <a:p>
            <a:br>
              <a:rPr lang="en-GB" sz="2200" dirty="0">
                <a:effectLst/>
                <a:sym typeface="Helvetica"/>
              </a:rPr>
            </a:br>
            <a:endParaRPr lang="en-GB" sz="2200" dirty="0">
              <a:effectLst/>
              <a:sym typeface="Helvetica"/>
            </a:endParaRPr>
          </a:p>
          <a:p>
            <a:r>
              <a:rPr lang="en-GB" sz="2200" dirty="0">
                <a:effectLst/>
                <a:sym typeface="Helvetica"/>
              </a:rPr>
              <a:t>Boy scout rule: "Always leave the campground cleaner than you found it". Endava are often called out by our clients for - in a positive way - setting the pace, or showing their teams how to do it, and skilling them up so our clients become better at delivering quality faster, than before we were there.  </a:t>
            </a:r>
          </a:p>
        </p:txBody>
      </p:sp>
    </p:spTree>
    <p:extLst>
      <p:ext uri="{BB962C8B-B14F-4D97-AF65-F5344CB8AC3E}">
        <p14:creationId xmlns:p14="http://schemas.microsoft.com/office/powerpoint/2010/main" val="1121741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401" name="Shape 401"/>
          <p:cNvSpPr>
            <a:spLocks noGrp="1"/>
          </p:cNvSpPr>
          <p:nvPr>
            <p:ph type="body" sz="quarter" idx="1"/>
          </p:nvPr>
        </p:nvSpPr>
        <p:spPr>
          <a:prstGeom prst="rect">
            <a:avLst/>
          </a:prstGeom>
        </p:spPr>
        <p:txBody>
          <a:bodyPr/>
          <a:lstStyle/>
          <a:p>
            <a:r>
              <a:rPr lang="en-GB" sz="2200" dirty="0">
                <a:effectLst/>
                <a:sym typeface="Helvetica"/>
              </a:rPr>
              <a:t>Please find below the explanation of the slide to help you talk about it in a consistent way. This is not meant to be reproduced word by word!</a:t>
            </a:r>
          </a:p>
          <a:p>
            <a:r>
              <a:rPr lang="en-GB" sz="2200" dirty="0">
                <a:effectLst/>
                <a:sym typeface="Helvetica"/>
              </a:rPr>
              <a:t>…</a:t>
            </a:r>
          </a:p>
          <a:p>
            <a:r>
              <a:rPr lang="en-GB" sz="2200" dirty="0">
                <a:effectLst/>
                <a:sym typeface="Helvetica"/>
              </a:rPr>
              <a:t>Our nearshore delivery centres located in Central Europe and Latin America are strongly focused on: </a:t>
            </a:r>
          </a:p>
          <a:p>
            <a:r>
              <a:rPr lang="en-GB" sz="2200" dirty="0">
                <a:effectLst/>
                <a:sym typeface="Helvetica"/>
              </a:rPr>
              <a:t>- Recruiting the best talent on the local markets. Our delivery units are located in cities with a strong IT culture and universities that assure the basis of us being able to always access the strongest IT pool</a:t>
            </a:r>
          </a:p>
          <a:p>
            <a:r>
              <a:rPr lang="en-GB" sz="2200" dirty="0">
                <a:effectLst/>
                <a:sym typeface="Helvetica"/>
              </a:rPr>
              <a:t>- A challenge culture and innovation, that is the Endava culture</a:t>
            </a:r>
          </a:p>
          <a:p>
            <a:r>
              <a:rPr lang="en-GB" sz="2200" dirty="0">
                <a:effectLst/>
                <a:sym typeface="Helvetica"/>
              </a:rPr>
              <a:t>- Excellent IT skills and an agile mindset</a:t>
            </a:r>
          </a:p>
          <a:p>
            <a:r>
              <a:rPr lang="en-GB" sz="2200" dirty="0">
                <a:effectLst/>
                <a:sym typeface="Helvetica"/>
              </a:rPr>
              <a:t>- Time zone proximity so we can always be close to our clients and be able to work alongside </a:t>
            </a:r>
          </a:p>
        </p:txBody>
      </p:sp>
    </p:spTree>
    <p:extLst>
      <p:ext uri="{BB962C8B-B14F-4D97-AF65-F5344CB8AC3E}">
        <p14:creationId xmlns:p14="http://schemas.microsoft.com/office/powerpoint/2010/main" val="1035559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401" name="Shape 401"/>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sz="2200" dirty="0">
                <a:effectLst/>
                <a:sym typeface="Helvetica"/>
              </a:rPr>
              <a:t>!!!Alternatively, or adding to this slide, you can use the office snapshot video as well: </a:t>
            </a:r>
            <a:r>
              <a:rPr lang="en-GB" sz="2200" u="sng" dirty="0">
                <a:effectLst/>
                <a:sym typeface="Helvetica"/>
                <a:hlinkClick r:id="rId3"/>
              </a:rPr>
              <a:t>https://youtu.be/9sAPX0gTLnU</a:t>
            </a:r>
            <a:r>
              <a:rPr lang="en-GB" sz="2200" dirty="0">
                <a:effectLst/>
                <a:sym typeface="Helvetica"/>
              </a:rPr>
              <a:t> or on Sharepoint here: </a:t>
            </a:r>
            <a:r>
              <a:rPr lang="en-GB" sz="2200" u="sng" dirty="0">
                <a:effectLst/>
                <a:sym typeface="Helvetica"/>
                <a:hlinkClick r:id="rId4"/>
              </a:rPr>
              <a:t>https://endava.sharepoint.com/Group/SalesAndMarketing/Resources/Forms/AllItems.aspx?viewid=765694a6%2D97d1%2D4e49%2D9cc4%2Dc3f65667f635&amp;id=%2FGroup%2FSalesAndMarketing%2FResources%2FShared%20Resources%2FBranding%2FMultimedia%20Library%2FVideos%2F2020%5FVideos</a:t>
            </a:r>
            <a:r>
              <a:rPr lang="en-GB" sz="2200" dirty="0">
                <a:effectLst/>
                <a:sym typeface="Helvetica"/>
              </a:rPr>
              <a:t> </a:t>
            </a:r>
          </a:p>
          <a:p>
            <a:endParaRPr lang="en-GB" sz="2200" dirty="0">
              <a:effectLst/>
              <a:sym typeface="Helvetica"/>
            </a:endParaRPr>
          </a:p>
          <a:p>
            <a:r>
              <a:rPr lang="en-GB" sz="2200" dirty="0">
                <a:effectLst/>
                <a:sym typeface="Helvetica"/>
              </a:rPr>
              <a:t>Please find below the explanation of the slide to help you talk about it in a consistent way. This is not meant to be reproduced word by word!</a:t>
            </a:r>
          </a:p>
          <a:p>
            <a:r>
              <a:rPr lang="en-GB" sz="2200" dirty="0">
                <a:effectLst/>
                <a:sym typeface="Helvetica"/>
              </a:rPr>
              <a:t>…</a:t>
            </a:r>
          </a:p>
          <a:p>
            <a:r>
              <a:rPr lang="en-GB" sz="2200" dirty="0">
                <a:effectLst/>
                <a:sym typeface="Helvetica"/>
              </a:rPr>
              <a:t>Our nearshore delivery centres located in Central Europe and Latin America are strongly focused on: </a:t>
            </a:r>
          </a:p>
          <a:p>
            <a:r>
              <a:rPr lang="en-GB" sz="2200" dirty="0">
                <a:effectLst/>
                <a:sym typeface="Helvetica"/>
              </a:rPr>
              <a:t>- Recruiting the best talent on the local markets. Our delivery units are located in cities with a strong IT culture and universities that assure the basis of us being able to always access the strongest IT pool</a:t>
            </a:r>
          </a:p>
          <a:p>
            <a:r>
              <a:rPr lang="en-GB" sz="2200" dirty="0">
                <a:effectLst/>
                <a:sym typeface="Helvetica"/>
              </a:rPr>
              <a:t>- A challenge culture and innovation, that is the Endava culture</a:t>
            </a:r>
          </a:p>
          <a:p>
            <a:r>
              <a:rPr lang="en-GB" sz="2200" dirty="0">
                <a:effectLst/>
                <a:sym typeface="Helvetica"/>
              </a:rPr>
              <a:t>- Excellent IT skills and an agile mindset</a:t>
            </a:r>
          </a:p>
          <a:p>
            <a:r>
              <a:rPr lang="en-GB" sz="2200" dirty="0">
                <a:effectLst/>
                <a:sym typeface="Helvetica"/>
              </a:rPr>
              <a:t>- Time zone proximity so we can always be close to our clients and be able to work alongside </a:t>
            </a:r>
          </a:p>
        </p:txBody>
      </p:sp>
    </p:spTree>
    <p:extLst>
      <p:ext uri="{BB962C8B-B14F-4D97-AF65-F5344CB8AC3E}">
        <p14:creationId xmlns:p14="http://schemas.microsoft.com/office/powerpoint/2010/main" val="147000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r>
              <a:rPr lang="en-GB" sz="2200" dirty="0">
                <a:effectLst/>
                <a:sym typeface="Helvetica"/>
              </a:rPr>
              <a:t>Please find below the explanation of the slide to help you talk about it in a consistent way. This is not meant to be reproduced word by word!</a:t>
            </a:r>
          </a:p>
          <a:p>
            <a:r>
              <a:rPr lang="en-GB" sz="2200" dirty="0">
                <a:effectLst/>
                <a:sym typeface="Helvetica"/>
              </a:rPr>
              <a:t>…</a:t>
            </a:r>
          </a:p>
          <a:p>
            <a:r>
              <a:rPr lang="en-GB" sz="2200" dirty="0">
                <a:effectLst/>
                <a:sym typeface="Helvetica"/>
              </a:rPr>
              <a:t>We are seeing that the types of engagements that we are coming across are moving from just projects and scrum teams to taking responsibility through the define, design, build and run &amp; evolve of entire platforms or technology products.</a:t>
            </a:r>
          </a:p>
          <a:p>
            <a:r>
              <a:rPr lang="en-GB" sz="2200" dirty="0">
                <a:effectLst/>
                <a:sym typeface="Helvetica"/>
              </a:rPr>
              <a:t>Endava’s delivery model comes together through the multifunctional teams, and over the years, we’ve built the business from the ground up around these multifunctional teams that come together and bring the competencies and capabilities together to deliver to our customers. </a:t>
            </a:r>
          </a:p>
          <a:p>
            <a:r>
              <a:rPr lang="en-GB" sz="2200" dirty="0">
                <a:effectLst/>
                <a:sym typeface="Helvetica"/>
              </a:rPr>
              <a:t>Our distributed agile, multi-disciplinary teams provide a combination of Product &amp; Technology Strategies, Intelligent Experiences, and World Class Engineering by working closely across our close to clients and nearshore delivery units.</a:t>
            </a:r>
          </a:p>
          <a:p>
            <a:r>
              <a:rPr lang="en-GB" sz="2200" dirty="0">
                <a:effectLst/>
                <a:sym typeface="Helvetica"/>
              </a:rPr>
              <a:t>We have great capability all over our close to client and delivery offices. Our subject matter experts are mostly located in our close to client locations, to support our customers with strategy building and intelligent experiences, while our world-class engineering capability in delivery units delivers 94% of the build, run &amp; evolve phases of our projects and work.</a:t>
            </a:r>
          </a:p>
          <a:p>
            <a:r>
              <a:rPr lang="en-GB" sz="2200" dirty="0">
                <a:effectLst/>
                <a:sym typeface="Helvetica"/>
              </a:rPr>
              <a:t>The proven enterprise distributed delivery model, highly iterative to accelerate product development uses tested methodologies (TEAM, TEAS) to deliver at scale and focus on quality and continuous delivery.</a:t>
            </a:r>
          </a:p>
        </p:txBody>
      </p:sp>
    </p:spTree>
    <p:extLst>
      <p:ext uri="{BB962C8B-B14F-4D97-AF65-F5344CB8AC3E}">
        <p14:creationId xmlns:p14="http://schemas.microsoft.com/office/powerpoint/2010/main" val="1702790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r>
              <a:rPr lang="en-GB" sz="2200" dirty="0">
                <a:effectLst/>
                <a:sym typeface="Helvetica"/>
              </a:rPr>
              <a:t>TEAM - The Endava Adaptive Model - is the framework we use to provide a consistent approach to delivery. This is the starting point for adapting to our customers' context. TEAM is flexible and scalable with various configurations available. The intention is to share our experience to help us deliver excellent solutions for our customers and support our people to make our jobs easier.</a:t>
            </a:r>
          </a:p>
          <a:p>
            <a:br>
              <a:rPr lang="en-GB" sz="2200" dirty="0">
                <a:effectLst/>
                <a:sym typeface="Helvetica"/>
              </a:rPr>
            </a:br>
            <a:endParaRPr lang="en-GB" sz="2200" dirty="0">
              <a:effectLst/>
              <a:sym typeface="Helvetica"/>
            </a:endParaRPr>
          </a:p>
          <a:p>
            <a:r>
              <a:rPr lang="en-GB" sz="2200" dirty="0">
                <a:effectLst/>
                <a:sym typeface="Helvetica"/>
              </a:rPr>
              <a:t>There are 3 intersecting aspects of TEAM:</a:t>
            </a:r>
          </a:p>
          <a:p>
            <a:br>
              <a:rPr lang="en-GB" sz="2200" dirty="0">
                <a:effectLst/>
                <a:sym typeface="Helvetica"/>
              </a:rPr>
            </a:br>
            <a:endParaRPr lang="en-GB" sz="2200" dirty="0">
              <a:effectLst/>
              <a:sym typeface="Helvetica"/>
            </a:endParaRPr>
          </a:p>
          <a:p>
            <a:r>
              <a:rPr lang="en-GB" sz="2200" dirty="0">
                <a:effectLst/>
                <a:sym typeface="Helvetica"/>
              </a:rPr>
              <a:t>Engagement Model - how we work with our customers and shape the delivery, including teams, over time. It is the standard model we use to deliver software and products to our customers. It includes 4 phases: Discover, Build, Operate, Close.</a:t>
            </a:r>
          </a:p>
          <a:p>
            <a:br>
              <a:rPr lang="en-GB" sz="2200" dirty="0">
                <a:effectLst/>
                <a:sym typeface="Helvetica"/>
              </a:rPr>
            </a:br>
            <a:endParaRPr lang="en-GB" sz="2200" dirty="0">
              <a:effectLst/>
              <a:sym typeface="Helvetica"/>
            </a:endParaRPr>
          </a:p>
          <a:p>
            <a:r>
              <a:rPr lang="en-GB" sz="2200" dirty="0">
                <a:effectLst/>
                <a:sym typeface="Helvetica"/>
              </a:rPr>
              <a:t>Engineering Practices - the approaches, techniques and tools we use to build solutions across all disciplines. The scope of these practices encompass the whole of the engagement, from how Delivery Managers work at the beginning of an engagement to how we provide support in live operation.</a:t>
            </a:r>
          </a:p>
          <a:p>
            <a:br>
              <a:rPr lang="en-GB" sz="2200" dirty="0">
                <a:effectLst/>
                <a:sym typeface="Helvetica"/>
              </a:rPr>
            </a:br>
            <a:endParaRPr lang="en-GB" sz="2200" dirty="0">
              <a:effectLst/>
              <a:sym typeface="Helvetica"/>
            </a:endParaRPr>
          </a:p>
          <a:p>
            <a:r>
              <a:rPr lang="en-GB" sz="2200" dirty="0">
                <a:effectLst/>
                <a:sym typeface="Helvetica"/>
              </a:rPr>
              <a:t>Interaction Model - the agile lifecycle used to define how we deliver products for our clients; TEAS is the unique scaled agile interaction model featured in TEAM. Endava has been successfully delivering large agile development projects for many years and has helped clients in a variety of industries improve their agile practice. To allow us to deliver larger, distributed projects, we have defined our own agile scaling framework called TEAS (Team Enterprise Agile Scaling). TEAS provides guidance on how to scale projects without losing agility, with an intentional balance between people and process.</a:t>
            </a:r>
          </a:p>
          <a:p>
            <a:br>
              <a:rPr lang="en-GB" sz="2200" dirty="0">
                <a:effectLst/>
                <a:sym typeface="Helvetica"/>
              </a:rPr>
            </a:br>
            <a:endParaRPr lang="en-GB" sz="2200" dirty="0">
              <a:effectLst/>
              <a:sym typeface="Helvetica"/>
            </a:endParaRPr>
          </a:p>
          <a:p>
            <a:r>
              <a:rPr lang="en-GB" sz="2200" dirty="0">
                <a:effectLst/>
                <a:sym typeface="Helvetica"/>
              </a:rPr>
              <a:t>TEAS is focused on providing clients with enough guidance to start their agile journey with confidence, while retaining the flexibility for it to evolve to be effective in their environment and culture.</a:t>
            </a:r>
          </a:p>
          <a:p>
            <a:br>
              <a:rPr lang="en-GB" sz="2200" dirty="0">
                <a:effectLst/>
                <a:sym typeface="Helvetica"/>
              </a:rPr>
            </a:br>
            <a:endParaRPr lang="en-GB" sz="2200" dirty="0">
              <a:effectLst/>
              <a:sym typeface="Helvetica"/>
            </a:endParaRPr>
          </a:p>
          <a:p>
            <a:r>
              <a:rPr lang="en-GB" sz="2200" dirty="0">
                <a:effectLst/>
                <a:sym typeface="Helvetica"/>
              </a:rPr>
              <a:t>TEAS includes 3 levels of scaling:</a:t>
            </a:r>
          </a:p>
          <a:p>
            <a:r>
              <a:rPr lang="en-GB" sz="2200" dirty="0">
                <a:effectLst/>
                <a:sym typeface="Helvetica"/>
              </a:rPr>
              <a:t>Team &amp; Product - typically used for 1-2 Engineering Teams, only 1 Product Owner, same backlog</a:t>
            </a:r>
          </a:p>
          <a:p>
            <a:r>
              <a:rPr lang="en-GB" sz="2200" dirty="0">
                <a:effectLst/>
                <a:sym typeface="Helvetica"/>
              </a:rPr>
              <a:t>Teams &amp; Connected Products - typically used for 2-7 teams, 1-3 Product Owners, same Product Backlog, same Program</a:t>
            </a:r>
          </a:p>
          <a:p>
            <a:r>
              <a:rPr lang="en-GB" sz="2200" dirty="0">
                <a:effectLst/>
                <a:sym typeface="Helvetica"/>
              </a:rPr>
              <a:t>Unit &amp; Product Ecosystem - typically used when more than 8 teams, more than 3 Product Owners, multiple Programs, same Portfolio</a:t>
            </a:r>
          </a:p>
          <a:p>
            <a:endParaRPr lang="en-GB" sz="2200" dirty="0">
              <a:effectLst/>
              <a:sym typeface="Helvetica"/>
            </a:endParaRPr>
          </a:p>
        </p:txBody>
      </p:sp>
    </p:spTree>
    <p:extLst>
      <p:ext uri="{BB962C8B-B14F-4D97-AF65-F5344CB8AC3E}">
        <p14:creationId xmlns:p14="http://schemas.microsoft.com/office/powerpoint/2010/main" val="276478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888051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r>
              <a:rPr lang="en-GB" sz="2200" dirty="0">
                <a:effectLst/>
                <a:sym typeface="Helvetica"/>
              </a:rPr>
              <a:t>Please find below the explanation of the slide to help you talk about it in a consistent way. This is not meant to be reproduced word by word!</a:t>
            </a:r>
          </a:p>
          <a:p>
            <a:r>
              <a:rPr lang="en-GB" sz="2200" dirty="0">
                <a:effectLst/>
                <a:sym typeface="Helvetica"/>
              </a:rPr>
              <a:t>…</a:t>
            </a:r>
          </a:p>
          <a:p>
            <a:br>
              <a:rPr lang="en-GB" sz="2200" dirty="0">
                <a:effectLst/>
                <a:sym typeface="Helvetica"/>
              </a:rPr>
            </a:br>
            <a:endParaRPr lang="en-GB" sz="2200" dirty="0">
              <a:effectLst/>
              <a:sym typeface="Helvetica"/>
            </a:endParaRPr>
          </a:p>
          <a:p>
            <a:r>
              <a:rPr lang="en-GB" sz="2200" dirty="0">
                <a:effectLst/>
                <a:sym typeface="Helvetica"/>
              </a:rPr>
              <a:t>TEAM OBJECTIVES</a:t>
            </a:r>
          </a:p>
          <a:p>
            <a:br>
              <a:rPr lang="en-GB" sz="2200" dirty="0">
                <a:effectLst/>
                <a:sym typeface="Helvetica"/>
              </a:rPr>
            </a:br>
            <a:endParaRPr lang="en-GB" sz="2200" dirty="0">
              <a:effectLst/>
              <a:sym typeface="Helvetica"/>
            </a:endParaRPr>
          </a:p>
          <a:p>
            <a:r>
              <a:rPr lang="en-GB" sz="2200" dirty="0">
                <a:effectLst/>
                <a:sym typeface="Helvetica"/>
              </a:rPr>
              <a:t>The objectives of TEAM focus on our ability to deliver successfully to our clients by building partnerships and long term relationships. This is only achievable by being open, trustworthy, thoughtful and adaptable to specific needs.</a:t>
            </a:r>
          </a:p>
          <a:p>
            <a:br>
              <a:rPr lang="en-GB" sz="2200" dirty="0">
                <a:effectLst/>
                <a:sym typeface="Helvetica"/>
              </a:rPr>
            </a:br>
            <a:endParaRPr lang="en-GB" sz="2200" dirty="0">
              <a:effectLst/>
              <a:sym typeface="Helvetica"/>
            </a:endParaRPr>
          </a:p>
          <a:p>
            <a:r>
              <a:rPr lang="en-GB" sz="2200" dirty="0">
                <a:effectLst/>
                <a:sym typeface="Helvetica"/>
              </a:rPr>
              <a:t>Unified delivery model across the organisation - This focuses on our ability to operate in a standard and consistent way, allowing us to communicate to our clients the practices, approaches and methods we use. This further demonstrates our maturity as an organisation giving us a competitive edge and allowing us to operate more efficiently. Our ability to mobilise high performance teams and undertake effective substitution will become apparent.</a:t>
            </a:r>
          </a:p>
          <a:p>
            <a:br>
              <a:rPr lang="en-GB" sz="2200" dirty="0">
                <a:effectLst/>
                <a:sym typeface="Helvetica"/>
              </a:rPr>
            </a:br>
            <a:endParaRPr lang="en-GB" sz="2200" dirty="0">
              <a:effectLst/>
              <a:sym typeface="Helvetica"/>
            </a:endParaRPr>
          </a:p>
          <a:p>
            <a:r>
              <a:rPr lang="en-GB" sz="2200" dirty="0">
                <a:effectLst/>
                <a:sym typeface="Helvetica"/>
              </a:rPr>
              <a:t>Clarity from the start - we will ensure the process, team composition and tools are identified during the first phase of the project and reviewed throughout the lifecycle of the project. Team members from Endava and customer stakeholders will understand the roles and responsibilities they have in the project.</a:t>
            </a:r>
          </a:p>
          <a:p>
            <a:br>
              <a:rPr lang="en-GB" sz="2200" dirty="0">
                <a:effectLst/>
                <a:sym typeface="Helvetica"/>
              </a:rPr>
            </a:br>
            <a:endParaRPr lang="en-GB" sz="2200" dirty="0">
              <a:effectLst/>
              <a:sym typeface="Helvetica"/>
            </a:endParaRPr>
          </a:p>
          <a:p>
            <a:r>
              <a:rPr lang="en-GB" sz="2200" dirty="0">
                <a:effectLst/>
                <a:sym typeface="Helvetica"/>
              </a:rPr>
              <a:t>Focus on business relevance and customer value - We aim to achieve this by using collaborative techniques with our customers. High collaboration requires proactive business stakeholder involvement. It's important we are predictable in what we do and meet our commitments in a transparent way.</a:t>
            </a:r>
          </a:p>
          <a:p>
            <a:br>
              <a:rPr lang="en-GB" sz="2200" dirty="0">
                <a:effectLst/>
                <a:sym typeface="Helvetica"/>
              </a:rPr>
            </a:br>
            <a:endParaRPr lang="en-GB" sz="2200" dirty="0">
              <a:effectLst/>
              <a:sym typeface="Helvetica"/>
            </a:endParaRPr>
          </a:p>
          <a:p>
            <a:r>
              <a:rPr lang="en-GB" sz="2200" dirty="0">
                <a:effectLst/>
                <a:sym typeface="Helvetica"/>
              </a:rPr>
              <a:t>Adapting industry best practice to meet the client needs and support the deliverables - This will be achieved through process focused workshops, taking into consideration the environment (existing and touch point processes, other vendors, contractual obligation, stakeholders participation, etc.).</a:t>
            </a:r>
          </a:p>
          <a:p>
            <a:br>
              <a:rPr lang="en-GB" sz="2200" dirty="0">
                <a:effectLst/>
                <a:sym typeface="Helvetica"/>
              </a:rPr>
            </a:br>
            <a:endParaRPr lang="en-GB" sz="2200" dirty="0">
              <a:effectLst/>
              <a:sym typeface="Helvetica"/>
            </a:endParaRPr>
          </a:p>
          <a:p>
            <a:r>
              <a:rPr lang="en-GB" sz="2200" dirty="0">
                <a:effectLst/>
                <a:sym typeface="Helvetica"/>
              </a:rPr>
              <a:t>Increase commercial awareness - We will draw the team further into the proposal and estimation process, giving them insight into and shared responsibility for the promise made to the client. This will improve our ability to detect early any deviations from the promise, thus improving our ability to protect the investment and retain high customer satisfaction</a:t>
            </a:r>
          </a:p>
          <a:p>
            <a:br>
              <a:rPr lang="en-GB" sz="2200" dirty="0">
                <a:effectLst/>
                <a:sym typeface="Helvetica"/>
              </a:rPr>
            </a:br>
            <a:endParaRPr lang="en-GB" sz="2200" dirty="0">
              <a:effectLst/>
              <a:sym typeface="Helvetica"/>
            </a:endParaRPr>
          </a:p>
          <a:p>
            <a:r>
              <a:rPr lang="en-GB" sz="2200" dirty="0">
                <a:effectLst/>
                <a:sym typeface="Helvetica"/>
              </a:rPr>
              <a:t>Communicate, communicate, communicate- We will focus on increasing the level of communication with all stakeholders (client and team). This will build relationships with clients and improve the quality of our services.</a:t>
            </a:r>
          </a:p>
          <a:p>
            <a:br>
              <a:rPr lang="en-GB" sz="2200" dirty="0">
                <a:effectLst/>
                <a:sym typeface="Helvetica"/>
              </a:rPr>
            </a:br>
            <a:endParaRPr lang="en-GB" sz="2200" dirty="0">
              <a:effectLst/>
              <a:sym typeface="Helvetica"/>
            </a:endParaRPr>
          </a:p>
          <a:p>
            <a:r>
              <a:rPr lang="en-GB" sz="2200" dirty="0">
                <a:effectLst/>
                <a:sym typeface="Helvetica"/>
              </a:rPr>
              <a:t>KEY ELEMENTS OF TEAM</a:t>
            </a:r>
          </a:p>
          <a:p>
            <a:br>
              <a:rPr lang="en-GB" sz="2200" dirty="0">
                <a:effectLst/>
                <a:sym typeface="Helvetica"/>
              </a:rPr>
            </a:br>
            <a:endParaRPr lang="en-GB" sz="2200" dirty="0">
              <a:effectLst/>
              <a:sym typeface="Helvetica"/>
            </a:endParaRPr>
          </a:p>
          <a:p>
            <a:r>
              <a:rPr lang="en-GB" sz="2200" dirty="0">
                <a:effectLst/>
                <a:sym typeface="Helvetica"/>
              </a:rPr>
              <a:t>TEAM Journeys focus on the "How can I contribute?" from a perspective of the role, less so on the interactions across different roles. In a role Journey, the orange coloured items represents the elements that are shared  with more roles, and the grey ones are specific to the role.</a:t>
            </a:r>
          </a:p>
          <a:p>
            <a:br>
              <a:rPr lang="en-GB" sz="2200" dirty="0">
                <a:effectLst/>
                <a:sym typeface="Helvetica"/>
              </a:rPr>
            </a:br>
            <a:endParaRPr lang="en-GB" sz="2200" dirty="0">
              <a:effectLst/>
              <a:sym typeface="Helvetica"/>
            </a:endParaRPr>
          </a:p>
          <a:p>
            <a:r>
              <a:rPr lang="en-GB" sz="2200" dirty="0">
                <a:effectLst/>
                <a:sym typeface="Helvetica"/>
              </a:rPr>
              <a:t>The key elements of the TEAM Toolkit are:</a:t>
            </a:r>
          </a:p>
          <a:p>
            <a:br>
              <a:rPr lang="en-GB" sz="2200" dirty="0">
                <a:effectLst/>
                <a:sym typeface="Helvetica"/>
              </a:rPr>
            </a:br>
            <a:endParaRPr lang="en-GB" sz="2200" dirty="0">
              <a:effectLst/>
              <a:sym typeface="Helvetica"/>
            </a:endParaRPr>
          </a:p>
          <a:p>
            <a:r>
              <a:rPr lang="en-GB" sz="2200" dirty="0">
                <a:effectLst/>
                <a:sym typeface="Helvetica"/>
              </a:rPr>
              <a:t>Roles - what people do on projects, you may take more than one role on a project and of course, success is everyone's responsibility. So if something needs doing you may have to step into an area that you aren't so familiar with. TEAM will provide guidance and examples. The activities of the main Roles are represented in TEAM Journeys their interaction in the Interaction Models.</a:t>
            </a:r>
          </a:p>
          <a:p>
            <a:br>
              <a:rPr lang="en-GB" sz="2200" dirty="0">
                <a:effectLst/>
                <a:sym typeface="Helvetica"/>
              </a:rPr>
            </a:br>
            <a:endParaRPr lang="en-GB" sz="2200" dirty="0">
              <a:effectLst/>
              <a:sym typeface="Helvetica"/>
            </a:endParaRPr>
          </a:p>
          <a:p>
            <a:r>
              <a:rPr lang="en-GB" sz="2200" dirty="0">
                <a:effectLst/>
                <a:sym typeface="Helvetica"/>
              </a:rPr>
              <a:t>Artefacts - deliverables created during a project or for a product. The description defines what the artefact is, why we need it and guidance on how to produce it.</a:t>
            </a:r>
          </a:p>
          <a:p>
            <a:br>
              <a:rPr lang="en-GB" sz="2200" dirty="0">
                <a:effectLst/>
                <a:sym typeface="Helvetica"/>
              </a:rPr>
            </a:br>
            <a:endParaRPr lang="en-GB" sz="2200" dirty="0">
              <a:effectLst/>
              <a:sym typeface="Helvetica"/>
            </a:endParaRPr>
          </a:p>
          <a:p>
            <a:r>
              <a:rPr lang="en-GB" sz="2200" dirty="0">
                <a:effectLst/>
                <a:sym typeface="Helvetica"/>
              </a:rPr>
              <a:t>Templates – the structure of key deliverables to aid in their creation.</a:t>
            </a:r>
          </a:p>
          <a:p>
            <a:br>
              <a:rPr lang="en-GB" sz="2200" dirty="0">
                <a:effectLst/>
                <a:sym typeface="Helvetica"/>
              </a:rPr>
            </a:br>
            <a:endParaRPr lang="en-GB" sz="2200" dirty="0">
              <a:effectLst/>
              <a:sym typeface="Helvetica"/>
            </a:endParaRPr>
          </a:p>
          <a:p>
            <a:r>
              <a:rPr lang="en-GB" sz="2200" dirty="0">
                <a:effectLst/>
                <a:sym typeface="Helvetica"/>
              </a:rPr>
              <a:t>Ceremonies - an overarching collaboration of roles with a dedicated purpose, such as a “Daily Stand-up” or “ABC Workshop”</a:t>
            </a:r>
          </a:p>
          <a:p>
            <a:br>
              <a:rPr lang="en-GB" sz="2200" dirty="0">
                <a:effectLst/>
                <a:sym typeface="Helvetica"/>
              </a:rPr>
            </a:br>
            <a:endParaRPr lang="en-GB" sz="2200" dirty="0">
              <a:effectLst/>
              <a:sym typeface="Helvetica"/>
            </a:endParaRPr>
          </a:p>
          <a:p>
            <a:r>
              <a:rPr lang="en-GB" sz="2200" dirty="0">
                <a:effectLst/>
                <a:sym typeface="Helvetica"/>
              </a:rPr>
              <a:t>Activities – a set of actions that a role does to contribute to the overall successful delivery. It provides a description of the motivation (Why?) the context (What?) and guidance (How?) to conduct the activity.</a:t>
            </a:r>
          </a:p>
        </p:txBody>
      </p:sp>
    </p:spTree>
    <p:extLst>
      <p:ext uri="{BB962C8B-B14F-4D97-AF65-F5344CB8AC3E}">
        <p14:creationId xmlns:p14="http://schemas.microsoft.com/office/powerpoint/2010/main" val="1624481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endParaRPr lang="en-GB" sz="2200" dirty="0">
              <a:effectLst/>
              <a:latin typeface="+mn-lt"/>
              <a:ea typeface="+mn-ea"/>
              <a:cs typeface="+mn-cs"/>
              <a:sym typeface="Helvetica"/>
            </a:endParaRPr>
          </a:p>
        </p:txBody>
      </p:sp>
    </p:spTree>
    <p:extLst>
      <p:ext uri="{BB962C8B-B14F-4D97-AF65-F5344CB8AC3E}">
        <p14:creationId xmlns:p14="http://schemas.microsoft.com/office/powerpoint/2010/main" val="2522884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endParaRPr lang="en-GB" sz="2200" dirty="0">
              <a:effectLst/>
              <a:sym typeface="Helvetica"/>
            </a:endParaRPr>
          </a:p>
        </p:txBody>
      </p:sp>
    </p:spTree>
    <p:extLst>
      <p:ext uri="{BB962C8B-B14F-4D97-AF65-F5344CB8AC3E}">
        <p14:creationId xmlns:p14="http://schemas.microsoft.com/office/powerpoint/2010/main" val="287566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endParaRPr lang="en-GB" sz="2200" dirty="0">
              <a:effectLst/>
              <a:sym typeface="Helvetica"/>
            </a:endParaRPr>
          </a:p>
        </p:txBody>
      </p:sp>
    </p:spTree>
    <p:extLst>
      <p:ext uri="{BB962C8B-B14F-4D97-AF65-F5344CB8AC3E}">
        <p14:creationId xmlns:p14="http://schemas.microsoft.com/office/powerpoint/2010/main" val="2283001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endParaRPr lang="en-GB" sz="2200">
              <a:effectLst/>
              <a:sym typeface="Helvetica"/>
            </a:endParaRPr>
          </a:p>
        </p:txBody>
      </p:sp>
    </p:spTree>
    <p:extLst>
      <p:ext uri="{BB962C8B-B14F-4D97-AF65-F5344CB8AC3E}">
        <p14:creationId xmlns:p14="http://schemas.microsoft.com/office/powerpoint/2010/main" val="283388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endParaRPr lang="en-GB" sz="2200" dirty="0">
              <a:effectLst/>
              <a:sym typeface="Helvetica"/>
            </a:endParaRPr>
          </a:p>
        </p:txBody>
      </p:sp>
    </p:spTree>
    <p:extLst>
      <p:ext uri="{BB962C8B-B14F-4D97-AF65-F5344CB8AC3E}">
        <p14:creationId xmlns:p14="http://schemas.microsoft.com/office/powerpoint/2010/main" val="1935918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endParaRPr lang="en-GB" sz="2200" dirty="0">
              <a:effectLst/>
              <a:sym typeface="Helvetica"/>
            </a:endParaRPr>
          </a:p>
        </p:txBody>
      </p:sp>
    </p:spTree>
    <p:extLst>
      <p:ext uri="{BB962C8B-B14F-4D97-AF65-F5344CB8AC3E}">
        <p14:creationId xmlns:p14="http://schemas.microsoft.com/office/powerpoint/2010/main" val="2230234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9" name="Shape 289"/>
          <p:cNvSpPr>
            <a:spLocks noGrp="1"/>
          </p:cNvSpPr>
          <p:nvPr>
            <p:ph type="body" sz="quarter" idx="1"/>
          </p:nvPr>
        </p:nvSpPr>
        <p:spPr>
          <a:prstGeom prst="rect">
            <a:avLst/>
          </a:prstGeom>
        </p:spPr>
        <p:txBody>
          <a:bodyPr/>
          <a:lstStyle/>
          <a:p>
            <a:endParaRPr lang="en-GB" sz="2200" dirty="0">
              <a:effectLst/>
              <a:sym typeface="Helvetica"/>
            </a:endParaRPr>
          </a:p>
        </p:txBody>
      </p:sp>
    </p:spTree>
    <p:extLst>
      <p:ext uri="{BB962C8B-B14F-4D97-AF65-F5344CB8AC3E}">
        <p14:creationId xmlns:p14="http://schemas.microsoft.com/office/powerpoint/2010/main" val="648233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434755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43126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b="0" i="0" u="none" strike="noStrike" dirty="0" err="1">
                <a:solidFill>
                  <a:srgbClr val="666666"/>
                </a:solidFill>
                <a:effectLst/>
                <a:latin typeface="dm sans" pitchFamily="2" charset="77"/>
              </a:rPr>
              <a:t>Notas</a:t>
            </a:r>
            <a:r>
              <a:rPr lang="en-US" b="0" i="0" u="none" strike="noStrike" dirty="0">
                <a:solidFill>
                  <a:srgbClr val="666666"/>
                </a:solidFill>
                <a:effectLst/>
                <a:latin typeface="dm sans" pitchFamily="2" charset="77"/>
              </a:rPr>
              <a:t> de </a:t>
            </a:r>
            <a:r>
              <a:rPr lang="en-US" b="0" i="0" u="none" strike="noStrike" dirty="0" err="1">
                <a:solidFill>
                  <a:srgbClr val="666666"/>
                </a:solidFill>
                <a:effectLst/>
                <a:latin typeface="dm sans" pitchFamily="2" charset="77"/>
              </a:rPr>
              <a:t>apoyo</a:t>
            </a:r>
            <a:endParaRPr lang="en-US" b="0" i="0" u="none" strike="noStrike" dirty="0">
              <a:solidFill>
                <a:srgbClr val="666666"/>
              </a:solidFill>
              <a:effectLst/>
              <a:latin typeface="dm sans" pitchFamily="2" charset="77"/>
            </a:endParaRPr>
          </a:p>
          <a:p>
            <a:pPr marL="342900" indent="-342900">
              <a:buFont typeface="Arial" panose="020B0604020202020204" pitchFamily="34" charset="0"/>
              <a:buChar char="•"/>
            </a:pPr>
            <a:r>
              <a:rPr lang="en-US" b="0" i="0" u="none" strike="noStrike" dirty="0">
                <a:solidFill>
                  <a:srgbClr val="666666"/>
                </a:solidFill>
                <a:effectLst/>
                <a:latin typeface="dm sans" pitchFamily="2" charset="77"/>
              </a:rPr>
              <a:t>One important aspect of the GIL is that it simplifies the programming model for extension module authors. </a:t>
            </a:r>
          </a:p>
          <a:p>
            <a:pPr marL="342900" indent="-342900">
              <a:buFont typeface="Arial" panose="020B0604020202020204" pitchFamily="34" charset="0"/>
              <a:buChar char="•"/>
            </a:pPr>
            <a:r>
              <a:rPr lang="en-US" b="0" i="0" u="none" strike="noStrike" dirty="0">
                <a:solidFill>
                  <a:srgbClr val="666666"/>
                </a:solidFill>
                <a:effectLst/>
                <a:latin typeface="dm sans" pitchFamily="2" charset="77"/>
              </a:rPr>
              <a:t>When writing extension modules in C, C++, or any other low-level language with access to the internals of the Python interpreter, extension authors would normally have to ensure that there are no race conditions that could corrupt the internal state of Python objects.</a:t>
            </a:r>
          </a:p>
          <a:p>
            <a:pPr marL="342900" indent="-342900">
              <a:buFont typeface="Arial" panose="020B0604020202020204" pitchFamily="34" charset="0"/>
              <a:buChar char="•"/>
            </a:pPr>
            <a:r>
              <a:rPr lang="en-US" b="0" i="0" u="none" strike="noStrike" dirty="0">
                <a:solidFill>
                  <a:srgbClr val="666666"/>
                </a:solidFill>
                <a:effectLst/>
                <a:latin typeface="dm sans" pitchFamily="2" charset="77"/>
              </a:rPr>
              <a:t>Concurrency is hard to get right, especially so in low-level languages, and one mistake can corrupt the entire state of the interpreter</a:t>
            </a:r>
            <a:r>
              <a:rPr lang="en-US" b="0" i="0" u="none" strike="noStrike" baseline="30000" dirty="0">
                <a:solidFill>
                  <a:srgbClr val="067CCC"/>
                </a:solidFill>
                <a:effectLst/>
                <a:latin typeface="dm sans" pitchFamily="2" charset="77"/>
                <a:hlinkClick r:id="rId3"/>
              </a:rPr>
              <a:t>4</a:t>
            </a:r>
            <a:r>
              <a:rPr lang="en-US" b="0" i="0" u="none" strike="noStrike" dirty="0">
                <a:solidFill>
                  <a:srgbClr val="666666"/>
                </a:solidFill>
                <a:effectLst/>
                <a:latin typeface="dm sans" pitchFamily="2" charset="77"/>
              </a:rPr>
              <a:t>. </a:t>
            </a:r>
          </a:p>
          <a:p>
            <a:pPr marL="342900" indent="-342900">
              <a:buFont typeface="Arial" panose="020B0604020202020204" pitchFamily="34" charset="0"/>
              <a:buChar char="•"/>
            </a:pPr>
            <a:r>
              <a:rPr lang="en-US" b="0" i="0" u="none" strike="noStrike" dirty="0">
                <a:solidFill>
                  <a:srgbClr val="666666"/>
                </a:solidFill>
                <a:effectLst/>
                <a:latin typeface="dm sans" pitchFamily="2" charset="77"/>
              </a:rPr>
              <a:t>For an extension author, it can already be challenging to ensure all your </a:t>
            </a:r>
            <a:r>
              <a:rPr lang="en-US" b="0" i="0" u="none" strike="noStrike" dirty="0" err="1">
                <a:solidFill>
                  <a:srgbClr val="666666"/>
                </a:solidFill>
                <a:effectLst/>
                <a:latin typeface="dm sans" pitchFamily="2" charset="77"/>
              </a:rPr>
              <a:t>increfs</a:t>
            </a:r>
            <a:r>
              <a:rPr lang="en-US" b="0" i="0" u="none" strike="noStrike" dirty="0">
                <a:solidFill>
                  <a:srgbClr val="666666"/>
                </a:solidFill>
                <a:effectLst/>
                <a:latin typeface="dm sans" pitchFamily="2" charset="77"/>
              </a:rPr>
              <a:t> and </a:t>
            </a:r>
            <a:r>
              <a:rPr lang="en-US" b="0" i="0" u="none" strike="noStrike" dirty="0" err="1">
                <a:solidFill>
                  <a:srgbClr val="666666"/>
                </a:solidFill>
                <a:effectLst/>
                <a:latin typeface="dm sans" pitchFamily="2" charset="77"/>
              </a:rPr>
              <a:t>decrefs</a:t>
            </a:r>
            <a:r>
              <a:rPr lang="en-US" b="0" i="0" u="none" strike="noStrike" dirty="0">
                <a:solidFill>
                  <a:srgbClr val="666666"/>
                </a:solidFill>
                <a:effectLst/>
                <a:latin typeface="dm sans" pitchFamily="2" charset="77"/>
              </a:rPr>
              <a:t> are properly balanced, especially for any branches, early exits, or error conditions, and this would be monumentally more difficult if the author also had to contend with concurrent execution.</a:t>
            </a:r>
          </a:p>
          <a:p>
            <a:pPr marL="342900" indent="-342900">
              <a:buFont typeface="Arial" panose="020B0604020202020204" pitchFamily="34" charset="0"/>
              <a:buChar char="•"/>
            </a:pPr>
            <a:r>
              <a:rPr lang="en-US" b="0" i="0" u="none" strike="noStrike" dirty="0">
                <a:solidFill>
                  <a:srgbClr val="666666"/>
                </a:solidFill>
                <a:effectLst/>
                <a:latin typeface="dm sans" pitchFamily="2" charset="77"/>
              </a:rPr>
              <a:t> The GIL provides an important simplifying model of object access (including </a:t>
            </a:r>
            <a:r>
              <a:rPr lang="en-US" b="0" i="0" u="none" strike="noStrike" dirty="0" err="1">
                <a:solidFill>
                  <a:srgbClr val="666666"/>
                </a:solidFill>
                <a:effectLst/>
                <a:latin typeface="dm sans" pitchFamily="2" charset="77"/>
              </a:rPr>
              <a:t>refcount</a:t>
            </a:r>
            <a:r>
              <a:rPr lang="en-US" b="0" i="0" u="none" strike="noStrike" dirty="0">
                <a:solidFill>
                  <a:srgbClr val="666666"/>
                </a:solidFill>
                <a:effectLst/>
                <a:latin typeface="dm sans" pitchFamily="2" charset="77"/>
              </a:rPr>
              <a:t> manipulation) because it ensures that only one thread of execution can mutate Python objects at a time</a:t>
            </a:r>
            <a:r>
              <a:rPr lang="en-US" b="0" i="0" u="none" strike="noStrike" baseline="30000" dirty="0">
                <a:solidFill>
                  <a:srgbClr val="067CCC"/>
                </a:solidFill>
                <a:effectLst/>
                <a:latin typeface="dm sans" pitchFamily="2" charset="77"/>
                <a:hlinkClick r:id="rId3"/>
              </a:rPr>
              <a:t>5</a:t>
            </a:r>
            <a:r>
              <a:rPr lang="en-US" b="0" i="0" u="none" strike="noStrike" dirty="0">
                <a:solidFill>
                  <a:srgbClr val="666666"/>
                </a:solidFill>
                <a:effectLst/>
                <a:latin typeface="dm sans" pitchFamily="2" charset="77"/>
              </a:rPr>
              <a:t>.</a:t>
            </a:r>
          </a:p>
          <a:p>
            <a:pPr marL="342900" indent="-342900">
              <a:buFont typeface="Arial" panose="020B0604020202020204" pitchFamily="34" charset="0"/>
              <a:buChar char="•"/>
            </a:pPr>
            <a:r>
              <a:rPr lang="en-US" b="0" i="0" u="none" strike="noStrike" dirty="0">
                <a:solidFill>
                  <a:srgbClr val="666666"/>
                </a:solidFill>
                <a:effectLst/>
                <a:latin typeface="dm sans" pitchFamily="2" charset="77"/>
              </a:rPr>
              <a:t>There are important performance benefits of the GIL for single-threaded operations as well. </a:t>
            </a:r>
          </a:p>
          <a:p>
            <a:pPr marL="342900" indent="-342900">
              <a:buFont typeface="Arial" panose="020B0604020202020204" pitchFamily="34" charset="0"/>
              <a:buChar char="•"/>
            </a:pPr>
            <a:r>
              <a:rPr lang="en-US" b="0" i="0" u="none" strike="noStrike" dirty="0">
                <a:solidFill>
                  <a:srgbClr val="666666"/>
                </a:solidFill>
                <a:effectLst/>
                <a:latin typeface="dm sans" pitchFamily="2" charset="77"/>
              </a:rPr>
              <a:t>Without the GIL, Python would need some other way of ensuring that object </a:t>
            </a:r>
            <a:r>
              <a:rPr lang="en-US" b="0" i="0" u="none" strike="noStrike" dirty="0" err="1">
                <a:solidFill>
                  <a:srgbClr val="666666"/>
                </a:solidFill>
                <a:effectLst/>
                <a:latin typeface="dm sans" pitchFamily="2" charset="77"/>
              </a:rPr>
              <a:t>refcounts</a:t>
            </a:r>
            <a:r>
              <a:rPr lang="en-US" b="0" i="0" u="none" strike="noStrike" dirty="0">
                <a:solidFill>
                  <a:srgbClr val="666666"/>
                </a:solidFill>
                <a:effectLst/>
                <a:latin typeface="dm sans" pitchFamily="2" charset="77"/>
              </a:rPr>
              <a:t> are safe from corruption due to, for example, race conditions between threads, such as when adding or removing objects from any mutable collection (lists, dictionaries, sets) that are shared across threads. </a:t>
            </a:r>
          </a:p>
          <a:p>
            <a:pPr marL="342900" indent="-342900">
              <a:buFont typeface="Arial" panose="020B0604020202020204" pitchFamily="34" charset="0"/>
              <a:buChar char="•"/>
            </a:pPr>
            <a:r>
              <a:rPr lang="en-US" b="0" i="0" u="none" strike="noStrike" dirty="0">
                <a:solidFill>
                  <a:srgbClr val="666666"/>
                </a:solidFill>
                <a:effectLst/>
                <a:latin typeface="dm sans" pitchFamily="2" charset="77"/>
              </a:rPr>
              <a:t>These techniques can be very expensive as some of the experiments described later showed. Ensuring that Python interpreter is safe for multithreaded use cases degrades its performance for the single-threaded use case. The GIL’s low performance overhead really shines for single-threaded operations, including I/O-multiplexed programs where libraries like </a:t>
            </a:r>
            <a:r>
              <a:rPr lang="en-US" b="0" i="0" u="none" strike="noStrike" dirty="0" err="1">
                <a:solidFill>
                  <a:srgbClr val="666666"/>
                </a:solidFill>
                <a:effectLst/>
                <a:latin typeface="dm sans" pitchFamily="2" charset="77"/>
              </a:rPr>
              <a:t>asyncio</a:t>
            </a:r>
            <a:r>
              <a:rPr lang="en-US" b="0" i="0" u="none" strike="noStrike" dirty="0">
                <a:solidFill>
                  <a:srgbClr val="666666"/>
                </a:solidFill>
                <a:effectLst/>
                <a:latin typeface="dm sans" pitchFamily="2" charset="77"/>
              </a:rPr>
              <a:t> are used, and this is still a predominant use of Python. Finer-grained locks also increase the chances of deadlocks, which isn’t possible with the GIL.</a:t>
            </a:r>
            <a:endParaRPr lang="en-AR" dirty="0"/>
          </a:p>
        </p:txBody>
      </p:sp>
    </p:spTree>
    <p:extLst>
      <p:ext uri="{BB962C8B-B14F-4D97-AF65-F5344CB8AC3E}">
        <p14:creationId xmlns:p14="http://schemas.microsoft.com/office/powerpoint/2010/main" val="2187383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828697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234960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262705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635492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0688265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154643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671430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452627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848400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36766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b="0" i="0" u="none" strike="noStrike" cap="none" spc="0" baseline="0" dirty="0" err="1">
                <a:solidFill>
                  <a:srgbClr val="000000"/>
                </a:solidFill>
                <a:effectLst/>
                <a:uFillTx/>
                <a:latin typeface="+mn-lt"/>
                <a:ea typeface="+mn-ea"/>
                <a:cs typeface="+mn-cs"/>
                <a:sym typeface="Helvetica"/>
              </a:rPr>
              <a:t>Notas</a:t>
            </a:r>
            <a:r>
              <a:rPr lang="en-US" sz="2400" b="0" i="0" u="none" strike="noStrike" cap="none" spc="0" baseline="0" dirty="0">
                <a:solidFill>
                  <a:srgbClr val="000000"/>
                </a:solidFill>
                <a:effectLst/>
                <a:uFillTx/>
                <a:latin typeface="+mn-lt"/>
                <a:ea typeface="+mn-ea"/>
                <a:cs typeface="+mn-cs"/>
                <a:sym typeface="Helvetica"/>
              </a:rPr>
              <a:t>  de </a:t>
            </a:r>
            <a:r>
              <a:rPr lang="en-US" sz="2400" b="0" i="0" u="none" strike="noStrike" cap="none" spc="0" baseline="0" dirty="0" err="1">
                <a:solidFill>
                  <a:srgbClr val="000000"/>
                </a:solidFill>
                <a:effectLst/>
                <a:uFillTx/>
                <a:latin typeface="+mn-lt"/>
                <a:ea typeface="+mn-ea"/>
                <a:cs typeface="+mn-cs"/>
                <a:sym typeface="Helvetica"/>
              </a:rPr>
              <a:t>apoyo</a:t>
            </a:r>
            <a:r>
              <a:rPr lang="en-US" sz="2400" b="0" i="0" u="none" strike="noStrike" cap="none" spc="0" baseline="0" dirty="0">
                <a:solidFill>
                  <a:srgbClr val="000000"/>
                </a:solidFill>
                <a:effectLst/>
                <a:uFillTx/>
                <a:latin typeface="+mn-lt"/>
                <a:ea typeface="+mn-ea"/>
                <a:cs typeface="+mn-cs"/>
                <a:sym typeface="Helvetica"/>
              </a:rPr>
              <a:t>:</a:t>
            </a:r>
          </a:p>
          <a:p>
            <a:pPr marL="342900" indent="-342900">
              <a:buFont typeface="Arial" panose="020B0604020202020204" pitchFamily="34" charset="0"/>
              <a:buChar char="•"/>
            </a:pPr>
            <a:r>
              <a:rPr lang="en-US" sz="2400" b="0" i="0" u="none" strike="noStrike" cap="none" spc="0" baseline="0" dirty="0">
                <a:solidFill>
                  <a:srgbClr val="000000"/>
                </a:solidFill>
                <a:effectLst/>
                <a:uFillTx/>
                <a:latin typeface="+mn-lt"/>
                <a:ea typeface="+mn-ea"/>
                <a:cs typeface="+mn-cs"/>
                <a:sym typeface="Helvetica"/>
              </a:rPr>
              <a:t>The main thread is a regular OS thread that executes compiled C code. Its state includes values of CPU registers and the call stack of C functions. A Python thread, however, must capture the call stack of Python functions, the exception state, and other Python-related things. So what </a:t>
            </a:r>
            <a:r>
              <a:rPr lang="en-US" sz="2400" b="0" i="0" u="none" strike="noStrike" cap="none" spc="0" baseline="0" dirty="0" err="1">
                <a:solidFill>
                  <a:srgbClr val="000000"/>
                </a:solidFill>
                <a:effectLst/>
                <a:uFillTx/>
                <a:latin typeface="+mn-lt"/>
                <a:ea typeface="+mn-ea"/>
                <a:cs typeface="+mn-cs"/>
                <a:sym typeface="Helvetica"/>
              </a:rPr>
              <a:t>CPython</a:t>
            </a:r>
            <a:r>
              <a:rPr lang="en-US" sz="2400" b="0" i="0" u="none" strike="noStrike" cap="none" spc="0" baseline="0" dirty="0">
                <a:solidFill>
                  <a:srgbClr val="000000"/>
                </a:solidFill>
                <a:effectLst/>
                <a:uFillTx/>
                <a:latin typeface="+mn-lt"/>
                <a:ea typeface="+mn-ea"/>
                <a:cs typeface="+mn-cs"/>
                <a:sym typeface="Helvetica"/>
              </a:rPr>
              <a:t> does is put those things in a </a:t>
            </a:r>
            <a:r>
              <a:rPr lang="en-US" sz="2400" b="0" i="0" u="sng" strike="noStrike" cap="none" spc="0" baseline="0" dirty="0">
                <a:solidFill>
                  <a:srgbClr val="000000"/>
                </a:solidFill>
                <a:effectLst/>
                <a:uFillTx/>
                <a:latin typeface="+mn-lt"/>
                <a:ea typeface="+mn-ea"/>
                <a:cs typeface="+mn-cs"/>
                <a:sym typeface="Helvetica"/>
                <a:hlinkClick r:id="rId3"/>
              </a:rPr>
              <a:t>thread state struct</a:t>
            </a:r>
            <a:r>
              <a:rPr lang="en-US" sz="2400" b="0" i="0" u="none" strike="noStrike" cap="none" spc="0" baseline="0" dirty="0">
                <a:solidFill>
                  <a:srgbClr val="000000"/>
                </a:solidFill>
                <a:effectLst/>
                <a:uFillTx/>
                <a:latin typeface="+mn-lt"/>
                <a:ea typeface="+mn-ea"/>
                <a:cs typeface="+mn-cs"/>
                <a:sym typeface="Helvetica"/>
              </a:rPr>
              <a:t> and associate the thread state with the OS thread</a:t>
            </a:r>
          </a:p>
          <a:p>
            <a:pPr marL="342900" marR="0" lvl="0" indent="-342900" algn="l"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400" b="0" i="0" u="none" strike="noStrike" cap="none" spc="0" baseline="0" dirty="0">
                <a:solidFill>
                  <a:srgbClr val="000000"/>
                </a:solidFill>
                <a:effectLst/>
                <a:uFillTx/>
                <a:latin typeface="+mn-lt"/>
                <a:ea typeface="+mn-ea"/>
                <a:cs typeface="+mn-cs"/>
                <a:sym typeface="Helvetica"/>
              </a:rPr>
              <a:t>The evaluation loop is an infinite loop that contains a giant switch over all possible bytecode instructions. To enter the loop, a thread must hold the GIL. The main thread takes the GIL during the initialization, so it's free to enter. When it enters the loop, it just starts executing bytecode instructions one by one according to the switch.</a:t>
            </a:r>
          </a:p>
          <a:p>
            <a:pPr marL="342900" indent="-342900">
              <a:buFont typeface="Arial" panose="020B0604020202020204" pitchFamily="34" charset="0"/>
              <a:buChar char="•"/>
            </a:pPr>
            <a:r>
              <a:rPr lang="en-US" sz="2400" b="0" i="0" u="none" strike="noStrike" cap="none" spc="0" baseline="0" dirty="0">
                <a:solidFill>
                  <a:srgbClr val="000000"/>
                </a:solidFill>
                <a:effectLst/>
                <a:uFillTx/>
                <a:latin typeface="+mn-lt"/>
                <a:ea typeface="+mn-ea"/>
                <a:cs typeface="+mn-cs"/>
                <a:sym typeface="Helvetica"/>
              </a:rPr>
              <a:t>We're interested in one such reason: another thread has requested the GIL. Here's how this logic is implemented in the code:</a:t>
            </a:r>
            <a:endParaRPr lang="en-AR" dirty="0"/>
          </a:p>
        </p:txBody>
      </p:sp>
    </p:spTree>
    <p:extLst>
      <p:ext uri="{BB962C8B-B14F-4D97-AF65-F5344CB8AC3E}">
        <p14:creationId xmlns:p14="http://schemas.microsoft.com/office/powerpoint/2010/main" val="23145027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8313783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a:p>
        </p:txBody>
      </p:sp>
    </p:spTree>
    <p:extLst>
      <p:ext uri="{BB962C8B-B14F-4D97-AF65-F5344CB8AC3E}">
        <p14:creationId xmlns:p14="http://schemas.microsoft.com/office/powerpoint/2010/main" val="966194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425318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Add …tech into each</a:t>
            </a:r>
          </a:p>
        </p:txBody>
      </p:sp>
    </p:spTree>
    <p:extLst>
      <p:ext uri="{BB962C8B-B14F-4D97-AF65-F5344CB8AC3E}">
        <p14:creationId xmlns:p14="http://schemas.microsoft.com/office/powerpoint/2010/main" val="3750027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760158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7415936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449602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RO"/>
              <a:t>How do we use this</a:t>
            </a:r>
          </a:p>
        </p:txBody>
      </p:sp>
    </p:spTree>
    <p:extLst>
      <p:ext uri="{BB962C8B-B14F-4D97-AF65-F5344CB8AC3E}">
        <p14:creationId xmlns:p14="http://schemas.microsoft.com/office/powerpoint/2010/main" val="1386848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a:p>
        </p:txBody>
      </p:sp>
    </p:spTree>
    <p:extLst>
      <p:ext uri="{BB962C8B-B14F-4D97-AF65-F5344CB8AC3E}">
        <p14:creationId xmlns:p14="http://schemas.microsoft.com/office/powerpoint/2010/main" val="557903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413203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b="0" i="0" u="none" strike="noStrike" cap="none" spc="0" baseline="0" dirty="0">
                <a:solidFill>
                  <a:srgbClr val="000000"/>
                </a:solidFill>
                <a:effectLst/>
                <a:uFillTx/>
                <a:latin typeface="+mn-lt"/>
                <a:ea typeface="+mn-ea"/>
                <a:cs typeface="+mn-cs"/>
                <a:sym typeface="Helvetica"/>
              </a:rPr>
              <a:t>The main thread is a regular OS thread that executes compiled C code. Its state includes values of CPU registers and the call stack of C functions. A Python thread, however, must capture the call stack of Python functions, the exception state, and other Python-related things. So what </a:t>
            </a:r>
            <a:r>
              <a:rPr lang="en-US" sz="2400" b="0" i="0" u="none" strike="noStrike" cap="none" spc="0" baseline="0" dirty="0" err="1">
                <a:solidFill>
                  <a:srgbClr val="000000"/>
                </a:solidFill>
                <a:effectLst/>
                <a:uFillTx/>
                <a:latin typeface="+mn-lt"/>
                <a:ea typeface="+mn-ea"/>
                <a:cs typeface="+mn-cs"/>
                <a:sym typeface="Helvetica"/>
              </a:rPr>
              <a:t>CPython</a:t>
            </a:r>
            <a:r>
              <a:rPr lang="en-US" sz="2400" b="0" i="0" u="none" strike="noStrike" cap="none" spc="0" baseline="0" dirty="0">
                <a:solidFill>
                  <a:srgbClr val="000000"/>
                </a:solidFill>
                <a:effectLst/>
                <a:uFillTx/>
                <a:latin typeface="+mn-lt"/>
                <a:ea typeface="+mn-ea"/>
                <a:cs typeface="+mn-cs"/>
                <a:sym typeface="Helvetica"/>
              </a:rPr>
              <a:t> does is put those things in a </a:t>
            </a:r>
            <a:r>
              <a:rPr lang="en-US" sz="2400" b="0" i="0" u="sng" strike="noStrike" cap="none" spc="0" baseline="0" dirty="0">
                <a:solidFill>
                  <a:srgbClr val="000000"/>
                </a:solidFill>
                <a:effectLst/>
                <a:uFillTx/>
                <a:latin typeface="+mn-lt"/>
                <a:ea typeface="+mn-ea"/>
                <a:cs typeface="+mn-cs"/>
                <a:sym typeface="Helvetica"/>
                <a:hlinkClick r:id="rId3"/>
              </a:rPr>
              <a:t>thread state struct</a:t>
            </a:r>
            <a:r>
              <a:rPr lang="en-US" sz="2400" b="0" i="0" u="none" strike="noStrike" cap="none" spc="0" baseline="0" dirty="0">
                <a:solidFill>
                  <a:srgbClr val="000000"/>
                </a:solidFill>
                <a:effectLst/>
                <a:uFillTx/>
                <a:latin typeface="+mn-lt"/>
                <a:ea typeface="+mn-ea"/>
                <a:cs typeface="+mn-cs"/>
                <a:sym typeface="Helvetica"/>
              </a:rPr>
              <a:t> and associate the thread state with the OS thread</a:t>
            </a:r>
          </a:p>
          <a:p>
            <a:pPr marL="342900" marR="0" lvl="0" indent="-342900" algn="l"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400" b="0" i="0" u="none" strike="noStrike" cap="none" spc="0" baseline="0" dirty="0">
                <a:solidFill>
                  <a:srgbClr val="000000"/>
                </a:solidFill>
                <a:effectLst/>
                <a:uFillTx/>
                <a:latin typeface="+mn-lt"/>
                <a:ea typeface="+mn-ea"/>
                <a:cs typeface="+mn-cs"/>
                <a:sym typeface="Helvetica"/>
              </a:rPr>
              <a:t>The evaluation loop is an infinite loop that contains a giant switch over all possible bytecode instructions. To enter the loop, a thread must hold the GIL. The main thread takes the GIL during the initialization, so it's free to enter. When it enters the loop, it just starts executing bytecode instructions one by one according to the switch.</a:t>
            </a:r>
          </a:p>
          <a:p>
            <a:pPr marL="342900" indent="-342900">
              <a:buFont typeface="Arial" panose="020B0604020202020204" pitchFamily="34" charset="0"/>
              <a:buChar char="•"/>
            </a:pPr>
            <a:r>
              <a:rPr lang="en-US" sz="2400" b="0" i="0" u="none" strike="noStrike" cap="none" spc="0" baseline="0" dirty="0">
                <a:solidFill>
                  <a:srgbClr val="000000"/>
                </a:solidFill>
                <a:effectLst/>
                <a:uFillTx/>
                <a:latin typeface="+mn-lt"/>
                <a:ea typeface="+mn-ea"/>
                <a:cs typeface="+mn-cs"/>
                <a:sym typeface="Helvetica"/>
              </a:rPr>
              <a:t>We're interested in one such reason: another thread has requested the GIL. Here's how this logic is implemented in the code:</a:t>
            </a:r>
            <a:endParaRPr lang="en-AR" dirty="0"/>
          </a:p>
        </p:txBody>
      </p:sp>
    </p:spTree>
    <p:extLst>
      <p:ext uri="{BB962C8B-B14F-4D97-AF65-F5344CB8AC3E}">
        <p14:creationId xmlns:p14="http://schemas.microsoft.com/office/powerpoint/2010/main" val="1055300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a:p>
        </p:txBody>
      </p:sp>
    </p:spTree>
    <p:extLst>
      <p:ext uri="{BB962C8B-B14F-4D97-AF65-F5344CB8AC3E}">
        <p14:creationId xmlns:p14="http://schemas.microsoft.com/office/powerpoint/2010/main" val="41866029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a:p>
        </p:txBody>
      </p:sp>
    </p:spTree>
    <p:extLst>
      <p:ext uri="{BB962C8B-B14F-4D97-AF65-F5344CB8AC3E}">
        <p14:creationId xmlns:p14="http://schemas.microsoft.com/office/powerpoint/2010/main" val="30501494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a:p>
        </p:txBody>
      </p:sp>
    </p:spTree>
    <p:extLst>
      <p:ext uri="{BB962C8B-B14F-4D97-AF65-F5344CB8AC3E}">
        <p14:creationId xmlns:p14="http://schemas.microsoft.com/office/powerpoint/2010/main" val="39889193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4242005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9479741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532746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5500464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329170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b="0" i="0" dirty="0">
                <a:solidFill>
                  <a:srgbClr val="1A1A1A"/>
                </a:solidFill>
                <a:effectLst/>
                <a:latin typeface="OpenSans"/>
              </a:rPr>
              <a:t>Usually, one slide of text as bullet points that describes the most important characteristics of the proposed solution</a:t>
            </a:r>
            <a:endParaRPr dirty="0"/>
          </a:p>
        </p:txBody>
      </p:sp>
    </p:spTree>
    <p:extLst>
      <p:ext uri="{BB962C8B-B14F-4D97-AF65-F5344CB8AC3E}">
        <p14:creationId xmlns:p14="http://schemas.microsoft.com/office/powerpoint/2010/main" val="1941259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lgn="l"/>
            <a:r>
              <a:rPr lang="en-US" b="0" i="0" dirty="0">
                <a:solidFill>
                  <a:srgbClr val="1A1A1A"/>
                </a:solidFill>
                <a:effectLst/>
                <a:latin typeface="OpenSans"/>
              </a:rPr>
              <a:t>One ore more diagrams that represent the proposed solution. Usually, the target architecture is presented here, however if appropriate some transition architectures may be presented as well if architecture migration is important.</a:t>
            </a:r>
          </a:p>
          <a:p>
            <a:pPr algn="l"/>
            <a:r>
              <a:rPr lang="en-US" b="0" i="0" dirty="0">
                <a:solidFill>
                  <a:srgbClr val="1A1A1A"/>
                </a:solidFill>
                <a:effectLst/>
                <a:latin typeface="OpenSans"/>
              </a:rPr>
              <a:t>When a Vision slide is present the diagram slides can only contain diagrams, without any text, otherwise some explanatory text would be appropriate. In the example slides both approaches can be found.</a:t>
            </a:r>
          </a:p>
          <a:p>
            <a:pPr algn="l"/>
            <a:r>
              <a:rPr lang="en-US" b="0" i="0" dirty="0">
                <a:solidFill>
                  <a:srgbClr val="1A1A1A"/>
                </a:solidFill>
                <a:effectLst/>
                <a:latin typeface="OpenSans"/>
              </a:rPr>
              <a:t>Considering that the target audience would be mostly business people, the diagrams can be authored using the C4 modelling language. More formal modelling language such as UML or </a:t>
            </a:r>
            <a:r>
              <a:rPr lang="en-US" b="0" i="0" dirty="0" err="1">
                <a:solidFill>
                  <a:srgbClr val="1A1A1A"/>
                </a:solidFill>
                <a:effectLst/>
                <a:latin typeface="OpenSans"/>
              </a:rPr>
              <a:t>Archimate</a:t>
            </a:r>
            <a:r>
              <a:rPr lang="en-US" b="0" i="0" dirty="0">
                <a:solidFill>
                  <a:srgbClr val="1A1A1A"/>
                </a:solidFill>
                <a:effectLst/>
                <a:latin typeface="OpenSans"/>
              </a:rPr>
              <a:t> may be too technical for this audience. A Legend element would be appropriate to explain the symbols/conventions. C4 proved to be effective in recent proposals.</a:t>
            </a:r>
          </a:p>
          <a:p>
            <a:pPr algn="l"/>
            <a:endParaRPr lang="en-US" b="0" i="0" dirty="0">
              <a:solidFill>
                <a:srgbClr val="1A1A1A"/>
              </a:solidFill>
              <a:effectLst/>
              <a:latin typeface="OpenSans"/>
            </a:endParaRPr>
          </a:p>
          <a:p>
            <a:pPr algn="l"/>
            <a:r>
              <a:rPr lang="en-US" b="0" i="0" dirty="0">
                <a:solidFill>
                  <a:srgbClr val="1A1A1A"/>
                </a:solidFill>
                <a:effectLst/>
                <a:latin typeface="OpenSans"/>
              </a:rPr>
              <a:t>Considering the Viewpoints and Perspectives approach the diagrams presented here are usually part of the Context, Functional or Information views.</a:t>
            </a:r>
          </a:p>
          <a:p>
            <a:pPr algn="l"/>
            <a:r>
              <a:rPr lang="en-US" b="0" i="0" dirty="0">
                <a:solidFill>
                  <a:srgbClr val="1A1A1A"/>
                </a:solidFill>
                <a:effectLst/>
                <a:latin typeface="OpenSans"/>
              </a:rPr>
              <a:t>This slide and the next two are variants of the HL architecture layout.</a:t>
            </a:r>
          </a:p>
        </p:txBody>
      </p:sp>
    </p:spTree>
    <p:extLst>
      <p:ext uri="{BB962C8B-B14F-4D97-AF65-F5344CB8AC3E}">
        <p14:creationId xmlns:p14="http://schemas.microsoft.com/office/powerpoint/2010/main" val="3165058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dirty="0">
                <a:effectLst/>
              </a:rPr>
              <a:t>In a single-threaded Python program, the main thread is the only thread, and it never releases the GIL.</a:t>
            </a:r>
          </a:p>
          <a:p>
            <a:pPr fontAlgn="base"/>
            <a:r>
              <a:rPr lang="en-US" dirty="0">
                <a:effectLst/>
              </a:rPr>
              <a:t> Let's now see what happens in a multi-threaded program. We use the </a:t>
            </a:r>
            <a:r>
              <a:rPr lang="en-US" u="sng" dirty="0">
                <a:solidFill>
                  <a:srgbClr val="C74350"/>
                </a:solidFill>
                <a:effectLst/>
                <a:hlinkClick r:id="rId3"/>
              </a:rPr>
              <a:t>threading</a:t>
            </a:r>
            <a:r>
              <a:rPr lang="en-US" dirty="0">
                <a:effectLst/>
              </a:rPr>
              <a:t> standard module to start a new Python thread:</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The </a:t>
            </a:r>
            <a:r>
              <a:rPr lang="en-US" dirty="0"/>
              <a:t>start()</a:t>
            </a:r>
            <a:r>
              <a:rPr lang="en-US" b="0" i="0" u="none" strike="noStrike" dirty="0">
                <a:solidFill>
                  <a:srgbClr val="000305"/>
                </a:solidFill>
                <a:effectLst/>
                <a:latin typeface="Trebuchet MS" panose="020B0703020202090204" pitchFamily="34" charset="0"/>
              </a:rPr>
              <a:t> method of a </a:t>
            </a:r>
            <a:r>
              <a:rPr lang="en-US" dirty="0"/>
              <a:t>Thread</a:t>
            </a:r>
            <a:r>
              <a:rPr lang="en-US" b="0" i="0" u="none" strike="noStrike" dirty="0">
                <a:solidFill>
                  <a:srgbClr val="000305"/>
                </a:solidFill>
                <a:effectLst/>
                <a:latin typeface="Trebuchet MS" panose="020B0703020202090204" pitchFamily="34" charset="0"/>
              </a:rPr>
              <a:t> instance creates a new OS thread. On Unix-like systems including Linux and macOS, it calls the </a:t>
            </a:r>
            <a:r>
              <a:rPr lang="en-US" b="0" i="0" u="sng" dirty="0">
                <a:solidFill>
                  <a:srgbClr val="C74350"/>
                </a:solidFill>
                <a:effectLst/>
                <a:latin typeface="Trebuchet MS" panose="020B0703020202090204" pitchFamily="34" charset="0"/>
                <a:hlinkClick r:id="rId4"/>
              </a:rPr>
              <a:t>pthread_create()</a:t>
            </a:r>
            <a:r>
              <a:rPr lang="en-US" b="0" i="0" u="none" strike="noStrike" dirty="0">
                <a:solidFill>
                  <a:srgbClr val="000305"/>
                </a:solidFill>
                <a:effectLst/>
                <a:latin typeface="Trebuchet MS" panose="020B0703020202090204" pitchFamily="34" charset="0"/>
              </a:rPr>
              <a:t> function for that purpose. </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The newly created thread starts executing the </a:t>
            </a:r>
            <a:r>
              <a:rPr lang="en-US" dirty="0" err="1"/>
              <a:t>t_bootstrap</a:t>
            </a:r>
            <a:r>
              <a:rPr lang="en-US" dirty="0"/>
              <a:t>()</a:t>
            </a:r>
            <a:r>
              <a:rPr lang="en-US" b="0" i="0" u="none" strike="noStrike" dirty="0">
                <a:solidFill>
                  <a:srgbClr val="000305"/>
                </a:solidFill>
                <a:effectLst/>
                <a:latin typeface="Trebuchet MS" panose="020B0703020202090204" pitchFamily="34" charset="0"/>
              </a:rPr>
              <a:t>function with the </a:t>
            </a:r>
            <a:r>
              <a:rPr lang="en-US" dirty="0"/>
              <a:t>boot</a:t>
            </a:r>
            <a:r>
              <a:rPr lang="en-US" b="0" i="0" u="none" strike="noStrike" dirty="0">
                <a:solidFill>
                  <a:srgbClr val="000305"/>
                </a:solidFill>
                <a:effectLst/>
                <a:latin typeface="Trebuchet MS" panose="020B0703020202090204" pitchFamily="34" charset="0"/>
              </a:rPr>
              <a:t> argument. </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The </a:t>
            </a:r>
            <a:r>
              <a:rPr lang="en-US" b="0" i="0" u="sng" dirty="0">
                <a:solidFill>
                  <a:srgbClr val="C74350"/>
                </a:solidFill>
                <a:effectLst/>
                <a:latin typeface="Trebuchet MS" panose="020B0703020202090204" pitchFamily="34" charset="0"/>
                <a:hlinkClick r:id="rId5"/>
              </a:rPr>
              <a:t>boot</a:t>
            </a:r>
            <a:r>
              <a:rPr lang="en-US" b="0" i="0" u="none" strike="noStrike" dirty="0">
                <a:solidFill>
                  <a:srgbClr val="000305"/>
                </a:solidFill>
                <a:effectLst/>
                <a:latin typeface="Trebuchet MS" panose="020B0703020202090204" pitchFamily="34" charset="0"/>
              </a:rPr>
              <a:t> argument is a struct that contains the target function, the passed arguments, and a thread state for the new OS thread. The </a:t>
            </a:r>
            <a:r>
              <a:rPr lang="en-US" b="0" i="0" u="sng" dirty="0">
                <a:solidFill>
                  <a:srgbClr val="C74350"/>
                </a:solidFill>
                <a:effectLst/>
                <a:latin typeface="Trebuchet MS" panose="020B0703020202090204" pitchFamily="34" charset="0"/>
                <a:hlinkClick r:id="rId6"/>
              </a:rPr>
              <a:t>t_bootstrap()</a:t>
            </a:r>
            <a:r>
              <a:rPr lang="en-US" b="0" i="0" u="none" strike="noStrike" dirty="0">
                <a:solidFill>
                  <a:srgbClr val="000305"/>
                </a:solidFill>
                <a:effectLst/>
                <a:latin typeface="Trebuchet MS" panose="020B0703020202090204" pitchFamily="34" charset="0"/>
              </a:rPr>
              <a:t> function does a number of things, but most importantly, it acquires the GIL and then enters the evaluation loop to execute the bytecode of the target function.</a:t>
            </a:r>
          </a:p>
          <a:p>
            <a:pPr marL="342900" indent="-342900" fontAlgn="base">
              <a:buFont typeface="Arial" panose="020B0604020202020204" pitchFamily="34" charset="0"/>
              <a:buChar char="•"/>
            </a:pPr>
            <a:br>
              <a:rPr lang="en-US" dirty="0">
                <a:effectLst/>
              </a:rPr>
            </a:br>
            <a:r>
              <a:rPr lang="en-US" b="0" i="0" u="none" strike="noStrike" dirty="0">
                <a:solidFill>
                  <a:srgbClr val="000305"/>
                </a:solidFill>
                <a:effectLst/>
                <a:latin typeface="Trebuchet MS" panose="020B0703020202090204" pitchFamily="34" charset="0"/>
              </a:rPr>
              <a:t>To acquire the GIL, a thread first checks whether some other thread holds the GIL. If this is not the case, the thread acquires the GIL immediately. Otherwise, it waits until the GIL is released.</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It waits for a fixed time interval called the </a:t>
            </a:r>
            <a:r>
              <a:rPr lang="en-US" b="1" i="0" u="none" strike="noStrike" dirty="0">
                <a:solidFill>
                  <a:srgbClr val="000305"/>
                </a:solidFill>
                <a:effectLst/>
                <a:latin typeface="Trebuchet MS" panose="020B0703020202090204" pitchFamily="34" charset="0"/>
              </a:rPr>
              <a:t>switch interval</a:t>
            </a:r>
            <a:r>
              <a:rPr lang="en-US" b="0" i="0" u="none" strike="noStrike" dirty="0">
                <a:solidFill>
                  <a:srgbClr val="000305"/>
                </a:solidFill>
                <a:effectLst/>
                <a:latin typeface="Trebuchet MS" panose="020B0703020202090204" pitchFamily="34" charset="0"/>
              </a:rPr>
              <a:t> (5 </a:t>
            </a:r>
            <a:r>
              <a:rPr lang="en-US" b="0" i="0" u="none" strike="noStrike" dirty="0" err="1">
                <a:solidFill>
                  <a:srgbClr val="000305"/>
                </a:solidFill>
                <a:effectLst/>
                <a:latin typeface="Trebuchet MS" panose="020B0703020202090204" pitchFamily="34" charset="0"/>
              </a:rPr>
              <a:t>ms</a:t>
            </a:r>
            <a:r>
              <a:rPr lang="en-US" b="0" i="0" u="none" strike="noStrike" dirty="0">
                <a:solidFill>
                  <a:srgbClr val="000305"/>
                </a:solidFill>
                <a:effectLst/>
                <a:latin typeface="Trebuchet MS" panose="020B0703020202090204" pitchFamily="34" charset="0"/>
              </a:rPr>
              <a:t> by default), and if the GIL is not released during that time, it sets the </a:t>
            </a:r>
            <a:r>
              <a:rPr lang="en-US" b="0" i="0" u="none" strike="noStrike" dirty="0" err="1">
                <a:solidFill>
                  <a:srgbClr val="000305"/>
                </a:solidFill>
                <a:effectLst/>
                <a:latin typeface="Trebuchet MS" panose="020B0703020202090204" pitchFamily="34" charset="0"/>
              </a:rPr>
              <a:t>eval_breaker</a:t>
            </a:r>
            <a:r>
              <a:rPr lang="en-US" b="0" i="0" u="none" strike="noStrike" dirty="0">
                <a:solidFill>
                  <a:srgbClr val="000305"/>
                </a:solidFill>
                <a:effectLst/>
                <a:latin typeface="Trebuchet MS" panose="020B0703020202090204" pitchFamily="34" charset="0"/>
              </a:rPr>
              <a:t> and </a:t>
            </a:r>
            <a:r>
              <a:rPr lang="en-US" b="0" i="0" u="none" strike="noStrike" dirty="0" err="1">
                <a:solidFill>
                  <a:srgbClr val="000305"/>
                </a:solidFill>
                <a:effectLst/>
                <a:latin typeface="Trebuchet MS" panose="020B0703020202090204" pitchFamily="34" charset="0"/>
              </a:rPr>
              <a:t>gil_drop_request</a:t>
            </a:r>
            <a:r>
              <a:rPr lang="en-US" b="0" i="0" u="none" strike="noStrike" dirty="0">
                <a:solidFill>
                  <a:srgbClr val="000305"/>
                </a:solidFill>
                <a:effectLst/>
                <a:latin typeface="Trebuchet MS" panose="020B0703020202090204" pitchFamily="34" charset="0"/>
              </a:rPr>
              <a:t> flags. </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The </a:t>
            </a:r>
            <a:r>
              <a:rPr lang="en-US" b="0" i="0" u="none" strike="noStrike" dirty="0" err="1">
                <a:solidFill>
                  <a:srgbClr val="000305"/>
                </a:solidFill>
                <a:effectLst/>
                <a:latin typeface="Trebuchet MS" panose="020B0703020202090204" pitchFamily="34" charset="0"/>
              </a:rPr>
              <a:t>eval_breaker</a:t>
            </a:r>
            <a:r>
              <a:rPr lang="en-US" b="0" i="0" u="none" strike="noStrike" dirty="0">
                <a:solidFill>
                  <a:srgbClr val="000305"/>
                </a:solidFill>
                <a:effectLst/>
                <a:latin typeface="Trebuchet MS" panose="020B0703020202090204" pitchFamily="34" charset="0"/>
              </a:rPr>
              <a:t> flag tells the GIL-holding thread to suspend bytecode execution, and </a:t>
            </a:r>
            <a:r>
              <a:rPr lang="en-US" b="0" i="0" u="none" strike="noStrike" dirty="0" err="1">
                <a:solidFill>
                  <a:srgbClr val="000305"/>
                </a:solidFill>
                <a:effectLst/>
                <a:latin typeface="Trebuchet MS" panose="020B0703020202090204" pitchFamily="34" charset="0"/>
              </a:rPr>
              <a:t>gil_drop_request</a:t>
            </a:r>
            <a:r>
              <a:rPr lang="en-US" b="0" i="0" u="none" strike="noStrike" dirty="0">
                <a:solidFill>
                  <a:srgbClr val="000305"/>
                </a:solidFill>
                <a:effectLst/>
                <a:latin typeface="Trebuchet MS" panose="020B0703020202090204" pitchFamily="34" charset="0"/>
              </a:rPr>
              <a:t> explains why. The GIL-holding thread sees the flags when it starts the next iteration of the evaluation loop and releases the GIL. </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It notifies the GIL-awaiting threads, and one of them acquires the GIL. It's up to the OS to decide which thread to wake up, so it may or may not be the thread that set the flags.</a:t>
            </a:r>
          </a:p>
          <a:p>
            <a:pPr algn="l" fontAlgn="base"/>
            <a:r>
              <a:rPr lang="en-US" b="0" i="0" u="none" strike="noStrike" dirty="0">
                <a:solidFill>
                  <a:srgbClr val="000305"/>
                </a:solidFill>
                <a:effectLst/>
                <a:latin typeface="Trebuchet MS" panose="020B0703020202090204" pitchFamily="34" charset="0"/>
              </a:rPr>
              <a:t>That's the bare minimum of what we need to know about the GIL. Let me now demonstrate its effects that I was talking about earlier. </a:t>
            </a:r>
          </a:p>
          <a:p>
            <a:pPr fontAlgn="base"/>
            <a:endParaRPr lang="en-US" dirty="0">
              <a:effectLst/>
            </a:endParaRPr>
          </a:p>
          <a:p>
            <a:pPr marL="342900" indent="-342900">
              <a:buFont typeface="Arial" panose="020B0604020202020204" pitchFamily="34" charset="0"/>
              <a:buChar char="•"/>
            </a:pPr>
            <a:endParaRPr lang="en-AR" dirty="0"/>
          </a:p>
        </p:txBody>
      </p:sp>
    </p:spTree>
    <p:extLst>
      <p:ext uri="{BB962C8B-B14F-4D97-AF65-F5344CB8AC3E}">
        <p14:creationId xmlns:p14="http://schemas.microsoft.com/office/powerpoint/2010/main" val="12683001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410911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8691279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b="0" dirty="0"/>
              <a:t>This slide and the next one are layout variants of high level technical guidelines and best practices. Check the examples for slides used in actual proposals.</a:t>
            </a:r>
            <a:endParaRPr b="0" dirty="0"/>
          </a:p>
        </p:txBody>
      </p:sp>
    </p:spTree>
    <p:extLst>
      <p:ext uri="{BB962C8B-B14F-4D97-AF65-F5344CB8AC3E}">
        <p14:creationId xmlns:p14="http://schemas.microsoft.com/office/powerpoint/2010/main" val="22104564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490307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b="0" dirty="0"/>
              <a:t>If the proposal is architecture centric this slide and the next one can be used to describe the Agile Architecture in Endava.</a:t>
            </a:r>
            <a:endParaRPr b="0" dirty="0"/>
          </a:p>
        </p:txBody>
      </p:sp>
    </p:spTree>
    <p:extLst>
      <p:ext uri="{BB962C8B-B14F-4D97-AF65-F5344CB8AC3E}">
        <p14:creationId xmlns:p14="http://schemas.microsoft.com/office/powerpoint/2010/main" val="28153631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lgn="l"/>
            <a:endParaRPr lang="en-US" b="0" i="0" u="sng" dirty="0">
              <a:solidFill>
                <a:srgbClr val="3578FF"/>
              </a:solidFill>
              <a:effectLst/>
              <a:latin typeface="OpenSans"/>
            </a:endParaRPr>
          </a:p>
        </p:txBody>
      </p:sp>
    </p:spTree>
    <p:extLst>
      <p:ext uri="{BB962C8B-B14F-4D97-AF65-F5344CB8AC3E}">
        <p14:creationId xmlns:p14="http://schemas.microsoft.com/office/powerpoint/2010/main" val="1361532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lgn="l"/>
            <a:r>
              <a:rPr lang="en-US" b="0" i="0" u="none" dirty="0">
                <a:solidFill>
                  <a:srgbClr val="3578FF"/>
                </a:solidFill>
                <a:effectLst/>
                <a:latin typeface="OpenSans"/>
              </a:rPr>
              <a:t>This slide can be used to describe the Viewpoints and Perspectives design approach.</a:t>
            </a:r>
          </a:p>
        </p:txBody>
      </p:sp>
    </p:spTree>
    <p:extLst>
      <p:ext uri="{BB962C8B-B14F-4D97-AF65-F5344CB8AC3E}">
        <p14:creationId xmlns:p14="http://schemas.microsoft.com/office/powerpoint/2010/main" val="14786037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lgn="l"/>
            <a:r>
              <a:rPr lang="en-US" b="0" i="0" dirty="0">
                <a:solidFill>
                  <a:srgbClr val="1A1A1A"/>
                </a:solidFill>
                <a:effectLst/>
                <a:latin typeface="OpenSans"/>
              </a:rPr>
              <a:t>Details about the architectural styles or patterns that are part of the proposed architecture, if they are relevant to this document.</a:t>
            </a:r>
          </a:p>
          <a:p>
            <a:pPr algn="l"/>
            <a:r>
              <a:rPr lang="en-US" b="0" i="0" dirty="0">
                <a:solidFill>
                  <a:srgbClr val="1A1A1A"/>
                </a:solidFill>
                <a:effectLst/>
                <a:latin typeface="OpenSans"/>
              </a:rPr>
              <a:t>Most commonly used nowadays are microservices and REST, and also Layered, Pipes and </a:t>
            </a:r>
            <a:r>
              <a:rPr lang="en-US" b="0" i="0" dirty="0" err="1">
                <a:solidFill>
                  <a:srgbClr val="1A1A1A"/>
                </a:solidFill>
                <a:effectLst/>
                <a:latin typeface="OpenSans"/>
              </a:rPr>
              <a:t>FIlters</a:t>
            </a:r>
            <a:r>
              <a:rPr lang="en-US" b="0" i="0" dirty="0">
                <a:solidFill>
                  <a:srgbClr val="1A1A1A"/>
                </a:solidFill>
                <a:effectLst/>
                <a:latin typeface="OpenSans"/>
              </a:rPr>
              <a:t>, etc.</a:t>
            </a:r>
          </a:p>
          <a:p>
            <a:pPr algn="l"/>
            <a:r>
              <a:rPr lang="en-US" b="0" i="0" dirty="0">
                <a:solidFill>
                  <a:srgbClr val="1A1A1A"/>
                </a:solidFill>
                <a:effectLst/>
                <a:latin typeface="OpenSans"/>
              </a:rPr>
              <a:t>Details on multiple styles and patterns can be found here:</a:t>
            </a:r>
            <a:endParaRPr lang="en-US" b="0" i="0" u="sng" dirty="0">
              <a:solidFill>
                <a:srgbClr val="3578FF"/>
              </a:solidFill>
              <a:effectLst/>
              <a:latin typeface="OpenSans"/>
              <a:hlinkClick r:id="" action="ppaction://noaction"/>
            </a:endParaRPr>
          </a:p>
          <a:p>
            <a:pPr algn="l"/>
            <a:r>
              <a:rPr lang="en-US" b="0" i="0" u="sng" dirty="0">
                <a:solidFill>
                  <a:srgbClr val="3578FF"/>
                </a:solidFill>
                <a:effectLst/>
                <a:latin typeface="OpenSans"/>
                <a:hlinkClick r:id="" action="ppaction://noaction"/>
              </a:rPr>
              <a:t>https://confluence.endava.com/display/ARCHDISC/Architecture+Styles+and+Patterns</a:t>
            </a:r>
            <a:endParaRPr lang="en-US" b="0" i="0" u="sng" dirty="0">
              <a:solidFill>
                <a:srgbClr val="3578FF"/>
              </a:solidFill>
              <a:effectLst/>
              <a:latin typeface="OpenSans"/>
            </a:endParaRPr>
          </a:p>
          <a:p>
            <a:pPr algn="l"/>
            <a:endParaRPr lang="en-US" b="0" i="0" u="sng" dirty="0">
              <a:solidFill>
                <a:srgbClr val="3578FF"/>
              </a:solidFill>
              <a:effectLst/>
              <a:latin typeface="OpenSans"/>
            </a:endParaRPr>
          </a:p>
          <a:p>
            <a:pPr algn="l"/>
            <a:r>
              <a:rPr lang="en-US" b="0" i="0" u="none" dirty="0">
                <a:solidFill>
                  <a:srgbClr val="3578FF"/>
                </a:solidFill>
                <a:effectLst/>
                <a:latin typeface="OpenSans"/>
              </a:rPr>
              <a:t>There are two proposed layouts: one that contains both a diagram and a text to support it, and one with only a diagram.</a:t>
            </a:r>
          </a:p>
        </p:txBody>
      </p:sp>
    </p:spTree>
    <p:extLst>
      <p:ext uri="{BB962C8B-B14F-4D97-AF65-F5344CB8AC3E}">
        <p14:creationId xmlns:p14="http://schemas.microsoft.com/office/powerpoint/2010/main" val="4308678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9757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b="0" i="0" dirty="0">
                <a:solidFill>
                  <a:srgbClr val="1A1A1A"/>
                </a:solidFill>
                <a:effectLst/>
                <a:latin typeface="OpenSans"/>
              </a:rPr>
              <a:t>Constraints and assumptions custom per client if relevant. Also a set of principles can be listed here. Information of architecture principles can be found </a:t>
            </a:r>
            <a:r>
              <a:rPr lang="en-US" b="0" i="0" dirty="0" err="1">
                <a:solidFill>
                  <a:srgbClr val="1A1A1A"/>
                </a:solidFill>
                <a:effectLst/>
                <a:latin typeface="OpenSans"/>
              </a:rPr>
              <a:t>here:</a:t>
            </a:r>
            <a:r>
              <a:rPr lang="en-US" b="0" i="0" u="sng" dirty="0" err="1">
                <a:solidFill>
                  <a:srgbClr val="3578FF"/>
                </a:solidFill>
                <a:effectLst/>
                <a:latin typeface="OpenSans"/>
                <a:hlinkClick r:id="rId3"/>
              </a:rPr>
              <a:t>https</a:t>
            </a:r>
            <a:r>
              <a:rPr lang="en-US" b="0" i="0" u="sng" dirty="0">
                <a:solidFill>
                  <a:srgbClr val="3578FF"/>
                </a:solidFill>
                <a:effectLst/>
                <a:latin typeface="OpenSans"/>
                <a:hlinkClick r:id="rId3"/>
              </a:rPr>
              <a:t>://confluence.endava.com/display/ARCHDISC/</a:t>
            </a:r>
            <a:r>
              <a:rPr lang="en-US" b="0" i="0" u="sng" dirty="0" err="1">
                <a:solidFill>
                  <a:srgbClr val="3578FF"/>
                </a:solidFill>
                <a:effectLst/>
                <a:latin typeface="OpenSans"/>
                <a:hlinkClick r:id="rId3"/>
              </a:rPr>
              <a:t>Architecture+Principles</a:t>
            </a:r>
            <a:endParaRPr dirty="0"/>
          </a:p>
        </p:txBody>
      </p:sp>
    </p:spTree>
    <p:extLst>
      <p:ext uri="{BB962C8B-B14F-4D97-AF65-F5344CB8AC3E}">
        <p14:creationId xmlns:p14="http://schemas.microsoft.com/office/powerpoint/2010/main" val="2228167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The first effect of the GIL is well-known: multiple Python threads cannot run in parallel.</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Thus, a multi-threaded program is not faster than its single-threaded equivalent even on a multi-core machine. </a:t>
            </a:r>
          </a:p>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As an naive attempt to parallelize Python code, consider the following CPU-bound function that performs the decrement operation a given number of times:</a:t>
            </a:r>
            <a:br>
              <a:rPr lang="en-US" dirty="0">
                <a:effectLst/>
              </a:rPr>
            </a:br>
            <a:endParaRPr lang="en-US" dirty="0">
              <a:effectLst/>
            </a:endParaRP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Now suppose we want to perform 100,000,000 decrements. We may run </a:t>
            </a:r>
            <a:r>
              <a:rPr lang="en-US" dirty="0"/>
              <a:t>countdown(100_000_000)</a:t>
            </a:r>
            <a:r>
              <a:rPr lang="en-US" b="0" i="0" u="none" strike="noStrike" dirty="0">
                <a:solidFill>
                  <a:srgbClr val="000305"/>
                </a:solidFill>
                <a:effectLst/>
                <a:latin typeface="Trebuchet MS" panose="020B0703020202090204" pitchFamily="34" charset="0"/>
              </a:rPr>
              <a:t> in a single thread, or </a:t>
            </a:r>
            <a:r>
              <a:rPr lang="en-US" dirty="0"/>
              <a:t>countdown(50_000_000)</a:t>
            </a:r>
            <a:r>
              <a:rPr lang="en-US" b="0" i="0" u="none" strike="noStrike" dirty="0">
                <a:solidFill>
                  <a:srgbClr val="000305"/>
                </a:solidFill>
                <a:effectLst/>
                <a:latin typeface="Trebuchet MS" panose="020B0703020202090204" pitchFamily="34" charset="0"/>
              </a:rPr>
              <a:t> in two threads, or </a:t>
            </a:r>
            <a:r>
              <a:rPr lang="en-US" dirty="0"/>
              <a:t>countdown(25_000_000)</a:t>
            </a:r>
            <a:r>
              <a:rPr lang="en-US" b="0" i="0" u="none" strike="noStrike" dirty="0">
                <a:solidFill>
                  <a:srgbClr val="000305"/>
                </a:solidFill>
                <a:effectLst/>
                <a:latin typeface="Trebuchet MS" panose="020B0703020202090204" pitchFamily="34" charset="0"/>
              </a:rPr>
              <a:t> in four threads, and so forth.</a:t>
            </a: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In the language without the GIL like C, we would see a speedup as we increase the number of threads. </a:t>
            </a: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Running Python on my MacBook Pro with two cores and </a:t>
            </a:r>
            <a:r>
              <a:rPr lang="en-US" b="0" i="0" u="sng" dirty="0">
                <a:solidFill>
                  <a:srgbClr val="C74350"/>
                </a:solidFill>
                <a:effectLst/>
                <a:latin typeface="Trebuchet MS" panose="020B0703020202090204" pitchFamily="34" charset="0"/>
                <a:hlinkClick r:id="rId3"/>
              </a:rPr>
              <a:t>hyper-threading</a:t>
            </a:r>
            <a:r>
              <a:rPr lang="en-US" b="0" i="0" u="none" strike="noStrike" dirty="0">
                <a:solidFill>
                  <a:srgbClr val="000305"/>
                </a:solidFill>
                <a:effectLst/>
                <a:latin typeface="Trebuchet MS" panose="020B0703020202090204" pitchFamily="34" charset="0"/>
              </a:rPr>
              <a:t>, I see the following: ( imagen 2)</a:t>
            </a:r>
          </a:p>
          <a:p>
            <a:pPr marL="342900" indent="-342900">
              <a:buFont typeface="Arial" panose="020B0604020202020204" pitchFamily="34" charset="0"/>
              <a:buChar char="•"/>
            </a:pPr>
            <a:endParaRPr lang="en-US" b="0" i="0" u="none" strike="noStrike" dirty="0">
              <a:solidFill>
                <a:srgbClr val="000305"/>
              </a:solidFill>
              <a:effectLst/>
              <a:latin typeface="Trebuchet MS" panose="020B0703020202090204" pitchFamily="34" charset="0"/>
            </a:endParaRP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The times don't change. In fact, multi-threaded programs may run slower because of the overhead associated with </a:t>
            </a:r>
            <a:r>
              <a:rPr lang="en-US" b="0" i="0" u="sng" strike="noStrike" dirty="0">
                <a:solidFill>
                  <a:srgbClr val="C74350"/>
                </a:solidFill>
                <a:effectLst/>
                <a:latin typeface="Trebuchet MS" panose="020B0703020202090204" pitchFamily="34" charset="0"/>
                <a:hlinkClick r:id="rId4"/>
              </a:rPr>
              <a:t>context switching</a:t>
            </a:r>
            <a:r>
              <a:rPr lang="en-US" b="0" i="0" u="none" strike="noStrike" dirty="0">
                <a:solidFill>
                  <a:srgbClr val="000305"/>
                </a:solidFill>
                <a:effectLst/>
                <a:latin typeface="Trebuchet MS" panose="020B0703020202090204" pitchFamily="34" charset="0"/>
              </a:rPr>
              <a:t>.</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The default switch interval is 5 </a:t>
            </a:r>
            <a:r>
              <a:rPr lang="en-US" b="0" i="0" u="none" strike="noStrike" dirty="0" err="1">
                <a:solidFill>
                  <a:srgbClr val="000305"/>
                </a:solidFill>
                <a:effectLst/>
                <a:latin typeface="Trebuchet MS" panose="020B0703020202090204" pitchFamily="34" charset="0"/>
              </a:rPr>
              <a:t>ms</a:t>
            </a:r>
            <a:r>
              <a:rPr lang="en-US" b="0" i="0" u="none" strike="noStrike" dirty="0">
                <a:solidFill>
                  <a:srgbClr val="000305"/>
                </a:solidFill>
                <a:effectLst/>
                <a:latin typeface="Trebuchet MS" panose="020B0703020202090204" pitchFamily="34" charset="0"/>
              </a:rPr>
              <a:t>, so context switches do not happens that often. But if we decrease the switch interval, we will see a slowdown. More on why we might need to do that later.</a:t>
            </a:r>
          </a:p>
          <a:p>
            <a:pPr marL="342900" indent="-342900" algn="l" fontAlgn="base">
              <a:buFont typeface="Arial" panose="020B0604020202020204" pitchFamily="34" charset="0"/>
              <a:buChar char="•"/>
            </a:pPr>
            <a:endParaRPr lang="en-US" b="0" i="0" u="none" strike="noStrike" dirty="0">
              <a:solidFill>
                <a:srgbClr val="000305"/>
              </a:solidFill>
              <a:effectLst/>
              <a:latin typeface="Trebuchet MS" panose="020B0703020202090204" pitchFamily="34" charset="0"/>
            </a:endParaRP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Although Python threads cannot help us speed up CPU-intensive code, they are useful when we want to perform multiple I/O-bound tasks simultaneously</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Consider a server that listens for incoming connections and, when it receives a connection, runs a handler function in a separate thread. </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The handler function talks to the client by reading from and writing to the client's socket. When reading from the socket, the thread just hangs until the client sends something. </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This is where multithreading helps: another thread can run in the meantime.</a:t>
            </a:r>
          </a:p>
          <a:p>
            <a:pPr marL="342900" indent="-342900">
              <a:buFont typeface="Arial" panose="020B0604020202020204" pitchFamily="34" charset="0"/>
              <a:buChar char="•"/>
            </a:pPr>
            <a:endParaRPr lang="en-AR" dirty="0"/>
          </a:p>
        </p:txBody>
      </p:sp>
    </p:spTree>
    <p:extLst>
      <p:ext uri="{BB962C8B-B14F-4D97-AF65-F5344CB8AC3E}">
        <p14:creationId xmlns:p14="http://schemas.microsoft.com/office/powerpoint/2010/main" val="8642821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a:defRPr b="1"/>
            </a:pPr>
            <a:r>
              <a:rPr lang="en-US" b="0" dirty="0"/>
              <a:t>A set of system qualities can be briefly displayed in a slide. The layout may be similar to the Technical guidelines slides. Information about quality attributes can be found here: </a:t>
            </a:r>
            <a:r>
              <a:rPr lang="en-US" b="0" i="0" u="sng" dirty="0">
                <a:solidFill>
                  <a:srgbClr val="3578FF"/>
                </a:solidFill>
                <a:effectLst/>
                <a:latin typeface="OpenSans"/>
                <a:hlinkClick r:id="rId3"/>
              </a:rPr>
              <a:t>https://confluence.endava.com/display/public/TEAM/Quality+Attribute+Catalogue</a:t>
            </a:r>
            <a:endParaRPr lang="en-US" dirty="0"/>
          </a:p>
          <a:p>
            <a:pPr>
              <a:defRPr b="1"/>
            </a:pPr>
            <a:endParaRPr dirty="0"/>
          </a:p>
        </p:txBody>
      </p:sp>
    </p:spTree>
    <p:extLst>
      <p:ext uri="{BB962C8B-B14F-4D97-AF65-F5344CB8AC3E}">
        <p14:creationId xmlns:p14="http://schemas.microsoft.com/office/powerpoint/2010/main" val="15889485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rPr lang="en-US" b="0" dirty="0"/>
              <a:t>If not already present in other sections of the proposal a SDLC slide can be used here.</a:t>
            </a:r>
            <a:endParaRPr b="0" dirty="0"/>
          </a:p>
        </p:txBody>
      </p:sp>
    </p:spTree>
    <p:extLst>
      <p:ext uri="{BB962C8B-B14F-4D97-AF65-F5344CB8AC3E}">
        <p14:creationId xmlns:p14="http://schemas.microsoft.com/office/powerpoint/2010/main" val="596703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820695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1696238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23695576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5983427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GB"/>
              <a:t>Roadmap shows the major steps (capabilities / deliverables /  business features) planned to achieve the client’s business objective.</a:t>
            </a:r>
          </a:p>
          <a:p>
            <a:pPr>
              <a:defRPr b="1"/>
            </a:pPr>
            <a:endParaRPr/>
          </a:p>
        </p:txBody>
      </p:sp>
    </p:spTree>
    <p:extLst>
      <p:ext uri="{BB962C8B-B14F-4D97-AF65-F5344CB8AC3E}">
        <p14:creationId xmlns:p14="http://schemas.microsoft.com/office/powerpoint/2010/main" val="7498030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provides the template for a simple Roadmap without dependencies. For most complex way to express the timeline check Phase Roadmap and Date Roadmap template.</a:t>
            </a:r>
          </a:p>
        </p:txBody>
      </p:sp>
    </p:spTree>
    <p:extLst>
      <p:ext uri="{BB962C8B-B14F-4D97-AF65-F5344CB8AC3E}">
        <p14:creationId xmlns:p14="http://schemas.microsoft.com/office/powerpoint/2010/main" val="15077750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a:t>This slide provides the template for a simple Roadmap without dependencies. For most complex way to express the timeline check Phase Roadmap and Date Roadmap template.</a:t>
            </a:r>
          </a:p>
        </p:txBody>
      </p:sp>
    </p:spTree>
    <p:extLst>
      <p:ext uri="{BB962C8B-B14F-4D97-AF65-F5344CB8AC3E}">
        <p14:creationId xmlns:p14="http://schemas.microsoft.com/office/powerpoint/2010/main" val="1662355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a:t>This slide provides the template for a simple Roadmap without dependencies, but with team capacity planning. For most complex way to express the timeline check Phase Roadmap and Date Roadmap template.</a:t>
            </a:r>
          </a:p>
        </p:txBody>
      </p:sp>
    </p:spTree>
    <p:extLst>
      <p:ext uri="{BB962C8B-B14F-4D97-AF65-F5344CB8AC3E}">
        <p14:creationId xmlns:p14="http://schemas.microsoft.com/office/powerpoint/2010/main" val="101527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To allow other threads run while the GIL-holding thread is waiting for I/O, </a:t>
            </a:r>
            <a:r>
              <a:rPr lang="en-US" b="0" i="0" u="none" strike="noStrike" dirty="0" err="1">
                <a:solidFill>
                  <a:srgbClr val="000305"/>
                </a:solidFill>
                <a:effectLst/>
                <a:latin typeface="Trebuchet MS" panose="020B0703020202090204" pitchFamily="34" charset="0"/>
              </a:rPr>
              <a:t>CPython</a:t>
            </a:r>
            <a:r>
              <a:rPr lang="en-US" b="0" i="0" u="none" strike="noStrike" dirty="0">
                <a:solidFill>
                  <a:srgbClr val="000305"/>
                </a:solidFill>
                <a:effectLst/>
                <a:latin typeface="Trebuchet MS" panose="020B0703020202090204" pitchFamily="34" charset="0"/>
              </a:rPr>
              <a:t> implements all I/O operations using the following pattern: </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Thus, a thread may release the GIL voluntarily before another thread sets </a:t>
            </a:r>
            <a:r>
              <a:rPr lang="en-US" b="0" i="0" u="none" strike="noStrike" dirty="0" err="1">
                <a:solidFill>
                  <a:srgbClr val="000305"/>
                </a:solidFill>
                <a:effectLst/>
                <a:latin typeface="Trebuchet MS" panose="020B0703020202090204" pitchFamily="34" charset="0"/>
              </a:rPr>
              <a:t>eval_breaker</a:t>
            </a:r>
            <a:r>
              <a:rPr lang="en-US" b="0" i="0" u="none" strike="noStrike" dirty="0">
                <a:solidFill>
                  <a:srgbClr val="000305"/>
                </a:solidFill>
                <a:effectLst/>
                <a:latin typeface="Trebuchet MS" panose="020B0703020202090204" pitchFamily="34" charset="0"/>
              </a:rPr>
              <a:t> and </a:t>
            </a:r>
            <a:r>
              <a:rPr lang="en-US" b="0" i="0" u="none" strike="noStrike" dirty="0" err="1">
                <a:solidFill>
                  <a:srgbClr val="000305"/>
                </a:solidFill>
                <a:effectLst/>
                <a:latin typeface="Trebuchet MS" panose="020B0703020202090204" pitchFamily="34" charset="0"/>
              </a:rPr>
              <a:t>gil_drop_request</a:t>
            </a:r>
            <a:r>
              <a:rPr lang="en-US" b="0" i="0" u="none" strike="noStrike" dirty="0">
                <a:solidFill>
                  <a:srgbClr val="000305"/>
                </a:solidFill>
                <a:effectLst/>
                <a:latin typeface="Trebuchet MS" panose="020B0703020202090204" pitchFamily="34" charset="0"/>
              </a:rPr>
              <a:t>.</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In general, a thread needs to hold the GIL only while it works with Python objects. </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So </a:t>
            </a:r>
            <a:r>
              <a:rPr lang="en-US" b="0" i="0" u="none" strike="noStrike" dirty="0" err="1">
                <a:solidFill>
                  <a:srgbClr val="000305"/>
                </a:solidFill>
                <a:effectLst/>
                <a:latin typeface="Trebuchet MS" panose="020B0703020202090204" pitchFamily="34" charset="0"/>
              </a:rPr>
              <a:t>CPython</a:t>
            </a:r>
            <a:r>
              <a:rPr lang="en-US" b="0" i="0" u="none" strike="noStrike" dirty="0">
                <a:solidFill>
                  <a:srgbClr val="000305"/>
                </a:solidFill>
                <a:effectLst/>
                <a:latin typeface="Trebuchet MS" panose="020B0703020202090204" pitchFamily="34" charset="0"/>
              </a:rPr>
              <a:t> applies the release-perform-acquire pattern not just to I/O operations but also to other blocking calls into the OS like </a:t>
            </a:r>
            <a:r>
              <a:rPr lang="en-US" b="0" i="0" u="sng" strike="noStrike" dirty="0">
                <a:solidFill>
                  <a:srgbClr val="C74350"/>
                </a:solidFill>
                <a:effectLst/>
                <a:latin typeface="Trebuchet MS" panose="020B0703020202090204" pitchFamily="34" charset="0"/>
                <a:hlinkClick r:id="rId3"/>
              </a:rPr>
              <a:t>select()</a:t>
            </a:r>
            <a:r>
              <a:rPr lang="en-US" b="0" i="0" u="none" strike="noStrike" dirty="0">
                <a:solidFill>
                  <a:srgbClr val="000305"/>
                </a:solidFill>
                <a:effectLst/>
                <a:latin typeface="Trebuchet MS" panose="020B0703020202090204" pitchFamily="34" charset="0"/>
              </a:rPr>
              <a:t> and </a:t>
            </a:r>
            <a:r>
              <a:rPr lang="en-US" b="0" i="0" u="sng" strike="noStrike" dirty="0">
                <a:solidFill>
                  <a:srgbClr val="C74350"/>
                </a:solidFill>
                <a:effectLst/>
                <a:latin typeface="Trebuchet MS" panose="020B0703020202090204" pitchFamily="34" charset="0"/>
                <a:hlinkClick r:id="rId4"/>
              </a:rPr>
              <a:t>pthread_mutex_lock()</a:t>
            </a:r>
            <a:r>
              <a:rPr lang="en-US" b="0" i="0" u="none" strike="noStrike" dirty="0">
                <a:solidFill>
                  <a:srgbClr val="000305"/>
                </a:solidFill>
                <a:effectLst/>
                <a:latin typeface="Trebuchet MS" panose="020B0703020202090204" pitchFamily="34" charset="0"/>
              </a:rPr>
              <a:t>, and to heavy computations in pure C.</a:t>
            </a:r>
          </a:p>
          <a:p>
            <a:pPr marL="342900" indent="-342900" algn="l" fontAlgn="base">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For example, hash functions in the </a:t>
            </a:r>
            <a:r>
              <a:rPr lang="en-US" b="0" i="0" u="sng" strike="noStrike" dirty="0">
                <a:solidFill>
                  <a:srgbClr val="C74350"/>
                </a:solidFill>
                <a:effectLst/>
                <a:latin typeface="Trebuchet MS" panose="020B0703020202090204" pitchFamily="34" charset="0"/>
                <a:hlinkClick r:id="rId5"/>
              </a:rPr>
              <a:t>hashlib</a:t>
            </a:r>
            <a:r>
              <a:rPr lang="en-US" b="0" i="0" u="none" strike="noStrike" dirty="0">
                <a:solidFill>
                  <a:srgbClr val="000305"/>
                </a:solidFill>
                <a:effectLst/>
                <a:latin typeface="Trebuchet MS" panose="020B0703020202090204" pitchFamily="34" charset="0"/>
              </a:rPr>
              <a:t> standard module release the GIL. This allows us to actually speed up Python code that calls such functions using multithreading.</a:t>
            </a:r>
          </a:p>
          <a:p>
            <a:pPr marL="342900" indent="-342900">
              <a:buFont typeface="Arial" panose="020B0604020202020204" pitchFamily="34" charset="0"/>
              <a:buChar char="•"/>
            </a:pPr>
            <a:br>
              <a:rPr lang="en-US" dirty="0"/>
            </a:br>
            <a:r>
              <a:rPr lang="en-US" b="0" i="0" u="none" strike="noStrike" dirty="0">
                <a:solidFill>
                  <a:srgbClr val="000305"/>
                </a:solidFill>
                <a:effectLst/>
                <a:latin typeface="Trebuchet MS" panose="020B0703020202090204" pitchFamily="34" charset="0"/>
              </a:rPr>
              <a:t>Suppose we want to compute SHA-256 hashes of eight 128 MB messages. </a:t>
            </a: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We may compute </a:t>
            </a:r>
            <a:r>
              <a:rPr lang="en-US" dirty="0"/>
              <a:t>hashlib.sha256(message)</a:t>
            </a:r>
            <a:r>
              <a:rPr lang="en-US" b="0" i="0" u="none" strike="noStrike" dirty="0">
                <a:solidFill>
                  <a:srgbClr val="000305"/>
                </a:solidFill>
                <a:effectLst/>
                <a:latin typeface="Trebuchet MS" panose="020B0703020202090204" pitchFamily="34" charset="0"/>
              </a:rPr>
              <a:t> for each message in a single thread, but we may also distribute the work among multiple threads.</a:t>
            </a: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If I do the comparison on my machine, I get the following results: </a:t>
            </a:r>
          </a:p>
          <a:p>
            <a:pPr marL="342900" indent="-342900">
              <a:buFont typeface="Arial" panose="020B0604020202020204" pitchFamily="34" charset="0"/>
              <a:buChar char="•"/>
            </a:pPr>
            <a:endParaRPr lang="en-US" b="0" i="0" u="none" strike="noStrike" dirty="0">
              <a:solidFill>
                <a:srgbClr val="000305"/>
              </a:solidFill>
              <a:effectLst/>
              <a:latin typeface="Trebuchet MS" panose="020B0703020202090204" pitchFamily="34" charset="0"/>
            </a:endParaRP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Going from one thread to two threads is almost a 2x speedup because the threads run in parallel. </a:t>
            </a: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Adding more threads doesn't help much because my machine has only two physical cores.</a:t>
            </a: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The conclusion here is that it's possible to speed up CPU-intensive Python code using multithreading if the code calls C functions that release the GIL.</a:t>
            </a: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 Note that such functions can be found not only in the standard library but also in computational-heavy third-party modules like </a:t>
            </a:r>
            <a:r>
              <a:rPr lang="en-US" b="0" i="0" u="sng" dirty="0">
                <a:solidFill>
                  <a:srgbClr val="C74350"/>
                </a:solidFill>
                <a:effectLst/>
                <a:latin typeface="Trebuchet MS" panose="020B0703020202090204" pitchFamily="34" charset="0"/>
                <a:hlinkClick r:id="rId6"/>
              </a:rPr>
              <a:t>NumPy</a:t>
            </a:r>
            <a:r>
              <a:rPr lang="en-US" b="0" i="0" u="none" strike="noStrike" dirty="0">
                <a:solidFill>
                  <a:srgbClr val="000305"/>
                </a:solidFill>
                <a:effectLst/>
                <a:latin typeface="Trebuchet MS" panose="020B0703020202090204" pitchFamily="34" charset="0"/>
              </a:rPr>
              <a:t>. </a:t>
            </a:r>
          </a:p>
          <a:p>
            <a:pPr marL="342900" indent="-342900">
              <a:buFont typeface="Arial" panose="020B0604020202020204" pitchFamily="34" charset="0"/>
              <a:buChar char="•"/>
            </a:pPr>
            <a:r>
              <a:rPr lang="en-US" b="0" i="0" u="none" strike="noStrike" dirty="0">
                <a:solidFill>
                  <a:srgbClr val="000305"/>
                </a:solidFill>
                <a:effectLst/>
                <a:latin typeface="Trebuchet MS" panose="020B0703020202090204" pitchFamily="34" charset="0"/>
              </a:rPr>
              <a:t>You can even write a </a:t>
            </a:r>
            <a:r>
              <a:rPr lang="en-US" b="0" i="0" u="sng" dirty="0">
                <a:solidFill>
                  <a:srgbClr val="C74350"/>
                </a:solidFill>
                <a:effectLst/>
                <a:latin typeface="Trebuchet MS" panose="020B0703020202090204" pitchFamily="34" charset="0"/>
                <a:hlinkClick r:id="rId7"/>
              </a:rPr>
              <a:t>C extension that releases the GIL</a:t>
            </a:r>
            <a:r>
              <a:rPr lang="en-US" b="0" i="0" u="none" strike="noStrike" dirty="0">
                <a:solidFill>
                  <a:srgbClr val="000305"/>
                </a:solidFill>
                <a:effectLst/>
                <a:latin typeface="Trebuchet MS" panose="020B0703020202090204" pitchFamily="34" charset="0"/>
              </a:rPr>
              <a:t> yourself.</a:t>
            </a:r>
            <a:endParaRPr lang="en-AR" dirty="0"/>
          </a:p>
        </p:txBody>
      </p:sp>
    </p:spTree>
    <p:extLst>
      <p:ext uri="{BB962C8B-B14F-4D97-AF65-F5344CB8AC3E}">
        <p14:creationId xmlns:p14="http://schemas.microsoft.com/office/powerpoint/2010/main" val="13686736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a:t>This slide provides an example of how to use the Simple Roadmap with team capacity planning. </a:t>
            </a:r>
          </a:p>
        </p:txBody>
      </p:sp>
    </p:spTree>
    <p:extLst>
      <p:ext uri="{BB962C8B-B14F-4D97-AF65-F5344CB8AC3E}">
        <p14:creationId xmlns:p14="http://schemas.microsoft.com/office/powerpoint/2010/main" val="685864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provides the template for a Roadmap without dependencies, but with the ability to aggregate the sprints in months and phases.</a:t>
            </a:r>
          </a:p>
        </p:txBody>
      </p:sp>
    </p:spTree>
    <p:extLst>
      <p:ext uri="{BB962C8B-B14F-4D97-AF65-F5344CB8AC3E}">
        <p14:creationId xmlns:p14="http://schemas.microsoft.com/office/powerpoint/2010/main" val="9734787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This slide provides the template for a Roadmap without dependencies, but with the ability to aggregate the timeline in months and phases.</a:t>
            </a:r>
          </a:p>
        </p:txBody>
      </p:sp>
    </p:spTree>
    <p:extLst>
      <p:ext uri="{BB962C8B-B14F-4D97-AF65-F5344CB8AC3E}">
        <p14:creationId xmlns:p14="http://schemas.microsoft.com/office/powerpoint/2010/main" val="35187766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Simple Roadmap</a:t>
            </a:r>
          </a:p>
        </p:txBody>
      </p:sp>
    </p:spTree>
    <p:extLst>
      <p:ext uri="{BB962C8B-B14F-4D97-AF65-F5344CB8AC3E}">
        <p14:creationId xmlns:p14="http://schemas.microsoft.com/office/powerpoint/2010/main" val="34235787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a:t>This slide provides the template for a Roadmap with dependencies and with the ability to aggregate the timeline in months and phases.</a:t>
            </a:r>
          </a:p>
          <a:p>
            <a:endParaRPr lang="en-GB"/>
          </a:p>
        </p:txBody>
      </p:sp>
    </p:spTree>
    <p:extLst>
      <p:ext uri="{BB962C8B-B14F-4D97-AF65-F5344CB8AC3E}">
        <p14:creationId xmlns:p14="http://schemas.microsoft.com/office/powerpoint/2010/main" val="23383367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a:t>This slide provides the template for a Roadmap with dependencies. </a:t>
            </a:r>
          </a:p>
          <a:p>
            <a:endParaRPr lang="en-GB"/>
          </a:p>
        </p:txBody>
      </p:sp>
    </p:spTree>
    <p:extLst>
      <p:ext uri="{BB962C8B-B14F-4D97-AF65-F5344CB8AC3E}">
        <p14:creationId xmlns:p14="http://schemas.microsoft.com/office/powerpoint/2010/main" val="23636317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endParaRPr lang="en-GB"/>
          </a:p>
        </p:txBody>
      </p:sp>
    </p:spTree>
    <p:extLst>
      <p:ext uri="{BB962C8B-B14F-4D97-AF65-F5344CB8AC3E}">
        <p14:creationId xmlns:p14="http://schemas.microsoft.com/office/powerpoint/2010/main" val="17612525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Simple Roadmap</a:t>
            </a:r>
          </a:p>
        </p:txBody>
      </p:sp>
    </p:spTree>
    <p:extLst>
      <p:ext uri="{BB962C8B-B14F-4D97-AF65-F5344CB8AC3E}">
        <p14:creationId xmlns:p14="http://schemas.microsoft.com/office/powerpoint/2010/main" val="35480322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a:defRPr b="1"/>
            </a:pPr>
            <a:endParaRPr/>
          </a:p>
        </p:txBody>
      </p:sp>
    </p:spTree>
    <p:extLst>
      <p:ext uri="{BB962C8B-B14F-4D97-AF65-F5344CB8AC3E}">
        <p14:creationId xmlns:p14="http://schemas.microsoft.com/office/powerpoint/2010/main" val="33903166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r>
              <a:rPr lang="en-GB"/>
              <a:t>Simple Roadmap</a:t>
            </a:r>
          </a:p>
        </p:txBody>
      </p:sp>
    </p:spTree>
    <p:extLst>
      <p:ext uri="{BB962C8B-B14F-4D97-AF65-F5344CB8AC3E}">
        <p14:creationId xmlns:p14="http://schemas.microsoft.com/office/powerpoint/2010/main" val="417692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592745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Tree>
    <p:extLst>
      <p:ext uri="{BB962C8B-B14F-4D97-AF65-F5344CB8AC3E}">
        <p14:creationId xmlns:p14="http://schemas.microsoft.com/office/powerpoint/2010/main" val="272746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extLst>
      <p:ext uri="{BB962C8B-B14F-4D97-AF65-F5344CB8AC3E}">
        <p14:creationId xmlns:p14="http://schemas.microsoft.com/office/powerpoint/2010/main" val="260583153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extLst>
      <p:ext uri="{BB962C8B-B14F-4D97-AF65-F5344CB8AC3E}">
        <p14:creationId xmlns:p14="http://schemas.microsoft.com/office/powerpoint/2010/main" val="12849853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Minimal Footer">
    <p:spTree>
      <p:nvGrpSpPr>
        <p:cNvPr id="1" name=""/>
        <p:cNvGrpSpPr/>
        <p:nvPr/>
      </p:nvGrpSpPr>
      <p:grpSpPr>
        <a:xfrm>
          <a:off x="0" y="0"/>
          <a:ext cx="0" cy="0"/>
          <a:chOff x="0" y="0"/>
          <a:chExt cx="0" cy="0"/>
        </a:xfrm>
      </p:grpSpPr>
      <p:sp>
        <p:nvSpPr>
          <p:cNvPr id="78" name="Slide Number"/>
          <p:cNvSpPr txBox="1">
            <a:spLocks noGrp="1"/>
          </p:cNvSpPr>
          <p:nvPr>
            <p:ph type="sldNum" sz="quarter" idx="2"/>
          </p:nvPr>
        </p:nvSpPr>
        <p:spPr>
          <a:xfrm>
            <a:off x="23932923" y="13289446"/>
            <a:ext cx="340321" cy="342901"/>
          </a:xfrm>
          <a:prstGeom prst="rect">
            <a:avLst/>
          </a:prstGeom>
        </p:spPr>
        <p:txBody>
          <a:bodyPr/>
          <a:lstStyle>
            <a:lvl1pPr algn="r">
              <a:defRPr sz="1600" b="1">
                <a:latin typeface="+mn-lt"/>
                <a:ea typeface="+mn-ea"/>
                <a:cs typeface="+mn-cs"/>
                <a:sym typeface="Helvetica"/>
              </a:defRPr>
            </a:lvl1pPr>
          </a:lstStyle>
          <a:p>
            <a:fld id="{86CB4B4D-7CA3-9044-876B-883B54F8677D}" type="slidenum">
              <a:rPr/>
              <a:t>‹#›</a:t>
            </a:fld>
            <a:endParaRPr/>
          </a:p>
        </p:txBody>
      </p:sp>
      <p:sp>
        <p:nvSpPr>
          <p:cNvPr id="79" name="Image"/>
          <p:cNvSpPr>
            <a:spLocks noGrp="1"/>
          </p:cNvSpPr>
          <p:nvPr>
            <p:ph type="pic" sz="quarter" idx="21"/>
          </p:nvPr>
        </p:nvSpPr>
        <p:spPr>
          <a:xfrm>
            <a:off x="97607" y="13300558"/>
            <a:ext cx="428506" cy="320676"/>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404113173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extLst>
      <p:ext uri="{BB962C8B-B14F-4D97-AF65-F5344CB8AC3E}">
        <p14:creationId xmlns:p14="http://schemas.microsoft.com/office/powerpoint/2010/main" val="33422460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GB" b="1">
                <a:latin typeface="+mn-lt"/>
                <a:ea typeface="+mn-ea"/>
                <a:cs typeface="+mn-cs"/>
                <a:sym typeface="Helvetica"/>
              </a:rPr>
              <a:t>Client name </a:t>
            </a:r>
            <a:r>
              <a:rPr lang="en-GB"/>
              <a:t>// </a:t>
            </a:r>
            <a:r>
              <a:rPr lang="en-GB" b="1">
                <a:latin typeface="+mn-lt"/>
                <a:ea typeface="+mn-ea"/>
                <a:cs typeface="+mn-cs"/>
                <a:sym typeface="Helvetica"/>
              </a:rPr>
              <a:t> </a:t>
            </a:r>
            <a:r>
              <a:rPr lang="en-GB"/>
              <a:t>proposal  //  © Copyright 2021 Endava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1"/>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a:t>Click to edit Master title style</a:t>
            </a:r>
            <a:endParaRPr lang="en-RO"/>
          </a:p>
        </p:txBody>
      </p:sp>
    </p:spTree>
  </p:cSld>
  <p:clrMap bg1="dk1" tx1="lt1" bg2="dk2" tx2="lt2" accent1="accent1" accent2="accent2" accent3="accent3" accent4="accent4" accent5="accent5" accent6="accent6" hlink="hlink" folHlink="folHlink"/>
  <p:sldLayoutIdLst>
    <p:sldLayoutId id="2147483649" r:id="rId1"/>
    <p:sldLayoutId id="2147483657" r:id="rId2"/>
    <p:sldLayoutId id="2147483660" r:id="rId3"/>
    <p:sldLayoutId id="2147483662" r:id="rId4"/>
    <p:sldLayoutId id="2147483663" r:id="rId5"/>
    <p:sldLayoutId id="2147483664" r:id="rId6"/>
    <p:sldLayoutId id="2147483665" r:id="rId7"/>
    <p:sldLayoutId id="2147483666" r:id="rId8"/>
    <p:sldLayoutId id="2147483668" r:id="rId9"/>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119.svg"/></Relationships>
</file>

<file path=ppt/slides/_rels/slide1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119.svg"/></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119.svg"/></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19.svg"/></Relationships>
</file>

<file path=ppt/slides/_rels/slide11.xml.rels><?xml version="1.0" encoding="UTF-8" standalone="yes"?>
<Relationships xmlns="http://schemas.openxmlformats.org/package/2006/relationships"><Relationship Id="rId3" Type="http://schemas.openxmlformats.org/officeDocument/2006/relationships/hyperlink" Target="https://man7.org/linux/man-pages/man2/write.2.html"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hyperlink" Target="https://man7.org/linux/man-pages/man2/accept.2.html" TargetMode="External"/><Relationship Id="rId4" Type="http://schemas.openxmlformats.org/officeDocument/2006/relationships/hyperlink" Target="https://man7.org/linux/man-pages/man2/recv.2.html" TargetMode="Externa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3.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svg"/><Relationship Id="rId3" Type="http://schemas.openxmlformats.org/officeDocument/2006/relationships/image" Target="../media/image111.png"/><Relationship Id="rId7" Type="http://schemas.openxmlformats.org/officeDocument/2006/relationships/image" Target="../media/image128.svg"/><Relationship Id="rId12" Type="http://schemas.openxmlformats.org/officeDocument/2006/relationships/image" Target="../media/image133.png"/><Relationship Id="rId17" Type="http://schemas.openxmlformats.org/officeDocument/2006/relationships/image" Target="../media/image138.svg"/><Relationship Id="rId2" Type="http://schemas.openxmlformats.org/officeDocument/2006/relationships/notesSlide" Target="../notesSlides/notesSlide115.xml"/><Relationship Id="rId16"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27.png"/><Relationship Id="rId11" Type="http://schemas.openxmlformats.org/officeDocument/2006/relationships/image" Target="../media/image132.svg"/><Relationship Id="rId5" Type="http://schemas.openxmlformats.org/officeDocument/2006/relationships/image" Target="../media/image126.svg"/><Relationship Id="rId15" Type="http://schemas.openxmlformats.org/officeDocument/2006/relationships/image" Target="../media/image136.sv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svg"/><Relationship Id="rId14" Type="http://schemas.openxmlformats.org/officeDocument/2006/relationships/image" Target="../media/image135.png"/></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33.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9.png"/></Relationships>
</file>

<file path=ppt/slides/_rels/slide1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9.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52.tif"/><Relationship Id="rId2" Type="http://schemas.openxmlformats.org/officeDocument/2006/relationships/notesSlide" Target="../notesSlides/notesSlide14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5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7.xml.rels><?xml version="1.0" encoding="UTF-8" standalone="yes"?>
<Relationships xmlns="http://schemas.openxmlformats.org/package/2006/relationships"><Relationship Id="rId2" Type="http://schemas.openxmlformats.org/officeDocument/2006/relationships/hyperlink" Target="https://endava.sharepoint.com/Group/SalesAndMarketing/Pages/Forms/AllItems.aspx?FolderCTID=0x012000BFDEFEAA7C64A24DACFA2AC93A22A8E3&amp;id=%2FGroup%2FSalesAndMarketing%2FPages%2FCollateral%2F01%5FCompany%20Overview%2FPPT&amp;viewid=e5b6d7b2%2Db95a%2D4769%2Db3fc%2D1edec4ced6f7"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mailto:first.last@endava.co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3.tif"/><Relationship Id="rId3" Type="http://schemas.openxmlformats.org/officeDocument/2006/relationships/image" Target="../media/image8.tif"/><Relationship Id="rId7" Type="http://schemas.openxmlformats.org/officeDocument/2006/relationships/image" Target="../media/image12.ti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1.tif"/><Relationship Id="rId5" Type="http://schemas.openxmlformats.org/officeDocument/2006/relationships/image" Target="../media/image10.tif"/><Relationship Id="rId4" Type="http://schemas.openxmlformats.org/officeDocument/2006/relationships/image" Target="../media/image9.tif"/><Relationship Id="rId9" Type="http://schemas.openxmlformats.org/officeDocument/2006/relationships/hyperlink" Target="mailto:first.last@endava.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2.emf"/><Relationship Id="rId5" Type="http://schemas.openxmlformats.org/officeDocument/2006/relationships/image" Target="../media/image31.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47.tif"/><Relationship Id="rId5" Type="http://schemas.openxmlformats.org/officeDocument/2006/relationships/image" Target="../media/image46.tif"/><Relationship Id="rId4" Type="http://schemas.openxmlformats.org/officeDocument/2006/relationships/image" Target="../media/image45.tif"/></Relationships>
</file>

<file path=ppt/slides/_rels/slide4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1.sv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70.png"/><Relationship Id="rId5" Type="http://schemas.openxmlformats.org/officeDocument/2006/relationships/image" Target="../media/image66.png"/><Relationship Id="rId10" Type="http://schemas.openxmlformats.org/officeDocument/2006/relationships/image" Target="../media/image63.svg"/><Relationship Id="rId4" Type="http://schemas.openxmlformats.org/officeDocument/2006/relationships/image" Target="../media/image65.svg"/><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3.xm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image" Target="../media/image76.tiff"/><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5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94.svg"/></Relationships>
</file>

<file path=ppt/slides/_rels/slide5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6.svg"/></Relationships>
</file>

<file path=ppt/slides/_rels/slide5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sv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tenthousandmeters.com/blog/python-behind-the-scenes-3-stepping-through-the-cpython-source-code/"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tenthousandmeters.com/blog/python-behind-the-scenes-4-how-python-bytecode-is-executed/" TargetMode="External"/><Relationship Id="rId4" Type="http://schemas.openxmlformats.org/officeDocument/2006/relationships/hyperlink" Target="https://tenthousandmeters.com/blog/python-behind-the-scenes-2-how-the-cpython-compiler-work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chart" Target="../charts/chart6.xml"/><Relationship Id="rId4" Type="http://schemas.openxmlformats.org/officeDocument/2006/relationships/chart" Target="../charts/chart5.xml"/></Relationships>
</file>

<file path=ppt/slides/_rels/slide7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chart" Target="../charts/chart9.xml"/></Relationships>
</file>

<file path=ppt/slides/_rels/slide7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16.emf"/><Relationship Id="rId4" Type="http://schemas.openxmlformats.org/officeDocument/2006/relationships/image" Target="../media/image11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Because presentation matters"/>
          <p:cNvSpPr txBox="1"/>
          <p:nvPr/>
        </p:nvSpPr>
        <p:spPr>
          <a:xfrm>
            <a:off x="3111851" y="9517870"/>
            <a:ext cx="14244132"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r>
              <a:t>Because presales matters</a:t>
            </a:r>
          </a:p>
        </p:txBody>
      </p:sp>
      <p:sp>
        <p:nvSpPr>
          <p:cNvPr id="95" name="Endava Presentation…"/>
          <p:cNvSpPr txBox="1"/>
          <p:nvPr/>
        </p:nvSpPr>
        <p:spPr>
          <a:xfrm>
            <a:off x="2991170" y="8321138"/>
            <a:ext cx="19231768"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t">
            <a:spAutoFit/>
          </a:bodyPr>
          <a:lstStyle/>
          <a:p>
            <a:pPr>
              <a:lnSpc>
                <a:spcPct val="80000"/>
              </a:lnSpc>
              <a:defRPr sz="7000" cap="none" spc="-209"/>
            </a:pPr>
            <a:r>
              <a:rPr lang="en-US"/>
              <a:t>Endava</a:t>
            </a:r>
            <a:r>
              <a:t> </a:t>
            </a:r>
            <a:r>
              <a:rPr lang="en-US"/>
              <a:t>Presales </a:t>
            </a:r>
            <a:r>
              <a:t>Template</a:t>
            </a:r>
            <a:r>
              <a:rPr lang="en-US"/>
              <a:t> - </a:t>
            </a:r>
            <a:r>
              <a:rPr lang="en-US">
                <a:solidFill>
                  <a:srgbClr val="DE411B"/>
                </a:solidFill>
              </a:rPr>
              <a:t>BETA</a:t>
            </a:r>
            <a:endParaRPr>
              <a:cs typeface="Arial"/>
            </a:endParaRPr>
          </a:p>
        </p:txBody>
      </p:sp>
      <p:pic>
        <p:nvPicPr>
          <p:cNvPr id="96" name="Image" descr="Image"/>
          <p:cNvPicPr>
            <a:picLocks noChangeAspect="1"/>
          </p:cNvPicPr>
          <p:nvPr/>
        </p:nvPicPr>
        <p:blipFill>
          <a:blip r:embed="rId2"/>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extLst>
      <p:ext uri="{BB962C8B-B14F-4D97-AF65-F5344CB8AC3E}">
        <p14:creationId xmlns:p14="http://schemas.microsoft.com/office/powerpoint/2010/main" val="42599757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nvGraphicFramePr>
        <p:xfrm>
          <a:off x="1787223" y="2765348"/>
          <a:ext cx="20934231" cy="3317575"/>
        </p:xfrm>
        <a:graphic>
          <a:graphicData uri="http://schemas.openxmlformats.org/drawingml/2006/table">
            <a:tbl>
              <a:tblPr>
                <a:tableStyleId>{4C3C2611-4C71-4FC5-86AE-919BDF0F9419}</a:tableStyleId>
              </a:tblPr>
              <a:tblGrid>
                <a:gridCol w="18807619">
                  <a:extLst>
                    <a:ext uri="{9D8B030D-6E8A-4147-A177-3AD203B41FA5}">
                      <a16:colId xmlns:a16="http://schemas.microsoft.com/office/drawing/2014/main" val="20001"/>
                    </a:ext>
                  </a:extLst>
                </a:gridCol>
                <a:gridCol w="2126612">
                  <a:extLst>
                    <a:ext uri="{9D8B030D-6E8A-4147-A177-3AD203B41FA5}">
                      <a16:colId xmlns:a16="http://schemas.microsoft.com/office/drawing/2014/main" val="2327088535"/>
                    </a:ext>
                  </a:extLst>
                </a:gridCol>
              </a:tblGrid>
              <a:tr h="527542">
                <a:tc>
                  <a:txBody>
                    <a:bodyPr/>
                    <a:lstStyle/>
                    <a:p>
                      <a:pPr algn="l" defTabSz="457200">
                        <a:spcBef>
                          <a:spcPts val="1200"/>
                        </a:spcBef>
                        <a:defRPr sz="1800"/>
                      </a:pP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2636855">
                <a:tc>
                  <a:txBody>
                    <a:bodyPr/>
                    <a:lstStyle/>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en-US" sz="3200" b="1" dirty="0">
                          <a:solidFill>
                            <a:srgbClr val="007020"/>
                          </a:solidFill>
                          <a:effectLst/>
                        </a:rPr>
                        <a:t>def</a:t>
                      </a:r>
                      <a:r>
                        <a:rPr lang="en-US" sz="3200" dirty="0"/>
                        <a:t> </a:t>
                      </a:r>
                      <a:r>
                        <a:rPr lang="en-US" sz="3200" dirty="0">
                          <a:solidFill>
                            <a:srgbClr val="06287E"/>
                          </a:solidFill>
                          <a:effectLst/>
                        </a:rPr>
                        <a:t>countdown</a:t>
                      </a:r>
                      <a:r>
                        <a:rPr lang="en-US" sz="3200" dirty="0">
                          <a:effectLst/>
                        </a:rPr>
                        <a:t>(n):</a:t>
                      </a: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en-US" sz="3200" dirty="0">
                          <a:effectLst/>
                        </a:rPr>
                        <a:t>     </a:t>
                      </a:r>
                      <a:r>
                        <a:rPr lang="en-US" sz="3200" dirty="0"/>
                        <a:t> </a:t>
                      </a:r>
                      <a:r>
                        <a:rPr lang="en-US" sz="3200" b="1" dirty="0">
                          <a:solidFill>
                            <a:srgbClr val="007020"/>
                          </a:solidFill>
                          <a:effectLst/>
                        </a:rPr>
                        <a:t>while</a:t>
                      </a:r>
                      <a:r>
                        <a:rPr lang="en-US" sz="3200" dirty="0"/>
                        <a:t> </a:t>
                      </a:r>
                      <a:r>
                        <a:rPr lang="en-US" sz="3200" dirty="0">
                          <a:effectLst/>
                        </a:rPr>
                        <a:t>n</a:t>
                      </a:r>
                      <a:r>
                        <a:rPr lang="en-US" sz="3200" dirty="0"/>
                        <a:t> </a:t>
                      </a:r>
                      <a:r>
                        <a:rPr lang="en-US" sz="3200" dirty="0">
                          <a:solidFill>
                            <a:srgbClr val="666666"/>
                          </a:solidFill>
                          <a:effectLst/>
                        </a:rPr>
                        <a:t>&gt;</a:t>
                      </a:r>
                      <a:r>
                        <a:rPr lang="en-US" sz="3200" dirty="0"/>
                        <a:t> </a:t>
                      </a:r>
                      <a:r>
                        <a:rPr lang="en-US" sz="3200" dirty="0">
                          <a:solidFill>
                            <a:srgbClr val="208050"/>
                          </a:solidFill>
                          <a:effectLst/>
                        </a:rPr>
                        <a:t>0</a:t>
                      </a:r>
                      <a:r>
                        <a:rPr lang="en-US" sz="3200" dirty="0">
                          <a:effectLst/>
                        </a:rPr>
                        <a:t>:</a:t>
                      </a: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en-US" sz="3200" dirty="0">
                          <a:effectLst/>
                        </a:rPr>
                        <a:t>              </a:t>
                      </a:r>
                      <a:r>
                        <a:rPr lang="en-US" sz="3200" dirty="0"/>
                        <a:t> </a:t>
                      </a:r>
                      <a:r>
                        <a:rPr lang="en-US" sz="3200" dirty="0">
                          <a:effectLst/>
                        </a:rPr>
                        <a:t>n</a:t>
                      </a:r>
                      <a:r>
                        <a:rPr lang="en-US" sz="3200" dirty="0"/>
                        <a:t> </a:t>
                      </a:r>
                      <a:r>
                        <a:rPr lang="en-US" sz="3200" dirty="0">
                          <a:solidFill>
                            <a:srgbClr val="666666"/>
                          </a:solidFill>
                          <a:effectLst/>
                        </a:rPr>
                        <a:t>-=</a:t>
                      </a:r>
                      <a:r>
                        <a:rPr lang="en-US" sz="3200" dirty="0"/>
                        <a:t> </a:t>
                      </a:r>
                      <a:r>
                        <a:rPr lang="en-US" sz="3200" dirty="0">
                          <a:solidFill>
                            <a:srgbClr val="208050"/>
                          </a:solidFill>
                          <a:effectLst/>
                        </a:rPr>
                        <a:t>1</a:t>
                      </a:r>
                      <a:endParaRPr lang="en-US" sz="3200" b="1" baseline="-25000" dirty="0">
                        <a:solidFill>
                          <a:srgbClr val="5E5E5E"/>
                        </a:solidFill>
                        <a:effectLst/>
                        <a:latin typeface="+mn-lt"/>
                      </a:endParaRP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lang="en-GB" sz="3200" b="1" baseline="-25000" dirty="0">
                        <a:solidFill>
                          <a:srgbClr val="5E5E5E"/>
                        </a:solidFill>
                        <a:latin typeface="+mn-lt"/>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7524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
        <p:nvSpPr>
          <p:cNvPr id="9" name="Title Goes Here">
            <a:extLst>
              <a:ext uri="{FF2B5EF4-FFF2-40B4-BE49-F238E27FC236}">
                <a16:creationId xmlns:a16="http://schemas.microsoft.com/office/drawing/2014/main" id="{E2371589-5BF1-0E42-A637-A7AAC4942FAD}"/>
              </a:ext>
            </a:extLst>
          </p:cNvPr>
          <p:cNvSpPr txBox="1"/>
          <p:nvPr/>
        </p:nvSpPr>
        <p:spPr>
          <a:xfrm>
            <a:off x="1718042" y="1942308"/>
            <a:ext cx="13740755" cy="7673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sz="5400" b="0" spc="0" dirty="0">
                <a:solidFill>
                  <a:srgbClr val="000000"/>
                </a:solidFill>
              </a:rPr>
              <a:t>The effects of the GIL</a:t>
            </a:r>
            <a:endParaRPr lang="en-US" sz="5400" b="0" i="0" u="none" strike="noStrike" cap="none" spc="0" baseline="0" dirty="0">
              <a:solidFill>
                <a:srgbClr val="000000"/>
              </a:solidFill>
              <a:effectLst/>
              <a:uFillTx/>
              <a:latin typeface="+mn-lt"/>
              <a:ea typeface="+mn-ea"/>
              <a:cs typeface="+mn-cs"/>
              <a:sym typeface="Helvetica"/>
            </a:endParaRPr>
          </a:p>
        </p:txBody>
      </p:sp>
      <p:graphicFrame>
        <p:nvGraphicFramePr>
          <p:cNvPr id="2" name="Table">
            <a:extLst>
              <a:ext uri="{FF2B5EF4-FFF2-40B4-BE49-F238E27FC236}">
                <a16:creationId xmlns:a16="http://schemas.microsoft.com/office/drawing/2014/main" id="{58F98181-833B-0F54-329F-31E62338F577}"/>
              </a:ext>
            </a:extLst>
          </p:cNvPr>
          <p:cNvGraphicFramePr/>
          <p:nvPr/>
        </p:nvGraphicFramePr>
        <p:xfrm>
          <a:off x="1703286" y="6146866"/>
          <a:ext cx="20934231" cy="3317575"/>
        </p:xfrm>
        <a:graphic>
          <a:graphicData uri="http://schemas.openxmlformats.org/drawingml/2006/table">
            <a:tbl>
              <a:tblPr>
                <a:tableStyleId>{4C3C2611-4C71-4FC5-86AE-919BDF0F9419}</a:tableStyleId>
              </a:tblPr>
              <a:tblGrid>
                <a:gridCol w="18807619">
                  <a:extLst>
                    <a:ext uri="{9D8B030D-6E8A-4147-A177-3AD203B41FA5}">
                      <a16:colId xmlns:a16="http://schemas.microsoft.com/office/drawing/2014/main" val="20001"/>
                    </a:ext>
                  </a:extLst>
                </a:gridCol>
                <a:gridCol w="2126612">
                  <a:extLst>
                    <a:ext uri="{9D8B030D-6E8A-4147-A177-3AD203B41FA5}">
                      <a16:colId xmlns:a16="http://schemas.microsoft.com/office/drawing/2014/main" val="2327088535"/>
                    </a:ext>
                  </a:extLst>
                </a:gridCol>
              </a:tblGrid>
              <a:tr h="527542">
                <a:tc>
                  <a:txBody>
                    <a:bodyPr/>
                    <a:lstStyle/>
                    <a:p>
                      <a:pPr algn="l" defTabSz="457200">
                        <a:spcBef>
                          <a:spcPts val="1200"/>
                        </a:spcBef>
                        <a:defRPr sz="1800"/>
                      </a:pP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2636855">
                <a:tc>
                  <a:txBody>
                    <a:bodyPr/>
                    <a:lstStyle/>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lang="en-GB" sz="3200" b="1" baseline="-25000" dirty="0">
                        <a:solidFill>
                          <a:srgbClr val="5E5E5E"/>
                        </a:solidFill>
                        <a:latin typeface="+mn-lt"/>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015BCB6-19B0-F46E-70F5-886F698657D7}"/>
              </a:ext>
            </a:extLst>
          </p:cNvPr>
          <p:cNvPicPr>
            <a:picLocks noChangeAspect="1"/>
          </p:cNvPicPr>
          <p:nvPr/>
        </p:nvPicPr>
        <p:blipFill>
          <a:blip r:embed="rId3"/>
          <a:stretch>
            <a:fillRect/>
          </a:stretch>
        </p:blipFill>
        <p:spPr>
          <a:xfrm>
            <a:off x="1787223" y="6858000"/>
            <a:ext cx="20213795" cy="4038010"/>
          </a:xfrm>
          <a:prstGeom prst="rect">
            <a:avLst/>
          </a:prstGeom>
        </p:spPr>
      </p:pic>
    </p:spTree>
    <p:extLst>
      <p:ext uri="{BB962C8B-B14F-4D97-AF65-F5344CB8AC3E}">
        <p14:creationId xmlns:p14="http://schemas.microsoft.com/office/powerpoint/2010/main" val="1594240814"/>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Our Approach</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7" name="1">
            <a:extLst>
              <a:ext uri="{FF2B5EF4-FFF2-40B4-BE49-F238E27FC236}">
                <a16:creationId xmlns:a16="http://schemas.microsoft.com/office/drawing/2014/main" id="{599C8E13-466B-D84F-BE35-76486D1B10F3}"/>
              </a:ext>
            </a:extLst>
          </p:cNvPr>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sz="3200" b="1" i="0" u="none" strike="noStrike" kern="0" cap="none" spc="0" normalizeH="0" baseline="0" noProof="0">
                <a:ln>
                  <a:noFill/>
                </a:ln>
                <a:solidFill>
                  <a:srgbClr val="DE411B"/>
                </a:solidFill>
                <a:effectLst/>
                <a:uLnTx/>
                <a:uFillTx/>
                <a:latin typeface="Arial" panose="020B0604020202020204"/>
                <a:cs typeface="Arial"/>
              </a:rPr>
              <a:t>5</a:t>
            </a:r>
          </a:p>
        </p:txBody>
      </p:sp>
    </p:spTree>
    <p:extLst>
      <p:ext uri="{BB962C8B-B14F-4D97-AF65-F5344CB8AC3E}">
        <p14:creationId xmlns:p14="http://schemas.microsoft.com/office/powerpoint/2010/main" val="281851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alphaModFix/>
          </a:blip>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5.1</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Roadmap</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954967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102</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717637"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a:t>
            </a:r>
            <a:r>
              <a:rPr lang="en-US" b="1">
                <a:solidFill>
                  <a:srgbClr val="DE411B"/>
                </a:solidFill>
                <a:latin typeface="Arial" panose="020B0604020202020204" pitchFamily="34" charset="0"/>
                <a:cs typeface="Arial" panose="020B0604020202020204" pitchFamily="34" charset="0"/>
                <a:sym typeface="Helvetica"/>
              </a:rPr>
              <a:t>.1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Simple Roadmap</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567" y="5472979"/>
          <a:ext cx="20828005" cy="4294285"/>
        </p:xfrm>
        <a:graphic>
          <a:graphicData uri="http://schemas.openxmlformats.org/drawingml/2006/table">
            <a:tbl>
              <a:tblPr firstRow="1">
                <a:tableStyleId>{4C3C2611-4C71-4FC5-86AE-919BDF0F9419}</a:tableStyleId>
              </a:tblPr>
              <a:tblGrid>
                <a:gridCol w="1893455">
                  <a:extLst>
                    <a:ext uri="{9D8B030D-6E8A-4147-A177-3AD203B41FA5}">
                      <a16:colId xmlns:a16="http://schemas.microsoft.com/office/drawing/2014/main" val="20000"/>
                    </a:ext>
                  </a:extLst>
                </a:gridCol>
                <a:gridCol w="1893455">
                  <a:extLst>
                    <a:ext uri="{9D8B030D-6E8A-4147-A177-3AD203B41FA5}">
                      <a16:colId xmlns:a16="http://schemas.microsoft.com/office/drawing/2014/main" val="20001"/>
                    </a:ext>
                  </a:extLst>
                </a:gridCol>
                <a:gridCol w="1893455">
                  <a:extLst>
                    <a:ext uri="{9D8B030D-6E8A-4147-A177-3AD203B41FA5}">
                      <a16:colId xmlns:a16="http://schemas.microsoft.com/office/drawing/2014/main" val="20002"/>
                    </a:ext>
                  </a:extLst>
                </a:gridCol>
                <a:gridCol w="1893455">
                  <a:extLst>
                    <a:ext uri="{9D8B030D-6E8A-4147-A177-3AD203B41FA5}">
                      <a16:colId xmlns:a16="http://schemas.microsoft.com/office/drawing/2014/main" val="20003"/>
                    </a:ext>
                  </a:extLst>
                </a:gridCol>
                <a:gridCol w="1893455">
                  <a:extLst>
                    <a:ext uri="{9D8B030D-6E8A-4147-A177-3AD203B41FA5}">
                      <a16:colId xmlns:a16="http://schemas.microsoft.com/office/drawing/2014/main" val="20004"/>
                    </a:ext>
                  </a:extLst>
                </a:gridCol>
                <a:gridCol w="1893455">
                  <a:extLst>
                    <a:ext uri="{9D8B030D-6E8A-4147-A177-3AD203B41FA5}">
                      <a16:colId xmlns:a16="http://schemas.microsoft.com/office/drawing/2014/main" val="20005"/>
                    </a:ext>
                  </a:extLst>
                </a:gridCol>
                <a:gridCol w="1893455">
                  <a:extLst>
                    <a:ext uri="{9D8B030D-6E8A-4147-A177-3AD203B41FA5}">
                      <a16:colId xmlns:a16="http://schemas.microsoft.com/office/drawing/2014/main" val="20006"/>
                    </a:ext>
                  </a:extLst>
                </a:gridCol>
                <a:gridCol w="1893455">
                  <a:extLst>
                    <a:ext uri="{9D8B030D-6E8A-4147-A177-3AD203B41FA5}">
                      <a16:colId xmlns:a16="http://schemas.microsoft.com/office/drawing/2014/main" val="20007"/>
                    </a:ext>
                  </a:extLst>
                </a:gridCol>
                <a:gridCol w="1893455">
                  <a:extLst>
                    <a:ext uri="{9D8B030D-6E8A-4147-A177-3AD203B41FA5}">
                      <a16:colId xmlns:a16="http://schemas.microsoft.com/office/drawing/2014/main" val="4184586804"/>
                    </a:ext>
                  </a:extLst>
                </a:gridCol>
                <a:gridCol w="1893455">
                  <a:extLst>
                    <a:ext uri="{9D8B030D-6E8A-4147-A177-3AD203B41FA5}">
                      <a16:colId xmlns:a16="http://schemas.microsoft.com/office/drawing/2014/main" val="3690161805"/>
                    </a:ext>
                  </a:extLst>
                </a:gridCol>
                <a:gridCol w="1893455">
                  <a:extLst>
                    <a:ext uri="{9D8B030D-6E8A-4147-A177-3AD203B41FA5}">
                      <a16:colId xmlns:a16="http://schemas.microsoft.com/office/drawing/2014/main" val="2650687078"/>
                    </a:ext>
                  </a:extLst>
                </a:gridCol>
              </a:tblGrid>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Sprints</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1</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2</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3</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4</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5</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7</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8</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0"/>
                  </a:ext>
                </a:extLst>
              </a:tr>
              <a:tr h="858857">
                <a:tc>
                  <a:txBody>
                    <a:bodyPr/>
                    <a:lstStyle/>
                    <a:p>
                      <a:pPr algn="ctr">
                        <a:lnSpc>
                          <a:spcPct val="90000"/>
                        </a:lnSpc>
                        <a:spcBef>
                          <a:spcPts val="800"/>
                        </a:spcBef>
                        <a:defRPr sz="1800"/>
                      </a:pPr>
                      <a:r>
                        <a:rPr lang="en-US" sz="1400" b="1" cap="all" spc="153">
                          <a:solidFill>
                            <a:srgbClr val="48545B"/>
                          </a:solidFill>
                        </a:rPr>
                        <a:t>Capability/</a:t>
                      </a:r>
                      <a:br>
                        <a:rPr lang="en-US" sz="1400" b="1" cap="all" spc="153">
                          <a:solidFill>
                            <a:srgbClr val="48545B"/>
                          </a:solidFill>
                        </a:rPr>
                      </a:br>
                      <a:r>
                        <a:rPr lang="en-US" sz="1400" b="1" cap="all" spc="153">
                          <a:solidFill>
                            <a:srgbClr val="48545B"/>
                          </a:solidFill>
                        </a:rPr>
                        <a:t>deliverable 1</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solidFill>
                      <a:srgbClr val="9BB4BE"/>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1"/>
                  </a:ext>
                </a:extLst>
              </a:tr>
              <a:tr h="858857">
                <a:tc>
                  <a:txBody>
                    <a:bodyPr/>
                    <a:lstStyle/>
                    <a:p>
                      <a:pPr algn="ctr">
                        <a:lnSpc>
                          <a:spcPct val="90000"/>
                        </a:lnSpc>
                        <a:spcBef>
                          <a:spcPts val="800"/>
                        </a:spcBef>
                        <a:defRPr sz="1800"/>
                      </a:pPr>
                      <a:r>
                        <a:rPr lang="en-US" sz="1400" b="1" cap="all" spc="153">
                          <a:solidFill>
                            <a:srgbClr val="48545B"/>
                          </a:solidFill>
                        </a:rPr>
                        <a:t>Capability/</a:t>
                      </a:r>
                      <a:br>
                        <a:rPr lang="en-US" sz="1400" b="1" cap="all" spc="153">
                          <a:solidFill>
                            <a:srgbClr val="48545B"/>
                          </a:solidFill>
                        </a:rPr>
                      </a:br>
                      <a:r>
                        <a:rPr lang="en-US" sz="1400" b="1" cap="all" spc="153">
                          <a:solidFill>
                            <a:srgbClr val="48545B"/>
                          </a:solidFill>
                        </a:rPr>
                        <a:t>Deliverable 2</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2"/>
                  </a:ext>
                </a:extLst>
              </a:tr>
              <a:tr h="858857">
                <a:tc>
                  <a:txBody>
                    <a:bodyPr/>
                    <a:lstStyle/>
                    <a:p>
                      <a:pPr algn="ctr">
                        <a:lnSpc>
                          <a:spcPct val="90000"/>
                        </a:lnSpc>
                        <a:spcBef>
                          <a:spcPts val="800"/>
                        </a:spcBef>
                        <a:defRPr sz="1800"/>
                      </a:pPr>
                      <a:r>
                        <a:rPr lang="en-US" sz="1400" b="1" cap="all" spc="153">
                          <a:solidFill>
                            <a:srgbClr val="48545B"/>
                          </a:solidFill>
                        </a:rPr>
                        <a:t>capability/</a:t>
                      </a:r>
                      <a:br>
                        <a:rPr lang="en-US" sz="1400" b="1" cap="all" spc="153">
                          <a:solidFill>
                            <a:srgbClr val="48545B"/>
                          </a:solidFill>
                        </a:rPr>
                      </a:br>
                      <a:r>
                        <a:rPr lang="en-US" sz="1400" b="1" cap="all" spc="153">
                          <a:solidFill>
                            <a:srgbClr val="48545B"/>
                          </a:solidFill>
                        </a:rPr>
                        <a:t>deliverable 3</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5E5E5E"/>
                    </a:solidFill>
                  </a:tcPr>
                </a:tc>
                <a:extLst>
                  <a:ext uri="{0D108BD9-81ED-4DB2-BD59-A6C34878D82A}">
                    <a16:rowId xmlns:a16="http://schemas.microsoft.com/office/drawing/2014/main" val="10003"/>
                  </a:ext>
                </a:extLst>
              </a:tr>
              <a:tr h="858857">
                <a:tc>
                  <a:txBody>
                    <a:bodyPr/>
                    <a:lstStyle/>
                    <a:p>
                      <a:pPr algn="ctr">
                        <a:lnSpc>
                          <a:spcPct val="90000"/>
                        </a:lnSpc>
                        <a:spcBef>
                          <a:spcPts val="800"/>
                        </a:spcBef>
                        <a:defRPr sz="1800"/>
                      </a:pPr>
                      <a:r>
                        <a:rPr lang="en-US" sz="1400" b="1" cap="all" spc="153">
                          <a:solidFill>
                            <a:srgbClr val="48545B"/>
                          </a:solidFill>
                        </a:rPr>
                        <a:t>Capability/</a:t>
                      </a:r>
                      <a:br>
                        <a:rPr lang="en-US" sz="1400" b="1" cap="all" spc="153">
                          <a:solidFill>
                            <a:srgbClr val="48545B"/>
                          </a:solidFill>
                        </a:rPr>
                      </a:br>
                      <a:r>
                        <a:rPr lang="en-US" sz="1400" b="1" cap="all" spc="153">
                          <a:solidFill>
                            <a:srgbClr val="48545B"/>
                          </a:solidFill>
                        </a:rPr>
                        <a:t>deliverable 4</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a:solidFill>
                        <a:srgbClr val="B8B8B8"/>
                      </a:solidFill>
                      <a:miter lim="400000"/>
                    </a:lnB>
                    <a:solidFill>
                      <a:srgbClr val="FAD8D0"/>
                    </a:solid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1" name="TextBox 30">
            <a:extLst>
              <a:ext uri="{FF2B5EF4-FFF2-40B4-BE49-F238E27FC236}">
                <a16:creationId xmlns:a16="http://schemas.microsoft.com/office/drawing/2014/main" id="{D0E2030C-C381-0B40-9258-53FBFB4FD253}"/>
              </a:ext>
            </a:extLst>
          </p:cNvPr>
          <p:cNvSpPr txBox="1"/>
          <p:nvPr/>
        </p:nvSpPr>
        <p:spPr>
          <a:xfrm>
            <a:off x="5499973" y="6515113"/>
            <a:ext cx="1886028" cy="45057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326472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103</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717637"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a:t>
            </a:r>
            <a:r>
              <a:rPr lang="en-US" b="1">
                <a:solidFill>
                  <a:srgbClr val="DE411B"/>
                </a:solidFill>
                <a:latin typeface="Arial" panose="020B0604020202020204" pitchFamily="34" charset="0"/>
                <a:cs typeface="Arial" panose="020B0604020202020204" pitchFamily="34" charset="0"/>
                <a:sym typeface="Helvetica"/>
              </a:rPr>
              <a:t>.1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Simple Roadmap Example</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600" y="5472979"/>
          <a:ext cx="20645616" cy="4294285"/>
        </p:xfrm>
        <a:graphic>
          <a:graphicData uri="http://schemas.openxmlformats.org/drawingml/2006/table">
            <a:tbl>
              <a:tblPr firstRow="1">
                <a:tableStyleId>{4C3C2611-4C71-4FC5-86AE-919BDF0F9419}</a:tableStyleId>
              </a:tblPr>
              <a:tblGrid>
                <a:gridCol w="2580702">
                  <a:extLst>
                    <a:ext uri="{9D8B030D-6E8A-4147-A177-3AD203B41FA5}">
                      <a16:colId xmlns:a16="http://schemas.microsoft.com/office/drawing/2014/main" val="20001"/>
                    </a:ext>
                  </a:extLst>
                </a:gridCol>
                <a:gridCol w="2580702">
                  <a:extLst>
                    <a:ext uri="{9D8B030D-6E8A-4147-A177-3AD203B41FA5}">
                      <a16:colId xmlns:a16="http://schemas.microsoft.com/office/drawing/2014/main" val="20002"/>
                    </a:ext>
                  </a:extLst>
                </a:gridCol>
                <a:gridCol w="2580702">
                  <a:extLst>
                    <a:ext uri="{9D8B030D-6E8A-4147-A177-3AD203B41FA5}">
                      <a16:colId xmlns:a16="http://schemas.microsoft.com/office/drawing/2014/main" val="20003"/>
                    </a:ext>
                  </a:extLst>
                </a:gridCol>
                <a:gridCol w="2580702">
                  <a:extLst>
                    <a:ext uri="{9D8B030D-6E8A-4147-A177-3AD203B41FA5}">
                      <a16:colId xmlns:a16="http://schemas.microsoft.com/office/drawing/2014/main" val="20004"/>
                    </a:ext>
                  </a:extLst>
                </a:gridCol>
                <a:gridCol w="2580702">
                  <a:extLst>
                    <a:ext uri="{9D8B030D-6E8A-4147-A177-3AD203B41FA5}">
                      <a16:colId xmlns:a16="http://schemas.microsoft.com/office/drawing/2014/main" val="20005"/>
                    </a:ext>
                  </a:extLst>
                </a:gridCol>
                <a:gridCol w="2580702">
                  <a:extLst>
                    <a:ext uri="{9D8B030D-6E8A-4147-A177-3AD203B41FA5}">
                      <a16:colId xmlns:a16="http://schemas.microsoft.com/office/drawing/2014/main" val="20006"/>
                    </a:ext>
                  </a:extLst>
                </a:gridCol>
                <a:gridCol w="2580702">
                  <a:extLst>
                    <a:ext uri="{9D8B030D-6E8A-4147-A177-3AD203B41FA5}">
                      <a16:colId xmlns:a16="http://schemas.microsoft.com/office/drawing/2014/main" val="20007"/>
                    </a:ext>
                  </a:extLst>
                </a:gridCol>
                <a:gridCol w="2580702">
                  <a:extLst>
                    <a:ext uri="{9D8B030D-6E8A-4147-A177-3AD203B41FA5}">
                      <a16:colId xmlns:a16="http://schemas.microsoft.com/office/drawing/2014/main" val="4184586804"/>
                    </a:ext>
                  </a:extLst>
                </a:gridCol>
              </a:tblGrid>
              <a:tr h="858857">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1</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2</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3</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4</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5</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7</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8</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0"/>
                  </a:ext>
                </a:extLst>
              </a:tr>
              <a:tr h="858857">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rgbClr val="9BB4BE"/>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1"/>
                  </a:ext>
                </a:extLst>
              </a:tr>
              <a:tr h="858857">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2"/>
                  </a:ext>
                </a:extLst>
              </a:tr>
              <a:tr h="858857">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5E5E5E"/>
                    </a:solidFill>
                  </a:tcPr>
                </a:tc>
                <a:extLst>
                  <a:ext uri="{0D108BD9-81ED-4DB2-BD59-A6C34878D82A}">
                    <a16:rowId xmlns:a16="http://schemas.microsoft.com/office/drawing/2014/main" val="10003"/>
                  </a:ext>
                </a:extLst>
              </a:tr>
              <a:tr h="858857">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cap="flat" cmpd="sng" algn="ctr">
                      <a:solidFill>
                        <a:srgbClr val="B8B8B8"/>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a:solidFill>
                        <a:srgbClr val="B8B8B8"/>
                      </a:solidFill>
                      <a:miter lim="400000"/>
                    </a:lnB>
                    <a:solidFill>
                      <a:srgbClr val="FAD8D0"/>
                    </a:solid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1" name="TextBox 30">
            <a:extLst>
              <a:ext uri="{FF2B5EF4-FFF2-40B4-BE49-F238E27FC236}">
                <a16:creationId xmlns:a16="http://schemas.microsoft.com/office/drawing/2014/main" id="{D0E2030C-C381-0B40-9258-53FBFB4FD253}"/>
              </a:ext>
            </a:extLst>
          </p:cNvPr>
          <p:cNvSpPr txBox="1"/>
          <p:nvPr/>
        </p:nvSpPr>
        <p:spPr>
          <a:xfrm>
            <a:off x="5499973" y="6515113"/>
            <a:ext cx="1886028" cy="450574"/>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2" name="TextBox 1">
            <a:extLst>
              <a:ext uri="{FF2B5EF4-FFF2-40B4-BE49-F238E27FC236}">
                <a16:creationId xmlns:a16="http://schemas.microsoft.com/office/drawing/2014/main" id="{98B47E73-EC97-2B4A-BBFE-DA9441CFF0F5}"/>
              </a:ext>
            </a:extLst>
          </p:cNvPr>
          <p:cNvSpPr txBox="1"/>
          <p:nvPr/>
        </p:nvSpPr>
        <p:spPr>
          <a:xfrm>
            <a:off x="2495069" y="6591335"/>
            <a:ext cx="3935896"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1</a:t>
            </a:r>
            <a:endParaRPr lang="en-US" sz="1600" spc="153">
              <a:solidFill>
                <a:schemeClr val="tx1"/>
              </a:solidFill>
            </a:endParaRPr>
          </a:p>
        </p:txBody>
      </p:sp>
      <p:sp>
        <p:nvSpPr>
          <p:cNvPr id="16" name="TextBox 15">
            <a:extLst>
              <a:ext uri="{FF2B5EF4-FFF2-40B4-BE49-F238E27FC236}">
                <a16:creationId xmlns:a16="http://schemas.microsoft.com/office/drawing/2014/main" id="{1E8BA400-DCDF-F043-9E83-11FAE78FE011}"/>
              </a:ext>
            </a:extLst>
          </p:cNvPr>
          <p:cNvSpPr txBox="1"/>
          <p:nvPr/>
        </p:nvSpPr>
        <p:spPr>
          <a:xfrm>
            <a:off x="5038503" y="7424875"/>
            <a:ext cx="3935896"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2</a:t>
            </a:r>
            <a:endParaRPr lang="en-US" sz="1600" spc="153">
              <a:solidFill>
                <a:schemeClr val="tx1"/>
              </a:solidFill>
            </a:endParaRPr>
          </a:p>
        </p:txBody>
      </p:sp>
      <p:sp>
        <p:nvSpPr>
          <p:cNvPr id="22" name="TextBox 21">
            <a:extLst>
              <a:ext uri="{FF2B5EF4-FFF2-40B4-BE49-F238E27FC236}">
                <a16:creationId xmlns:a16="http://schemas.microsoft.com/office/drawing/2014/main" id="{40B37829-DF28-614A-9072-8BBAF9FF061A}"/>
              </a:ext>
            </a:extLst>
          </p:cNvPr>
          <p:cNvSpPr txBox="1"/>
          <p:nvPr/>
        </p:nvSpPr>
        <p:spPr>
          <a:xfrm>
            <a:off x="12379908" y="8279641"/>
            <a:ext cx="3935896"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3</a:t>
            </a:r>
            <a:endParaRPr lang="en-US" sz="1600" spc="153">
              <a:solidFill>
                <a:schemeClr val="tx1"/>
              </a:solidFill>
            </a:endParaRPr>
          </a:p>
        </p:txBody>
      </p:sp>
      <p:sp>
        <p:nvSpPr>
          <p:cNvPr id="23" name="TextBox 22">
            <a:extLst>
              <a:ext uri="{FF2B5EF4-FFF2-40B4-BE49-F238E27FC236}">
                <a16:creationId xmlns:a16="http://schemas.microsoft.com/office/drawing/2014/main" id="{2E62034A-76FC-C04F-B9EC-07DE2176056A}"/>
              </a:ext>
            </a:extLst>
          </p:cNvPr>
          <p:cNvSpPr txBox="1"/>
          <p:nvPr/>
        </p:nvSpPr>
        <p:spPr>
          <a:xfrm>
            <a:off x="10411960" y="9196997"/>
            <a:ext cx="3935896"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4</a:t>
            </a:r>
            <a:endParaRPr lang="en-US" sz="1600" spc="153">
              <a:solidFill>
                <a:schemeClr val="tx1"/>
              </a:solidFill>
            </a:endParaRPr>
          </a:p>
        </p:txBody>
      </p:sp>
    </p:spTree>
    <p:extLst>
      <p:ext uri="{BB962C8B-B14F-4D97-AF65-F5344CB8AC3E}">
        <p14:creationId xmlns:p14="http://schemas.microsoft.com/office/powerpoint/2010/main" val="136394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104</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717637"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a:t>
            </a:r>
            <a:r>
              <a:rPr lang="en-US" b="1">
                <a:solidFill>
                  <a:srgbClr val="DE411B"/>
                </a:solidFill>
                <a:latin typeface="Arial" panose="020B0604020202020204" pitchFamily="34" charset="0"/>
                <a:cs typeface="Arial" panose="020B0604020202020204" pitchFamily="34" charset="0"/>
                <a:sym typeface="Helvetica"/>
              </a:rPr>
              <a:t>.1.Roadmap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Simple Roadmap Example</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567" y="5472979"/>
          <a:ext cx="20827998" cy="4294285"/>
        </p:xfrm>
        <a:graphic>
          <a:graphicData uri="http://schemas.openxmlformats.org/drawingml/2006/table">
            <a:tbl>
              <a:tblPr firstRow="1">
                <a:tableStyleId>{4C3C2611-4C71-4FC5-86AE-919BDF0F9419}</a:tableStyleId>
              </a:tblPr>
              <a:tblGrid>
                <a:gridCol w="2314222">
                  <a:extLst>
                    <a:ext uri="{9D8B030D-6E8A-4147-A177-3AD203B41FA5}">
                      <a16:colId xmlns:a16="http://schemas.microsoft.com/office/drawing/2014/main" val="20000"/>
                    </a:ext>
                  </a:extLst>
                </a:gridCol>
                <a:gridCol w="2314222">
                  <a:extLst>
                    <a:ext uri="{9D8B030D-6E8A-4147-A177-3AD203B41FA5}">
                      <a16:colId xmlns:a16="http://schemas.microsoft.com/office/drawing/2014/main" val="20001"/>
                    </a:ext>
                  </a:extLst>
                </a:gridCol>
                <a:gridCol w="2314222">
                  <a:extLst>
                    <a:ext uri="{9D8B030D-6E8A-4147-A177-3AD203B41FA5}">
                      <a16:colId xmlns:a16="http://schemas.microsoft.com/office/drawing/2014/main" val="20002"/>
                    </a:ext>
                  </a:extLst>
                </a:gridCol>
                <a:gridCol w="2314222">
                  <a:extLst>
                    <a:ext uri="{9D8B030D-6E8A-4147-A177-3AD203B41FA5}">
                      <a16:colId xmlns:a16="http://schemas.microsoft.com/office/drawing/2014/main" val="20003"/>
                    </a:ext>
                  </a:extLst>
                </a:gridCol>
                <a:gridCol w="2314222">
                  <a:extLst>
                    <a:ext uri="{9D8B030D-6E8A-4147-A177-3AD203B41FA5}">
                      <a16:colId xmlns:a16="http://schemas.microsoft.com/office/drawing/2014/main" val="20004"/>
                    </a:ext>
                  </a:extLst>
                </a:gridCol>
                <a:gridCol w="2314222">
                  <a:extLst>
                    <a:ext uri="{9D8B030D-6E8A-4147-A177-3AD203B41FA5}">
                      <a16:colId xmlns:a16="http://schemas.microsoft.com/office/drawing/2014/main" val="20005"/>
                    </a:ext>
                  </a:extLst>
                </a:gridCol>
                <a:gridCol w="2314222">
                  <a:extLst>
                    <a:ext uri="{9D8B030D-6E8A-4147-A177-3AD203B41FA5}">
                      <a16:colId xmlns:a16="http://schemas.microsoft.com/office/drawing/2014/main" val="20006"/>
                    </a:ext>
                  </a:extLst>
                </a:gridCol>
                <a:gridCol w="2314222">
                  <a:extLst>
                    <a:ext uri="{9D8B030D-6E8A-4147-A177-3AD203B41FA5}">
                      <a16:colId xmlns:a16="http://schemas.microsoft.com/office/drawing/2014/main" val="20007"/>
                    </a:ext>
                  </a:extLst>
                </a:gridCol>
                <a:gridCol w="2314222">
                  <a:extLst>
                    <a:ext uri="{9D8B030D-6E8A-4147-A177-3AD203B41FA5}">
                      <a16:colId xmlns:a16="http://schemas.microsoft.com/office/drawing/2014/main" val="4184586804"/>
                    </a:ext>
                  </a:extLst>
                </a:gridCol>
              </a:tblGrid>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Sprints</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1</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2</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3</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4</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5</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7</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8</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0"/>
                  </a:ext>
                </a:extLst>
              </a:tr>
              <a:tr h="858857">
                <a:tc>
                  <a:txBody>
                    <a:bodyPr/>
                    <a:lstStyle/>
                    <a:p>
                      <a:pPr algn="ctr">
                        <a:lnSpc>
                          <a:spcPct val="90000"/>
                        </a:lnSpc>
                        <a:spcBef>
                          <a:spcPts val="800"/>
                        </a:spcBef>
                        <a:defRPr sz="1800"/>
                      </a:pPr>
                      <a:r>
                        <a:rPr lang="en-US" sz="1400" b="1" cap="all" spc="153">
                          <a:solidFill>
                            <a:srgbClr val="48545B"/>
                          </a:solidFill>
                        </a:rPr>
                        <a:t>Team 1</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solidFill>
                      <a:srgbClr val="9BB4BE"/>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1"/>
                  </a:ext>
                </a:extLst>
              </a:tr>
              <a:tr h="858857">
                <a:tc>
                  <a:txBody>
                    <a:bodyPr/>
                    <a:lstStyle/>
                    <a:p>
                      <a:pPr algn="ctr">
                        <a:lnSpc>
                          <a:spcPct val="90000"/>
                        </a:lnSpc>
                        <a:spcBef>
                          <a:spcPts val="800"/>
                        </a:spcBef>
                        <a:defRPr sz="1800"/>
                      </a:pPr>
                      <a:r>
                        <a:rPr lang="en-US" sz="1400" b="1" cap="all" spc="153">
                          <a:solidFill>
                            <a:srgbClr val="48545B"/>
                          </a:solidFill>
                        </a:rPr>
                        <a:t>Team 2</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2"/>
                  </a:ext>
                </a:extLst>
              </a:tr>
              <a:tr h="858857">
                <a:tc>
                  <a:txBody>
                    <a:bodyPr/>
                    <a:lstStyle/>
                    <a:p>
                      <a:pPr algn="ctr">
                        <a:lnSpc>
                          <a:spcPct val="90000"/>
                        </a:lnSpc>
                        <a:spcBef>
                          <a:spcPts val="800"/>
                        </a:spcBef>
                        <a:defRPr sz="1800"/>
                      </a:pPr>
                      <a:r>
                        <a:rPr lang="en-US" sz="1400" b="1" cap="all" spc="153">
                          <a:solidFill>
                            <a:srgbClr val="48545B"/>
                          </a:solidFill>
                        </a:rPr>
                        <a:t>Team 3</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5E5E5E"/>
                    </a:solidFill>
                  </a:tcPr>
                </a:tc>
                <a:extLst>
                  <a:ext uri="{0D108BD9-81ED-4DB2-BD59-A6C34878D82A}">
                    <a16:rowId xmlns:a16="http://schemas.microsoft.com/office/drawing/2014/main" val="10003"/>
                  </a:ext>
                </a:extLst>
              </a:tr>
              <a:tr h="858857">
                <a:tc>
                  <a:txBody>
                    <a:bodyPr/>
                    <a:lstStyle/>
                    <a:p>
                      <a:pPr algn="ctr">
                        <a:lnSpc>
                          <a:spcPct val="90000"/>
                        </a:lnSpc>
                        <a:spcBef>
                          <a:spcPts val="800"/>
                        </a:spcBef>
                        <a:defRPr sz="1800"/>
                      </a:pPr>
                      <a:r>
                        <a:rPr lang="en-US" sz="1400" b="1" cap="all" spc="153">
                          <a:solidFill>
                            <a:srgbClr val="48545B"/>
                          </a:solidFill>
                        </a:rPr>
                        <a:t>Team 4</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a:solidFill>
                        <a:srgbClr val="B8B8B8"/>
                      </a:solidFill>
                      <a:miter lim="400000"/>
                    </a:lnB>
                    <a:solidFill>
                      <a:srgbClr val="FAD8D0"/>
                    </a:solid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1" name="TextBox 30">
            <a:extLst>
              <a:ext uri="{FF2B5EF4-FFF2-40B4-BE49-F238E27FC236}">
                <a16:creationId xmlns:a16="http://schemas.microsoft.com/office/drawing/2014/main" id="{D0E2030C-C381-0B40-9258-53FBFB4FD253}"/>
              </a:ext>
            </a:extLst>
          </p:cNvPr>
          <p:cNvSpPr txBox="1"/>
          <p:nvPr/>
        </p:nvSpPr>
        <p:spPr>
          <a:xfrm>
            <a:off x="5499973" y="6515113"/>
            <a:ext cx="1886028" cy="450574"/>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16" name="TextBox 15">
            <a:extLst>
              <a:ext uri="{FF2B5EF4-FFF2-40B4-BE49-F238E27FC236}">
                <a16:creationId xmlns:a16="http://schemas.microsoft.com/office/drawing/2014/main" id="{88C2ACDF-B836-514B-894C-089D96A15434}"/>
              </a:ext>
            </a:extLst>
          </p:cNvPr>
          <p:cNvSpPr txBox="1"/>
          <p:nvPr/>
        </p:nvSpPr>
        <p:spPr>
          <a:xfrm>
            <a:off x="4879230" y="6575196"/>
            <a:ext cx="3350370"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1</a:t>
            </a:r>
            <a:endParaRPr lang="en-US" sz="1600" spc="153">
              <a:solidFill>
                <a:schemeClr val="tx1"/>
              </a:solidFill>
            </a:endParaRPr>
          </a:p>
        </p:txBody>
      </p:sp>
      <p:sp>
        <p:nvSpPr>
          <p:cNvPr id="22" name="TextBox 21">
            <a:extLst>
              <a:ext uri="{FF2B5EF4-FFF2-40B4-BE49-F238E27FC236}">
                <a16:creationId xmlns:a16="http://schemas.microsoft.com/office/drawing/2014/main" id="{877F5E6E-B4FC-0942-AAF9-F31A4D641077}"/>
              </a:ext>
            </a:extLst>
          </p:cNvPr>
          <p:cNvSpPr txBox="1"/>
          <p:nvPr/>
        </p:nvSpPr>
        <p:spPr>
          <a:xfrm>
            <a:off x="7063409" y="7413042"/>
            <a:ext cx="3591339"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2</a:t>
            </a:r>
            <a:endParaRPr lang="en-US" sz="1600" spc="153">
              <a:solidFill>
                <a:schemeClr val="tx1"/>
              </a:solidFill>
            </a:endParaRPr>
          </a:p>
        </p:txBody>
      </p:sp>
      <p:sp>
        <p:nvSpPr>
          <p:cNvPr id="23" name="TextBox 22">
            <a:extLst>
              <a:ext uri="{FF2B5EF4-FFF2-40B4-BE49-F238E27FC236}">
                <a16:creationId xmlns:a16="http://schemas.microsoft.com/office/drawing/2014/main" id="{E03EC0A0-65B5-304C-BBAE-D74D0CE9EEDD}"/>
              </a:ext>
            </a:extLst>
          </p:cNvPr>
          <p:cNvSpPr txBox="1"/>
          <p:nvPr/>
        </p:nvSpPr>
        <p:spPr>
          <a:xfrm>
            <a:off x="13596728" y="8292037"/>
            <a:ext cx="4157234"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3</a:t>
            </a:r>
            <a:endParaRPr lang="en-US" sz="1600" spc="153">
              <a:solidFill>
                <a:schemeClr val="tx1"/>
              </a:solidFill>
            </a:endParaRPr>
          </a:p>
        </p:txBody>
      </p:sp>
      <p:sp>
        <p:nvSpPr>
          <p:cNvPr id="24" name="TextBox 23">
            <a:extLst>
              <a:ext uri="{FF2B5EF4-FFF2-40B4-BE49-F238E27FC236}">
                <a16:creationId xmlns:a16="http://schemas.microsoft.com/office/drawing/2014/main" id="{EEFAA59E-37B3-6A47-A5BB-D05E650B30D4}"/>
              </a:ext>
            </a:extLst>
          </p:cNvPr>
          <p:cNvSpPr txBox="1"/>
          <p:nvPr/>
        </p:nvSpPr>
        <p:spPr>
          <a:xfrm>
            <a:off x="12539234" y="9158660"/>
            <a:ext cx="3935896"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4</a:t>
            </a:r>
            <a:endParaRPr lang="en-US" sz="1600" spc="153">
              <a:solidFill>
                <a:schemeClr val="tx1"/>
              </a:solidFill>
            </a:endParaRPr>
          </a:p>
        </p:txBody>
      </p:sp>
    </p:spTree>
    <p:extLst>
      <p:ext uri="{BB962C8B-B14F-4D97-AF65-F5344CB8AC3E}">
        <p14:creationId xmlns:p14="http://schemas.microsoft.com/office/powerpoint/2010/main" val="166980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105</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717637"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a:t>
            </a:r>
            <a:r>
              <a:rPr lang="en-US" b="1">
                <a:solidFill>
                  <a:srgbClr val="DE411B"/>
                </a:solidFill>
                <a:latin typeface="Arial" panose="020B0604020202020204" pitchFamily="34" charset="0"/>
                <a:cs typeface="Arial" panose="020B0604020202020204" pitchFamily="34" charset="0"/>
                <a:sym typeface="Helvetica"/>
              </a:rPr>
              <a:t>.1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Simple Roadmap</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703286" y="5834754"/>
          <a:ext cx="20828002" cy="4294285"/>
        </p:xfrm>
        <a:graphic>
          <a:graphicData uri="http://schemas.openxmlformats.org/drawingml/2006/table">
            <a:tbl>
              <a:tblPr firstRow="1">
                <a:tableStyleId>{4C3C2611-4C71-4FC5-86AE-919BDF0F9419}</a:tableStyleId>
              </a:tblPr>
              <a:tblGrid>
                <a:gridCol w="2314222">
                  <a:extLst>
                    <a:ext uri="{9D8B030D-6E8A-4147-A177-3AD203B41FA5}">
                      <a16:colId xmlns:a16="http://schemas.microsoft.com/office/drawing/2014/main" val="20000"/>
                    </a:ext>
                  </a:extLst>
                </a:gridCol>
                <a:gridCol w="925689">
                  <a:extLst>
                    <a:ext uri="{9D8B030D-6E8A-4147-A177-3AD203B41FA5}">
                      <a16:colId xmlns:a16="http://schemas.microsoft.com/office/drawing/2014/main" val="20001"/>
                    </a:ext>
                  </a:extLst>
                </a:gridCol>
                <a:gridCol w="925689">
                  <a:extLst>
                    <a:ext uri="{9D8B030D-6E8A-4147-A177-3AD203B41FA5}">
                      <a16:colId xmlns:a16="http://schemas.microsoft.com/office/drawing/2014/main" val="1838658243"/>
                    </a:ext>
                  </a:extLst>
                </a:gridCol>
                <a:gridCol w="925689">
                  <a:extLst>
                    <a:ext uri="{9D8B030D-6E8A-4147-A177-3AD203B41FA5}">
                      <a16:colId xmlns:a16="http://schemas.microsoft.com/office/drawing/2014/main" val="20002"/>
                    </a:ext>
                  </a:extLst>
                </a:gridCol>
                <a:gridCol w="925689">
                  <a:extLst>
                    <a:ext uri="{9D8B030D-6E8A-4147-A177-3AD203B41FA5}">
                      <a16:colId xmlns:a16="http://schemas.microsoft.com/office/drawing/2014/main" val="847121098"/>
                    </a:ext>
                  </a:extLst>
                </a:gridCol>
                <a:gridCol w="1851378">
                  <a:extLst>
                    <a:ext uri="{9D8B030D-6E8A-4147-A177-3AD203B41FA5}">
                      <a16:colId xmlns:a16="http://schemas.microsoft.com/office/drawing/2014/main" val="20003"/>
                    </a:ext>
                  </a:extLst>
                </a:gridCol>
                <a:gridCol w="1851378">
                  <a:extLst>
                    <a:ext uri="{9D8B030D-6E8A-4147-A177-3AD203B41FA5}">
                      <a16:colId xmlns:a16="http://schemas.microsoft.com/office/drawing/2014/main" val="20004"/>
                    </a:ext>
                  </a:extLst>
                </a:gridCol>
                <a:gridCol w="1851378">
                  <a:extLst>
                    <a:ext uri="{9D8B030D-6E8A-4147-A177-3AD203B41FA5}">
                      <a16:colId xmlns:a16="http://schemas.microsoft.com/office/drawing/2014/main" val="20005"/>
                    </a:ext>
                  </a:extLst>
                </a:gridCol>
                <a:gridCol w="1851378">
                  <a:extLst>
                    <a:ext uri="{9D8B030D-6E8A-4147-A177-3AD203B41FA5}">
                      <a16:colId xmlns:a16="http://schemas.microsoft.com/office/drawing/2014/main" val="20006"/>
                    </a:ext>
                  </a:extLst>
                </a:gridCol>
                <a:gridCol w="925689">
                  <a:extLst>
                    <a:ext uri="{9D8B030D-6E8A-4147-A177-3AD203B41FA5}">
                      <a16:colId xmlns:a16="http://schemas.microsoft.com/office/drawing/2014/main" val="20007"/>
                    </a:ext>
                  </a:extLst>
                </a:gridCol>
                <a:gridCol w="925689">
                  <a:extLst>
                    <a:ext uri="{9D8B030D-6E8A-4147-A177-3AD203B41FA5}">
                      <a16:colId xmlns:a16="http://schemas.microsoft.com/office/drawing/2014/main" val="2749588418"/>
                    </a:ext>
                  </a:extLst>
                </a:gridCol>
                <a:gridCol w="925689">
                  <a:extLst>
                    <a:ext uri="{9D8B030D-6E8A-4147-A177-3AD203B41FA5}">
                      <a16:colId xmlns:a16="http://schemas.microsoft.com/office/drawing/2014/main" val="4184586804"/>
                    </a:ext>
                  </a:extLst>
                </a:gridCol>
                <a:gridCol w="925689">
                  <a:extLst>
                    <a:ext uri="{9D8B030D-6E8A-4147-A177-3AD203B41FA5}">
                      <a16:colId xmlns:a16="http://schemas.microsoft.com/office/drawing/2014/main" val="3354097485"/>
                    </a:ext>
                  </a:extLst>
                </a:gridCol>
                <a:gridCol w="925689">
                  <a:extLst>
                    <a:ext uri="{9D8B030D-6E8A-4147-A177-3AD203B41FA5}">
                      <a16:colId xmlns:a16="http://schemas.microsoft.com/office/drawing/2014/main" val="1685176720"/>
                    </a:ext>
                  </a:extLst>
                </a:gridCol>
                <a:gridCol w="925689">
                  <a:extLst>
                    <a:ext uri="{9D8B030D-6E8A-4147-A177-3AD203B41FA5}">
                      <a16:colId xmlns:a16="http://schemas.microsoft.com/office/drawing/2014/main" val="3236086329"/>
                    </a:ext>
                  </a:extLst>
                </a:gridCol>
                <a:gridCol w="925689">
                  <a:extLst>
                    <a:ext uri="{9D8B030D-6E8A-4147-A177-3AD203B41FA5}">
                      <a16:colId xmlns:a16="http://schemas.microsoft.com/office/drawing/2014/main" val="3025527394"/>
                    </a:ext>
                  </a:extLst>
                </a:gridCol>
                <a:gridCol w="925689">
                  <a:extLst>
                    <a:ext uri="{9D8B030D-6E8A-4147-A177-3AD203B41FA5}">
                      <a16:colId xmlns:a16="http://schemas.microsoft.com/office/drawing/2014/main" val="1769457378"/>
                    </a:ext>
                  </a:extLst>
                </a:gridCol>
              </a:tblGrid>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 s</a:t>
                      </a:r>
                      <a:endParaRPr sz="1400" b="1" cap="all" spc="180">
                        <a:solidFill>
                          <a:schemeClr val="tx1">
                            <a:lumMod val="8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2">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1</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hMerge="1">
                  <a:txBody>
                    <a:bodyPr/>
                    <a:lstStyle/>
                    <a:p>
                      <a:endParaRPr lang="en-US"/>
                    </a:p>
                  </a:txBody>
                  <a:tcPr/>
                </a:tc>
                <a:tc gridSpan="2">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2</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hMerge="1">
                  <a:txBody>
                    <a:bodyPr/>
                    <a:lstStyle/>
                    <a:p>
                      <a:endParaRPr lang="en-US"/>
                    </a:p>
                  </a:txBody>
                  <a:tcPr/>
                </a:tc>
                <a:tc>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3</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4</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5</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6</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gridSpan="2">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7</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hMerge="1">
                  <a:txBody>
                    <a:bodyPr/>
                    <a:lstStyle/>
                    <a:p>
                      <a:endParaRPr lang="en-US"/>
                    </a:p>
                  </a:txBody>
                  <a:tcPr/>
                </a:tc>
                <a:tc gridSpan="2">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8</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hMerge="1">
                  <a:txBody>
                    <a:bodyPr/>
                    <a:lstStyle/>
                    <a:p>
                      <a:endParaRPr lang="en-US"/>
                    </a:p>
                  </a:txBody>
                  <a:tcPr/>
                </a:tc>
                <a:tc gridSpan="2">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9</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hMerge="1">
                  <a:txBody>
                    <a:bodyPr/>
                    <a:lstStyle/>
                    <a:p>
                      <a:endParaRPr lang="en-US"/>
                    </a:p>
                  </a:txBody>
                  <a:tcPr/>
                </a:tc>
                <a:tc gridSpan="2">
                  <a:txBody>
                    <a:bodyPr/>
                    <a:lstStyle/>
                    <a:p>
                      <a:pPr algn="ctr" defTabSz="470262">
                        <a:lnSpc>
                          <a:spcPct val="90000"/>
                        </a:lnSpc>
                        <a:defRPr sz="1800" b="0">
                          <a:solidFill>
                            <a:srgbClr val="000000"/>
                          </a:solidFill>
                        </a:defRPr>
                      </a:pPr>
                      <a:r>
                        <a:rPr lang="en-US" sz="1600" b="1" cap="all" spc="180">
                          <a:solidFill>
                            <a:schemeClr val="bg1">
                              <a:lumMod val="75000"/>
                            </a:schemeClr>
                          </a:solidFill>
                        </a:rPr>
                        <a:t>Month 10</a:t>
                      </a:r>
                      <a:endParaRPr sz="1600" b="1" cap="all" spc="180">
                        <a:solidFill>
                          <a:schemeClr val="bg1">
                            <a:lumMod val="75000"/>
                          </a:schemeClr>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hMerge="1">
                  <a:txBody>
                    <a:bodyPr/>
                    <a:lstStyle/>
                    <a:p>
                      <a:endParaRPr lang="en-US"/>
                    </a:p>
                  </a:txBody>
                  <a:tcPr/>
                </a:tc>
                <a:extLst>
                  <a:ext uri="{0D108BD9-81ED-4DB2-BD59-A6C34878D82A}">
                    <a16:rowId xmlns:a16="http://schemas.microsoft.com/office/drawing/2014/main" val="10000"/>
                  </a:ext>
                </a:extLst>
              </a:tr>
              <a:tr h="858857">
                <a:tc>
                  <a:txBody>
                    <a:bodyPr/>
                    <a:lstStyle/>
                    <a:p>
                      <a:pPr algn="ctr">
                        <a:lnSpc>
                          <a:spcPct val="90000"/>
                        </a:lnSpc>
                        <a:spcBef>
                          <a:spcPts val="800"/>
                        </a:spcBef>
                        <a:defRPr sz="1800"/>
                      </a:pPr>
                      <a:r>
                        <a:rPr lang="en-US" sz="1400" b="1" cap="all" spc="153">
                          <a:solidFill>
                            <a:srgbClr val="48545B"/>
                          </a:solidFill>
                        </a:rPr>
                        <a:t>Team 1</a:t>
                      </a:r>
                      <a:endParaRPr sz="1400" b="1" cap="all" spc="153">
                        <a:solidFill>
                          <a:srgbClr val="48545B"/>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extLst>
                  <a:ext uri="{0D108BD9-81ED-4DB2-BD59-A6C34878D82A}">
                    <a16:rowId xmlns:a16="http://schemas.microsoft.com/office/drawing/2014/main" val="10001"/>
                  </a:ext>
                </a:extLst>
              </a:tr>
              <a:tr h="858857">
                <a:tc>
                  <a:txBody>
                    <a:bodyPr/>
                    <a:lstStyle/>
                    <a:p>
                      <a:pPr algn="ctr">
                        <a:lnSpc>
                          <a:spcPct val="90000"/>
                        </a:lnSpc>
                        <a:spcBef>
                          <a:spcPts val="800"/>
                        </a:spcBef>
                        <a:defRPr sz="1800"/>
                      </a:pPr>
                      <a:r>
                        <a:rPr lang="en-US" sz="1400" b="1" cap="all" spc="153">
                          <a:solidFill>
                            <a:srgbClr val="48545B"/>
                          </a:solidFill>
                        </a:rPr>
                        <a:t>Team 2</a:t>
                      </a:r>
                      <a:endParaRPr sz="1400" b="1" cap="all" spc="153">
                        <a:solidFill>
                          <a:srgbClr val="48545B"/>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a:solidFill>
                        <a:srgbClr val="B8B8B8"/>
                      </a:solidFill>
                      <a:miter lim="400000"/>
                    </a:lnT>
                    <a:lnB w="12700">
                      <a:solidFill>
                        <a:srgbClr val="B8B8B8"/>
                      </a:solidFill>
                      <a:miter lim="400000"/>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858857">
                <a:tc>
                  <a:txBody>
                    <a:bodyPr/>
                    <a:lstStyle/>
                    <a:p>
                      <a:pPr algn="ctr">
                        <a:lnSpc>
                          <a:spcPct val="90000"/>
                        </a:lnSpc>
                        <a:spcBef>
                          <a:spcPts val="800"/>
                        </a:spcBef>
                        <a:defRPr sz="1800"/>
                      </a:pPr>
                      <a:r>
                        <a:rPr lang="en-US" sz="1400" b="1" cap="all" spc="153">
                          <a:solidFill>
                            <a:srgbClr val="48545B"/>
                          </a:solidFill>
                        </a:rPr>
                        <a:t>Team 3</a:t>
                      </a:r>
                      <a:endParaRPr sz="1400" b="1" cap="all" spc="153">
                        <a:solidFill>
                          <a:srgbClr val="48545B"/>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a:solidFill>
                        <a:srgbClr val="B8B8B8"/>
                      </a:solidFill>
                      <a:miter lim="400000"/>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chemeClr val="accent6">
                        <a:lumMod val="20000"/>
                        <a:lumOff val="80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pattFill prst="pct75">
                      <a:fgClr>
                        <a:srgbClr val="FFFFFF"/>
                      </a:fgClr>
                      <a:bgClr>
                        <a:schemeClr val="bg1"/>
                      </a:bgClr>
                    </a:pattFill>
                  </a:tcPr>
                </a:tc>
                <a:extLst>
                  <a:ext uri="{0D108BD9-81ED-4DB2-BD59-A6C34878D82A}">
                    <a16:rowId xmlns:a16="http://schemas.microsoft.com/office/drawing/2014/main" val="10003"/>
                  </a:ext>
                </a:extLst>
              </a:tr>
              <a:tr h="858857">
                <a:tc>
                  <a:txBody>
                    <a:bodyPr/>
                    <a:lstStyle/>
                    <a:p>
                      <a:pPr algn="ctr">
                        <a:lnSpc>
                          <a:spcPct val="90000"/>
                        </a:lnSpc>
                        <a:spcBef>
                          <a:spcPts val="800"/>
                        </a:spcBef>
                        <a:defRPr sz="1800"/>
                      </a:pPr>
                      <a:r>
                        <a:rPr lang="en-US" sz="1400" b="1" cap="all" spc="153">
                          <a:solidFill>
                            <a:srgbClr val="48545B"/>
                          </a:solidFill>
                        </a:rPr>
                        <a:t>Team 4</a:t>
                      </a:r>
                      <a:endParaRPr sz="1400" b="1" cap="all" spc="153">
                        <a:solidFill>
                          <a:srgbClr val="48545B"/>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cap="flat" cmpd="sng" algn="ctr">
                      <a:solidFill>
                        <a:schemeClr val="bg1"/>
                      </a:solidFill>
                      <a:prstDash val="solid"/>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a:solidFill>
                        <a:srgbClr val="B8B8B8"/>
                      </a:solidFill>
                      <a:miter lim="400000"/>
                    </a:lnT>
                    <a:lnB w="12700" cap="flat" cmpd="sng" algn="ctr">
                      <a:solidFill>
                        <a:schemeClr val="bg1"/>
                      </a:solidFill>
                      <a:prstDash val="solid"/>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a:solidFill>
                        <a:srgbClr val="B8B8B8"/>
                      </a:solidFill>
                      <a:miter lim="400000"/>
                    </a:lnT>
                    <a:lnB w="12700" cap="flat" cmpd="sng" algn="ctr">
                      <a:solidFill>
                        <a:schemeClr val="bg1"/>
                      </a:solidFill>
                      <a:prstDash val="solid"/>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chemeClr val="bg1"/>
                      </a:solidFill>
                      <a:prstDash val="solid"/>
                      <a:round/>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cap="flat" cmpd="sng" algn="ctr">
                      <a:solidFill>
                        <a:schemeClr val="bg1"/>
                      </a:solidFill>
                      <a:prstDash val="solid"/>
                      <a:round/>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cap="flat" cmpd="sng" algn="ctr">
                      <a:solidFill>
                        <a:schemeClr val="bg1"/>
                      </a:solidFill>
                      <a:prstDash val="solid"/>
                      <a:round/>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cap="flat" cmpd="sng" algn="ctr">
                      <a:solidFill>
                        <a:schemeClr val="bg1"/>
                      </a:solidFill>
                      <a:prstDash val="solid"/>
                      <a:round/>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B8B8B8"/>
                      </a:solidFill>
                      <a:miter lim="400000"/>
                    </a:lnT>
                    <a:lnB w="12700" cap="flat" cmpd="sng" algn="ctr">
                      <a:solidFill>
                        <a:schemeClr val="bg1"/>
                      </a:solidFill>
                      <a:prstDash val="solid"/>
                      <a:round/>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a:solidFill>
                        <a:srgbClr val="B8B8B8"/>
                      </a:solidFill>
                      <a:miter lim="400000"/>
                    </a:lnT>
                    <a:lnB w="12700" cap="flat" cmpd="sng" algn="ctr">
                      <a:solidFill>
                        <a:schemeClr val="bg1"/>
                      </a:solidFill>
                      <a:prstDash val="solid"/>
                      <a:round/>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chemeClr val="bg1"/>
                      </a:solidFill>
                      <a:prstDash val="solid"/>
                      <a:round/>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chemeClr val="bg1"/>
                      </a:solidFill>
                      <a:prstDash val="solid"/>
                      <a:round/>
                      <a:headEnd type="none" w="med" len="med"/>
                      <a:tailEnd type="none" w="med" len="med"/>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2026965" y="12182452"/>
            <a:ext cx="192743" cy="192743"/>
          </a:xfrm>
          <a:prstGeom prst="rect">
            <a:avLst/>
          </a:prstGeom>
          <a:solidFill>
            <a:srgbClr val="FAD8D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320817" y="12050223"/>
            <a:ext cx="131142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000" b="0" cap="none" spc="0">
                <a:solidFill>
                  <a:schemeClr val="bg2"/>
                </a:solidFill>
                <a:latin typeface="Arial" panose="020B0604020202020204" pitchFamily="34" charset="0"/>
                <a:ea typeface="Helvetica Light"/>
                <a:cs typeface="Arial" panose="020B0604020202020204" pitchFamily="34" charset="0"/>
                <a:sym typeface="Helvetica Light"/>
              </a:rPr>
              <a:t>Technical</a:t>
            </a:r>
            <a:endParaRPr lang="en-RO" sz="2000" b="0" cap="none" spc="0">
              <a:solidFill>
                <a:schemeClr val="bg2"/>
              </a:solidFill>
              <a:latin typeface="Arial" panose="020B0604020202020204" pitchFamily="34" charset="0"/>
              <a:ea typeface="Helvetica Light"/>
              <a:cs typeface="Arial" panose="020B0604020202020204" pitchFamily="34" charset="0"/>
              <a:sym typeface="Helvetica Light"/>
            </a:endParaRPr>
          </a:p>
        </p:txBody>
      </p:sp>
      <p:sp>
        <p:nvSpPr>
          <p:cNvPr id="18" name="Rectangle 17">
            <a:extLst>
              <a:ext uri="{FF2B5EF4-FFF2-40B4-BE49-F238E27FC236}">
                <a16:creationId xmlns:a16="http://schemas.microsoft.com/office/drawing/2014/main" id="{3C4D1FCF-AA12-B84D-B16B-441ADB4368B4}"/>
              </a:ext>
            </a:extLst>
          </p:cNvPr>
          <p:cNvSpPr/>
          <p:nvPr/>
        </p:nvSpPr>
        <p:spPr>
          <a:xfrm>
            <a:off x="4099103" y="12182452"/>
            <a:ext cx="192743" cy="192743"/>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92955" y="12050223"/>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000" b="0" cap="none" spc="0">
                <a:solidFill>
                  <a:schemeClr val="bg2"/>
                </a:solidFill>
                <a:latin typeface="Arial" panose="020B0604020202020204" pitchFamily="34" charset="0"/>
                <a:ea typeface="Helvetica Light"/>
                <a:cs typeface="Arial" panose="020B0604020202020204" pitchFamily="34" charset="0"/>
                <a:sym typeface="Helvetica Light"/>
              </a:rPr>
              <a:t>Gateway</a:t>
            </a:r>
            <a:endParaRPr lang="en-RO" sz="2000" b="0" cap="none" spc="0">
              <a:solidFill>
                <a:schemeClr val="bg2"/>
              </a:solidFill>
              <a:latin typeface="Arial" panose="020B0604020202020204" pitchFamily="34" charset="0"/>
              <a:ea typeface="Helvetica Light"/>
              <a:cs typeface="Arial" panose="020B0604020202020204" pitchFamily="34" charset="0"/>
              <a:sym typeface="Helvetica Light"/>
            </a:endParaRPr>
          </a:p>
        </p:txBody>
      </p:sp>
      <p:sp>
        <p:nvSpPr>
          <p:cNvPr id="20" name="Rectangle 19">
            <a:extLst>
              <a:ext uri="{FF2B5EF4-FFF2-40B4-BE49-F238E27FC236}">
                <a16:creationId xmlns:a16="http://schemas.microsoft.com/office/drawing/2014/main" id="{6E6C4C7E-6DEE-8E44-8B83-9829CEA3C93A}"/>
              </a:ext>
            </a:extLst>
          </p:cNvPr>
          <p:cNvSpPr/>
          <p:nvPr/>
        </p:nvSpPr>
        <p:spPr>
          <a:xfrm>
            <a:off x="6459977" y="12219822"/>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753828" y="12087593"/>
            <a:ext cx="2165588"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000" b="0" cap="none" spc="0">
                <a:solidFill>
                  <a:schemeClr val="bg2"/>
                </a:solidFill>
                <a:latin typeface="Arial" panose="020B0604020202020204" pitchFamily="34" charset="0"/>
                <a:ea typeface="Helvetica Light"/>
                <a:cs typeface="Arial" panose="020B0604020202020204" pitchFamily="34" charset="0"/>
                <a:sym typeface="Helvetica Light"/>
              </a:rPr>
              <a:t>Gateway Portal</a:t>
            </a:r>
            <a:endParaRPr lang="en-RO" sz="2000" b="0" cap="none" spc="0">
              <a:solidFill>
                <a:schemeClr val="bg2"/>
              </a:solidFill>
              <a:latin typeface="Arial" panose="020B0604020202020204" pitchFamily="34" charset="0"/>
              <a:ea typeface="Helvetica Light"/>
              <a:cs typeface="Arial" panose="020B0604020202020204" pitchFamily="34" charset="0"/>
              <a:sym typeface="Helvetica Light"/>
            </a:endParaRP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28" name="Rectangle 27">
            <a:extLst>
              <a:ext uri="{FF2B5EF4-FFF2-40B4-BE49-F238E27FC236}">
                <a16:creationId xmlns:a16="http://schemas.microsoft.com/office/drawing/2014/main" id="{F7AB55D4-FD3F-47A6-B723-E95D6BFCC79D}"/>
              </a:ext>
            </a:extLst>
          </p:cNvPr>
          <p:cNvSpPr/>
          <p:nvPr/>
        </p:nvSpPr>
        <p:spPr>
          <a:xfrm>
            <a:off x="2112556" y="5172892"/>
            <a:ext cx="1856509" cy="276999"/>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cap="none" spc="0">
                <a:solidFill>
                  <a:srgbClr val="DE411B"/>
                </a:solidFill>
              </a:rPr>
              <a:t>SEP 2</a:t>
            </a:r>
            <a:r>
              <a:rPr lang="en-US" cap="none" spc="0" baseline="30000">
                <a:solidFill>
                  <a:srgbClr val="DE411B"/>
                </a:solidFill>
              </a:rPr>
              <a:t>nd</a:t>
            </a:r>
            <a:r>
              <a:rPr lang="en-US" cap="none" spc="0">
                <a:solidFill>
                  <a:srgbClr val="DE411B"/>
                </a:solidFill>
              </a:rPr>
              <a:t> 2019</a:t>
            </a:r>
            <a:endParaRPr kumimoji="0" lang="en-RO" b="1" i="0" u="none" strike="noStrike" cap="none" spc="0" normalizeH="0" baseline="0">
              <a:ln>
                <a:noFill/>
              </a:ln>
              <a:solidFill>
                <a:srgbClr val="DE411B"/>
              </a:solidFill>
              <a:effectLst/>
              <a:uFillTx/>
              <a:latin typeface="+mn-lt"/>
              <a:ea typeface="+mn-ea"/>
              <a:cs typeface="+mn-cs"/>
              <a:sym typeface="Helvetica"/>
            </a:endParaRPr>
          </a:p>
        </p:txBody>
      </p:sp>
      <p:cxnSp>
        <p:nvCxnSpPr>
          <p:cNvPr id="29" name="Straight Connector 28">
            <a:extLst>
              <a:ext uri="{FF2B5EF4-FFF2-40B4-BE49-F238E27FC236}">
                <a16:creationId xmlns:a16="http://schemas.microsoft.com/office/drawing/2014/main" id="{8EA23561-05D7-4134-91E9-64F19FF0B6C4}"/>
              </a:ext>
            </a:extLst>
          </p:cNvPr>
          <p:cNvCxnSpPr>
            <a:cxnSpLocks/>
          </p:cNvCxnSpPr>
          <p:nvPr/>
        </p:nvCxnSpPr>
        <p:spPr>
          <a:xfrm>
            <a:off x="3969065" y="5077392"/>
            <a:ext cx="0" cy="5051647"/>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sp>
        <p:nvSpPr>
          <p:cNvPr id="30" name="Rectangle 29">
            <a:extLst>
              <a:ext uri="{FF2B5EF4-FFF2-40B4-BE49-F238E27FC236}">
                <a16:creationId xmlns:a16="http://schemas.microsoft.com/office/drawing/2014/main" id="{D34F66E7-60EA-4C6D-BFC4-CCB7CC6B8B8B}"/>
              </a:ext>
            </a:extLst>
          </p:cNvPr>
          <p:cNvSpPr/>
          <p:nvPr/>
        </p:nvSpPr>
        <p:spPr>
          <a:xfrm>
            <a:off x="4897319" y="5159646"/>
            <a:ext cx="1856509" cy="276999"/>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cap="none" spc="0">
                <a:solidFill>
                  <a:srgbClr val="DE411B"/>
                </a:solidFill>
              </a:rPr>
              <a:t>OCT 14</a:t>
            </a:r>
            <a:r>
              <a:rPr lang="en-US" cap="none" spc="0" baseline="30000">
                <a:solidFill>
                  <a:srgbClr val="DE411B"/>
                </a:solidFill>
              </a:rPr>
              <a:t>th</a:t>
            </a:r>
            <a:r>
              <a:rPr lang="en-US" cap="none" spc="0">
                <a:solidFill>
                  <a:srgbClr val="DE411B"/>
                </a:solidFill>
              </a:rPr>
              <a:t> 2019</a:t>
            </a:r>
            <a:endParaRPr kumimoji="0" lang="en-RO" b="1" i="0" u="none" strike="noStrike" cap="none" spc="0" normalizeH="0" baseline="0">
              <a:ln>
                <a:noFill/>
              </a:ln>
              <a:solidFill>
                <a:srgbClr val="DE411B"/>
              </a:solidFill>
              <a:effectLst/>
              <a:uFillTx/>
              <a:latin typeface="+mn-lt"/>
              <a:ea typeface="+mn-ea"/>
              <a:cs typeface="+mn-cs"/>
              <a:sym typeface="Helvetica"/>
            </a:endParaRPr>
          </a:p>
        </p:txBody>
      </p:sp>
      <p:cxnSp>
        <p:nvCxnSpPr>
          <p:cNvPr id="32" name="Straight Connector 31">
            <a:extLst>
              <a:ext uri="{FF2B5EF4-FFF2-40B4-BE49-F238E27FC236}">
                <a16:creationId xmlns:a16="http://schemas.microsoft.com/office/drawing/2014/main" id="{63A4F50C-6159-47BC-9A42-5CD976EF49AF}"/>
              </a:ext>
            </a:extLst>
          </p:cNvPr>
          <p:cNvCxnSpPr>
            <a:cxnSpLocks/>
          </p:cNvCxnSpPr>
          <p:nvPr/>
        </p:nvCxnSpPr>
        <p:spPr>
          <a:xfrm>
            <a:off x="6753828" y="5064146"/>
            <a:ext cx="0" cy="5064893"/>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9A0D9432-F1C3-43CF-8AD8-BBE7BBCBD5DD}"/>
              </a:ext>
            </a:extLst>
          </p:cNvPr>
          <p:cNvSpPr/>
          <p:nvPr/>
        </p:nvSpPr>
        <p:spPr>
          <a:xfrm>
            <a:off x="16001253" y="5172892"/>
            <a:ext cx="1856509" cy="276999"/>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cap="none" spc="0">
                <a:solidFill>
                  <a:srgbClr val="DE411B"/>
                </a:solidFill>
              </a:rPr>
              <a:t>MAR 27</a:t>
            </a:r>
            <a:r>
              <a:rPr lang="en-US" cap="none" spc="0" baseline="30000">
                <a:solidFill>
                  <a:srgbClr val="DE411B"/>
                </a:solidFill>
              </a:rPr>
              <a:t>th</a:t>
            </a:r>
            <a:r>
              <a:rPr lang="en-US" cap="none" spc="0">
                <a:solidFill>
                  <a:srgbClr val="DE411B"/>
                </a:solidFill>
              </a:rPr>
              <a:t> 2020</a:t>
            </a:r>
            <a:endParaRPr kumimoji="0" lang="en-RO" b="1" i="0" u="none" strike="noStrike" cap="none" spc="0" normalizeH="0" baseline="0">
              <a:ln>
                <a:noFill/>
              </a:ln>
              <a:solidFill>
                <a:srgbClr val="DE411B"/>
              </a:solidFill>
              <a:effectLst/>
              <a:uFillTx/>
              <a:latin typeface="+mn-lt"/>
              <a:ea typeface="+mn-ea"/>
              <a:cs typeface="+mn-cs"/>
              <a:sym typeface="Helvetica"/>
            </a:endParaRPr>
          </a:p>
        </p:txBody>
      </p:sp>
      <p:cxnSp>
        <p:nvCxnSpPr>
          <p:cNvPr id="34" name="Straight Connector 33">
            <a:extLst>
              <a:ext uri="{FF2B5EF4-FFF2-40B4-BE49-F238E27FC236}">
                <a16:creationId xmlns:a16="http://schemas.microsoft.com/office/drawing/2014/main" id="{8D45A74D-BB6D-435C-81D0-3B204D4F7C73}"/>
              </a:ext>
            </a:extLst>
          </p:cNvPr>
          <p:cNvCxnSpPr>
            <a:cxnSpLocks/>
          </p:cNvCxnSpPr>
          <p:nvPr/>
        </p:nvCxnSpPr>
        <p:spPr>
          <a:xfrm>
            <a:off x="17857762" y="5077392"/>
            <a:ext cx="0" cy="5051647"/>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B46E2E86-AD50-4439-99CE-99F43121D32A}"/>
              </a:ext>
            </a:extLst>
          </p:cNvPr>
          <p:cNvSpPr/>
          <p:nvPr/>
        </p:nvSpPr>
        <p:spPr>
          <a:xfrm>
            <a:off x="20674779" y="5172892"/>
            <a:ext cx="1856509" cy="276999"/>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cap="none" spc="0">
                <a:solidFill>
                  <a:srgbClr val="DE411B"/>
                </a:solidFill>
              </a:rPr>
              <a:t>JUN 05</a:t>
            </a:r>
            <a:r>
              <a:rPr lang="en-US" cap="none" spc="0" baseline="30000">
                <a:solidFill>
                  <a:srgbClr val="DE411B"/>
                </a:solidFill>
              </a:rPr>
              <a:t>th</a:t>
            </a:r>
            <a:r>
              <a:rPr lang="en-US" cap="none" spc="0">
                <a:solidFill>
                  <a:srgbClr val="DE411B"/>
                </a:solidFill>
              </a:rPr>
              <a:t> 2020</a:t>
            </a:r>
            <a:endParaRPr kumimoji="0" lang="en-RO" b="1" i="0" u="none" strike="noStrike" cap="none" spc="0" normalizeH="0" baseline="0">
              <a:ln>
                <a:noFill/>
              </a:ln>
              <a:solidFill>
                <a:srgbClr val="DE411B"/>
              </a:solidFill>
              <a:effectLst/>
              <a:uFillTx/>
              <a:latin typeface="+mn-lt"/>
              <a:ea typeface="+mn-ea"/>
              <a:cs typeface="+mn-cs"/>
              <a:sym typeface="Helvetica"/>
            </a:endParaRPr>
          </a:p>
        </p:txBody>
      </p:sp>
      <p:cxnSp>
        <p:nvCxnSpPr>
          <p:cNvPr id="36" name="Straight Connector 35">
            <a:extLst>
              <a:ext uri="{FF2B5EF4-FFF2-40B4-BE49-F238E27FC236}">
                <a16:creationId xmlns:a16="http://schemas.microsoft.com/office/drawing/2014/main" id="{D66B1E32-E371-4C23-97D1-8AAF482A8141}"/>
              </a:ext>
            </a:extLst>
          </p:cNvPr>
          <p:cNvCxnSpPr>
            <a:cxnSpLocks/>
          </p:cNvCxnSpPr>
          <p:nvPr/>
        </p:nvCxnSpPr>
        <p:spPr>
          <a:xfrm>
            <a:off x="22531288" y="5077392"/>
            <a:ext cx="0" cy="5051647"/>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sp>
        <p:nvSpPr>
          <p:cNvPr id="48" name="Rectangle 47">
            <a:extLst>
              <a:ext uri="{FF2B5EF4-FFF2-40B4-BE49-F238E27FC236}">
                <a16:creationId xmlns:a16="http://schemas.microsoft.com/office/drawing/2014/main" id="{AC389597-BE44-444B-874B-629E4377FF45}"/>
              </a:ext>
            </a:extLst>
          </p:cNvPr>
          <p:cNvSpPr/>
          <p:nvPr/>
        </p:nvSpPr>
        <p:spPr>
          <a:xfrm>
            <a:off x="9675014" y="12182452"/>
            <a:ext cx="192743" cy="192743"/>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49" name="TextBox 48">
            <a:extLst>
              <a:ext uri="{FF2B5EF4-FFF2-40B4-BE49-F238E27FC236}">
                <a16:creationId xmlns:a16="http://schemas.microsoft.com/office/drawing/2014/main" id="{567FB560-3F3F-4807-8001-BA9153F8CB0A}"/>
              </a:ext>
            </a:extLst>
          </p:cNvPr>
          <p:cNvSpPr txBox="1"/>
          <p:nvPr/>
        </p:nvSpPr>
        <p:spPr>
          <a:xfrm>
            <a:off x="9968865" y="12050223"/>
            <a:ext cx="1562658"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000" b="0" cap="none" spc="0">
                <a:solidFill>
                  <a:schemeClr val="bg2"/>
                </a:solidFill>
                <a:latin typeface="Arial" panose="020B0604020202020204" pitchFamily="34" charset="0"/>
                <a:ea typeface="Helvetica Light"/>
                <a:cs typeface="Arial" panose="020B0604020202020204" pitchFamily="34" charset="0"/>
                <a:sym typeface="Helvetica Light"/>
              </a:rPr>
              <a:t>Onboarding</a:t>
            </a:r>
            <a:endParaRPr lang="en-RO" sz="2000" b="0" cap="none" spc="0">
              <a:solidFill>
                <a:schemeClr val="bg2"/>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28380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106</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717637"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a:t>
            </a:r>
            <a:r>
              <a:rPr lang="en-US" b="1">
                <a:solidFill>
                  <a:srgbClr val="DE411B"/>
                </a:solidFill>
                <a:latin typeface="Arial" panose="020B0604020202020204" pitchFamily="34" charset="0"/>
                <a:cs typeface="Arial" panose="020B0604020202020204" pitchFamily="34" charset="0"/>
                <a:sym typeface="Helvetica"/>
              </a:rPr>
              <a:t>.1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Phase Roadmap</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567" y="5472979"/>
          <a:ext cx="20827998" cy="6011999"/>
        </p:xfrm>
        <a:graphic>
          <a:graphicData uri="http://schemas.openxmlformats.org/drawingml/2006/table">
            <a:tbl>
              <a:tblPr firstRow="1">
                <a:tableStyleId>{4C3C2611-4C71-4FC5-86AE-919BDF0F9419}</a:tableStyleId>
              </a:tblPr>
              <a:tblGrid>
                <a:gridCol w="2314222">
                  <a:extLst>
                    <a:ext uri="{9D8B030D-6E8A-4147-A177-3AD203B41FA5}">
                      <a16:colId xmlns:a16="http://schemas.microsoft.com/office/drawing/2014/main" val="20000"/>
                    </a:ext>
                  </a:extLst>
                </a:gridCol>
                <a:gridCol w="2314222">
                  <a:extLst>
                    <a:ext uri="{9D8B030D-6E8A-4147-A177-3AD203B41FA5}">
                      <a16:colId xmlns:a16="http://schemas.microsoft.com/office/drawing/2014/main" val="20001"/>
                    </a:ext>
                  </a:extLst>
                </a:gridCol>
                <a:gridCol w="2314222">
                  <a:extLst>
                    <a:ext uri="{9D8B030D-6E8A-4147-A177-3AD203B41FA5}">
                      <a16:colId xmlns:a16="http://schemas.microsoft.com/office/drawing/2014/main" val="20002"/>
                    </a:ext>
                  </a:extLst>
                </a:gridCol>
                <a:gridCol w="2314222">
                  <a:extLst>
                    <a:ext uri="{9D8B030D-6E8A-4147-A177-3AD203B41FA5}">
                      <a16:colId xmlns:a16="http://schemas.microsoft.com/office/drawing/2014/main" val="20003"/>
                    </a:ext>
                  </a:extLst>
                </a:gridCol>
                <a:gridCol w="2314222">
                  <a:extLst>
                    <a:ext uri="{9D8B030D-6E8A-4147-A177-3AD203B41FA5}">
                      <a16:colId xmlns:a16="http://schemas.microsoft.com/office/drawing/2014/main" val="20004"/>
                    </a:ext>
                  </a:extLst>
                </a:gridCol>
                <a:gridCol w="2314222">
                  <a:extLst>
                    <a:ext uri="{9D8B030D-6E8A-4147-A177-3AD203B41FA5}">
                      <a16:colId xmlns:a16="http://schemas.microsoft.com/office/drawing/2014/main" val="20005"/>
                    </a:ext>
                  </a:extLst>
                </a:gridCol>
                <a:gridCol w="2314222">
                  <a:extLst>
                    <a:ext uri="{9D8B030D-6E8A-4147-A177-3AD203B41FA5}">
                      <a16:colId xmlns:a16="http://schemas.microsoft.com/office/drawing/2014/main" val="20006"/>
                    </a:ext>
                  </a:extLst>
                </a:gridCol>
                <a:gridCol w="2314222">
                  <a:extLst>
                    <a:ext uri="{9D8B030D-6E8A-4147-A177-3AD203B41FA5}">
                      <a16:colId xmlns:a16="http://schemas.microsoft.com/office/drawing/2014/main" val="20007"/>
                    </a:ext>
                  </a:extLst>
                </a:gridCol>
                <a:gridCol w="2314222">
                  <a:extLst>
                    <a:ext uri="{9D8B030D-6E8A-4147-A177-3AD203B41FA5}">
                      <a16:colId xmlns:a16="http://schemas.microsoft.com/office/drawing/2014/main" val="4184586804"/>
                    </a:ext>
                  </a:extLst>
                </a:gridCol>
              </a:tblGrid>
              <a:tr h="858857">
                <a:tc>
                  <a:txBody>
                    <a:bodyPr/>
                    <a:lstStyle/>
                    <a:p>
                      <a:pPr algn="ctr">
                        <a:lnSpc>
                          <a:spcPct val="90000"/>
                        </a:lnSpc>
                        <a:spcBef>
                          <a:spcPts val="800"/>
                        </a:spcBef>
                        <a:defRPr sz="1800"/>
                      </a:pPr>
                      <a:r>
                        <a:rPr lang="en-US" sz="1400" b="1" cap="all" spc="153">
                          <a:solidFill>
                            <a:schemeClr val="tx1">
                              <a:lumMod val="85000"/>
                            </a:schemeClr>
                          </a:solidFill>
                        </a:rPr>
                        <a:t>Phase</a:t>
                      </a:r>
                      <a:endParaRPr sz="1400" b="1" cap="all" spc="153">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a:solidFill>
                        <a:srgbClr val="D5D5D5"/>
                      </a:solidFill>
                      <a:miter lim="400000"/>
                    </a:lnB>
                    <a:noFill/>
                  </a:tcPr>
                </a:tc>
                <a:tc gridSpan="4">
                  <a:txBody>
                    <a:bodyPr/>
                    <a:lstStyle/>
                    <a:p>
                      <a:pPr algn="ctr" defTabSz="914400">
                        <a:defRPr sz="2000">
                          <a:solidFill>
                            <a:srgbClr val="5E5E5E"/>
                          </a:solidFill>
                        </a:defRPr>
                      </a:pPr>
                      <a:r>
                        <a:rPr lang="en-US" sz="1400" b="1">
                          <a:solidFill>
                            <a:schemeClr val="bg1">
                              <a:lumMod val="75000"/>
                            </a:schemeClr>
                          </a:solidFill>
                        </a:rPr>
                        <a:t>MVP</a:t>
                      </a:r>
                      <a:endParaRPr sz="1400" b="1">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gridSpan="4">
                  <a:txBody>
                    <a:bodyPr/>
                    <a:lstStyle/>
                    <a:p>
                      <a:pPr algn="ctr" defTabSz="914400">
                        <a:defRPr sz="2000">
                          <a:solidFill>
                            <a:srgbClr val="5E5E5E"/>
                          </a:solidFill>
                        </a:defRPr>
                      </a:pPr>
                      <a:r>
                        <a:rPr lang="en-US" sz="1400" b="1"/>
                        <a:t>BUILD</a:t>
                      </a:r>
                      <a:endParaRPr sz="1400" b="1"/>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extLst>
                  <a:ext uri="{0D108BD9-81ED-4DB2-BD59-A6C34878D82A}">
                    <a16:rowId xmlns:a16="http://schemas.microsoft.com/office/drawing/2014/main" val="277613035"/>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January</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L w="0">
                      <a:noFill/>
                      <a:miter lim="400000"/>
                    </a:lnL>
                    <a:lnR w="0">
                      <a:noFill/>
                      <a:miter lim="400000"/>
                    </a:lnR>
                    <a:lnT w="12700">
                      <a:solidFill>
                        <a:srgbClr val="D5D5D5"/>
                      </a:solidFill>
                      <a:miter lim="400000"/>
                    </a:lnT>
                    <a:lnB w="12700">
                      <a:solidFill>
                        <a:srgbClr val="D5D5D5"/>
                      </a:solidFill>
                      <a:miter lim="400000"/>
                    </a:lnB>
                    <a:solidFill>
                      <a:srgbClr val="000000"/>
                    </a:solid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February</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March</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April</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R w="12700">
                      <a:solidFill>
                        <a:srgbClr val="D5D5D5"/>
                      </a:solidFill>
                      <a:miter lim="400000"/>
                    </a:lnR>
                    <a:lnT w="12700">
                      <a:solidFill>
                        <a:srgbClr val="D5D5D5"/>
                      </a:solidFill>
                      <a:miter lim="400000"/>
                    </a:lnT>
                    <a:lnB w="12700" cap="flat" cmpd="sng" algn="ctr">
                      <a:solidFill>
                        <a:srgbClr val="D5D5D5"/>
                      </a:solidFill>
                      <a:prstDash val="solid"/>
                      <a:miter lim="400000"/>
                      <a:headEnd type="none" w="med" len="med"/>
                      <a:tailEnd type="none" w="med" len="med"/>
                    </a:lnB>
                    <a:solidFill>
                      <a:srgbClr val="000000"/>
                    </a:solidFill>
                  </a:tcPr>
                </a:tc>
                <a:extLst>
                  <a:ext uri="{0D108BD9-81ED-4DB2-BD59-A6C34878D82A}">
                    <a16:rowId xmlns:a16="http://schemas.microsoft.com/office/drawing/2014/main" val="2578187776"/>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Sprints</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1</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2</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3</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4</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5</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7</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8</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0"/>
                  </a:ext>
                </a:extLst>
              </a:tr>
              <a:tr h="858857">
                <a:tc>
                  <a:txBody>
                    <a:bodyPr/>
                    <a:lstStyle/>
                    <a:p>
                      <a:pPr algn="ctr">
                        <a:lnSpc>
                          <a:spcPct val="90000"/>
                        </a:lnSpc>
                        <a:spcBef>
                          <a:spcPts val="800"/>
                        </a:spcBef>
                        <a:defRPr sz="1800"/>
                      </a:pPr>
                      <a:r>
                        <a:rPr lang="en-US" sz="1400" b="1" cap="all" spc="153">
                          <a:solidFill>
                            <a:srgbClr val="48545B"/>
                          </a:solidFill>
                        </a:rPr>
                        <a:t>Team 1</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solidFill>
                      <a:srgbClr val="9BB4BE"/>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1"/>
                  </a:ext>
                </a:extLst>
              </a:tr>
              <a:tr h="858857">
                <a:tc>
                  <a:txBody>
                    <a:bodyPr/>
                    <a:lstStyle/>
                    <a:p>
                      <a:pPr algn="ctr">
                        <a:lnSpc>
                          <a:spcPct val="90000"/>
                        </a:lnSpc>
                        <a:spcBef>
                          <a:spcPts val="800"/>
                        </a:spcBef>
                        <a:defRPr sz="1800"/>
                      </a:pPr>
                      <a:r>
                        <a:rPr lang="en-US" sz="1400" b="1" cap="all" spc="153">
                          <a:solidFill>
                            <a:srgbClr val="48545B"/>
                          </a:solidFill>
                        </a:rPr>
                        <a:t>Team 2</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2"/>
                  </a:ext>
                </a:extLst>
              </a:tr>
              <a:tr h="858857">
                <a:tc>
                  <a:txBody>
                    <a:bodyPr/>
                    <a:lstStyle/>
                    <a:p>
                      <a:pPr algn="ctr">
                        <a:lnSpc>
                          <a:spcPct val="90000"/>
                        </a:lnSpc>
                        <a:spcBef>
                          <a:spcPts val="800"/>
                        </a:spcBef>
                        <a:defRPr sz="1800"/>
                      </a:pPr>
                      <a:r>
                        <a:rPr lang="en-US" sz="1400" b="1" cap="all" spc="153">
                          <a:solidFill>
                            <a:srgbClr val="48545B"/>
                          </a:solidFill>
                        </a:rPr>
                        <a:t>Team 3</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5E5E5E"/>
                    </a:solidFill>
                  </a:tcPr>
                </a:tc>
                <a:extLst>
                  <a:ext uri="{0D108BD9-81ED-4DB2-BD59-A6C34878D82A}">
                    <a16:rowId xmlns:a16="http://schemas.microsoft.com/office/drawing/2014/main" val="10003"/>
                  </a:ext>
                </a:extLst>
              </a:tr>
              <a:tr h="858857">
                <a:tc>
                  <a:txBody>
                    <a:bodyPr/>
                    <a:lstStyle/>
                    <a:p>
                      <a:pPr algn="ctr">
                        <a:lnSpc>
                          <a:spcPct val="90000"/>
                        </a:lnSpc>
                        <a:spcBef>
                          <a:spcPts val="800"/>
                        </a:spcBef>
                        <a:defRPr sz="1800"/>
                      </a:pPr>
                      <a:r>
                        <a:rPr lang="en-US" sz="1400" b="1" cap="all" spc="153">
                          <a:solidFill>
                            <a:srgbClr val="48545B"/>
                          </a:solidFill>
                        </a:rPr>
                        <a:t>Team 4</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a:solidFill>
                        <a:srgbClr val="B8B8B8"/>
                      </a:solidFill>
                      <a:miter lim="400000"/>
                    </a:lnB>
                    <a:solidFill>
                      <a:srgbClr val="FAD8D0"/>
                    </a:solid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pSp>
        <p:nvGrpSpPr>
          <p:cNvPr id="27" name="Group 26">
            <a:extLst>
              <a:ext uri="{FF2B5EF4-FFF2-40B4-BE49-F238E27FC236}">
                <a16:creationId xmlns:a16="http://schemas.microsoft.com/office/drawing/2014/main" id="{231A92BD-B87B-7140-A3C0-49DE2BA314F4}"/>
              </a:ext>
            </a:extLst>
          </p:cNvPr>
          <p:cNvGrpSpPr/>
          <p:nvPr/>
        </p:nvGrpSpPr>
        <p:grpSpPr>
          <a:xfrm>
            <a:off x="11513127" y="5004979"/>
            <a:ext cx="1856509" cy="6479999"/>
            <a:chOff x="11513127" y="5004979"/>
            <a:chExt cx="1856509" cy="6479999"/>
          </a:xfrm>
        </p:grpSpPr>
        <p:sp>
          <p:nvSpPr>
            <p:cNvPr id="7" name="Rectangle 6">
              <a:extLst>
                <a:ext uri="{FF2B5EF4-FFF2-40B4-BE49-F238E27FC236}">
                  <a16:creationId xmlns:a16="http://schemas.microsoft.com/office/drawing/2014/main" id="{A3C6053D-AB58-8D4C-A608-6BF31E9F3AE6}"/>
                </a:ext>
              </a:extLst>
            </p:cNvPr>
            <p:cNvSpPr/>
            <p:nvPr/>
          </p:nvSpPr>
          <p:spPr>
            <a:xfrm>
              <a:off x="11513127" y="5004979"/>
              <a:ext cx="1856509" cy="468000"/>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1400" b="1" i="0" u="none" strike="noStrike" cap="none" spc="0" normalizeH="0" baseline="0">
                  <a:ln>
                    <a:noFill/>
                  </a:ln>
                  <a:solidFill>
                    <a:srgbClr val="DE411B"/>
                  </a:solidFill>
                  <a:effectLst/>
                  <a:uFillTx/>
                  <a:latin typeface="+mn-lt"/>
                  <a:ea typeface="+mn-ea"/>
                  <a:cs typeface="+mn-cs"/>
                  <a:sym typeface="Helvetica"/>
                </a:rPr>
                <a:t>Milestone 1</a:t>
              </a:r>
            </a:p>
          </p:txBody>
        </p:sp>
        <p:cxnSp>
          <p:nvCxnSpPr>
            <p:cNvPr id="22" name="Straight Connector 21">
              <a:extLst>
                <a:ext uri="{FF2B5EF4-FFF2-40B4-BE49-F238E27FC236}">
                  <a16:creationId xmlns:a16="http://schemas.microsoft.com/office/drawing/2014/main" id="{459AB7D5-2EE1-2B47-922D-3DE9EC4831BA}"/>
                </a:ext>
              </a:extLst>
            </p:cNvPr>
            <p:cNvCxnSpPr>
              <a:cxnSpLocks/>
            </p:cNvCxnSpPr>
            <p:nvPr/>
          </p:nvCxnSpPr>
          <p:spPr>
            <a:xfrm>
              <a:off x="13369636"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grpSp>
      <p:grpSp>
        <p:nvGrpSpPr>
          <p:cNvPr id="23" name="Group 22">
            <a:extLst>
              <a:ext uri="{FF2B5EF4-FFF2-40B4-BE49-F238E27FC236}">
                <a16:creationId xmlns:a16="http://schemas.microsoft.com/office/drawing/2014/main" id="{F92687FD-EE9F-2A45-AAC4-AF16526DBEF9}"/>
              </a:ext>
            </a:extLst>
          </p:cNvPr>
          <p:cNvGrpSpPr/>
          <p:nvPr/>
        </p:nvGrpSpPr>
        <p:grpSpPr>
          <a:xfrm>
            <a:off x="17576590" y="4394987"/>
            <a:ext cx="843932" cy="7089991"/>
            <a:chOff x="17576590" y="4394987"/>
            <a:chExt cx="843932" cy="7089991"/>
          </a:xfrm>
        </p:grpSpPr>
        <p:cxnSp>
          <p:nvCxnSpPr>
            <p:cNvPr id="24" name="Straight Connector 23">
              <a:extLst>
                <a:ext uri="{FF2B5EF4-FFF2-40B4-BE49-F238E27FC236}">
                  <a16:creationId xmlns:a16="http://schemas.microsoft.com/office/drawing/2014/main" id="{75914FE8-B4A3-C743-9D7F-5DB9276EF93A}"/>
                </a:ext>
              </a:extLst>
            </p:cNvPr>
            <p:cNvCxnSpPr>
              <a:cxnSpLocks/>
            </p:cNvCxnSpPr>
            <p:nvPr/>
          </p:nvCxnSpPr>
          <p:spPr>
            <a:xfrm>
              <a:off x="18000599"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grpSp>
          <p:nvGrpSpPr>
            <p:cNvPr id="26" name="Group 25">
              <a:extLst>
                <a:ext uri="{FF2B5EF4-FFF2-40B4-BE49-F238E27FC236}">
                  <a16:creationId xmlns:a16="http://schemas.microsoft.com/office/drawing/2014/main" id="{FC26EFCF-7167-DD4C-8D9C-28022DBC45F9}"/>
                </a:ext>
              </a:extLst>
            </p:cNvPr>
            <p:cNvGrpSpPr/>
            <p:nvPr/>
          </p:nvGrpSpPr>
          <p:grpSpPr>
            <a:xfrm>
              <a:off x="17576590" y="4394987"/>
              <a:ext cx="843932" cy="843932"/>
              <a:chOff x="17576590" y="4394987"/>
              <a:chExt cx="843932" cy="843932"/>
            </a:xfrm>
          </p:grpSpPr>
          <p:sp>
            <p:nvSpPr>
              <p:cNvPr id="31" name="Oval 30">
                <a:extLst>
                  <a:ext uri="{FF2B5EF4-FFF2-40B4-BE49-F238E27FC236}">
                    <a16:creationId xmlns:a16="http://schemas.microsoft.com/office/drawing/2014/main" id="{B635DE97-3757-0748-B4F0-CD8FC14A3AA3}"/>
                  </a:ext>
                </a:extLst>
              </p:cNvPr>
              <p:cNvSpPr/>
              <p:nvPr/>
            </p:nvSpPr>
            <p:spPr>
              <a:xfrm>
                <a:off x="17576590" y="4394987"/>
                <a:ext cx="843932" cy="84393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pic>
            <p:nvPicPr>
              <p:cNvPr id="32" name="Graphic 31">
                <a:extLst>
                  <a:ext uri="{FF2B5EF4-FFF2-40B4-BE49-F238E27FC236}">
                    <a16:creationId xmlns:a16="http://schemas.microsoft.com/office/drawing/2014/main" id="{A69823F4-722E-F94A-9C2F-923429D6B7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15768" y="4630848"/>
                <a:ext cx="374131" cy="374131"/>
              </a:xfrm>
              <a:prstGeom prst="rect">
                <a:avLst/>
              </a:prstGeom>
            </p:spPr>
          </p:pic>
        </p:grpSp>
      </p:grpSp>
    </p:spTree>
    <p:extLst>
      <p:ext uri="{BB962C8B-B14F-4D97-AF65-F5344CB8AC3E}">
        <p14:creationId xmlns:p14="http://schemas.microsoft.com/office/powerpoint/2010/main" val="411942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107</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546115"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5.1 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Date Roadmap</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567" y="5472979"/>
          <a:ext cx="20827998" cy="6011999"/>
        </p:xfrm>
        <a:graphic>
          <a:graphicData uri="http://schemas.openxmlformats.org/drawingml/2006/table">
            <a:tbl>
              <a:tblPr firstRow="1">
                <a:tableStyleId>{4C3C2611-4C71-4FC5-86AE-919BDF0F9419}</a:tableStyleId>
              </a:tblPr>
              <a:tblGrid>
                <a:gridCol w="2314222">
                  <a:extLst>
                    <a:ext uri="{9D8B030D-6E8A-4147-A177-3AD203B41FA5}">
                      <a16:colId xmlns:a16="http://schemas.microsoft.com/office/drawing/2014/main" val="20000"/>
                    </a:ext>
                  </a:extLst>
                </a:gridCol>
                <a:gridCol w="2314222">
                  <a:extLst>
                    <a:ext uri="{9D8B030D-6E8A-4147-A177-3AD203B41FA5}">
                      <a16:colId xmlns:a16="http://schemas.microsoft.com/office/drawing/2014/main" val="20001"/>
                    </a:ext>
                  </a:extLst>
                </a:gridCol>
                <a:gridCol w="2314222">
                  <a:extLst>
                    <a:ext uri="{9D8B030D-6E8A-4147-A177-3AD203B41FA5}">
                      <a16:colId xmlns:a16="http://schemas.microsoft.com/office/drawing/2014/main" val="20002"/>
                    </a:ext>
                  </a:extLst>
                </a:gridCol>
                <a:gridCol w="2314222">
                  <a:extLst>
                    <a:ext uri="{9D8B030D-6E8A-4147-A177-3AD203B41FA5}">
                      <a16:colId xmlns:a16="http://schemas.microsoft.com/office/drawing/2014/main" val="20003"/>
                    </a:ext>
                  </a:extLst>
                </a:gridCol>
                <a:gridCol w="2314222">
                  <a:extLst>
                    <a:ext uri="{9D8B030D-6E8A-4147-A177-3AD203B41FA5}">
                      <a16:colId xmlns:a16="http://schemas.microsoft.com/office/drawing/2014/main" val="20004"/>
                    </a:ext>
                  </a:extLst>
                </a:gridCol>
                <a:gridCol w="2314222">
                  <a:extLst>
                    <a:ext uri="{9D8B030D-6E8A-4147-A177-3AD203B41FA5}">
                      <a16:colId xmlns:a16="http://schemas.microsoft.com/office/drawing/2014/main" val="20005"/>
                    </a:ext>
                  </a:extLst>
                </a:gridCol>
                <a:gridCol w="2314222">
                  <a:extLst>
                    <a:ext uri="{9D8B030D-6E8A-4147-A177-3AD203B41FA5}">
                      <a16:colId xmlns:a16="http://schemas.microsoft.com/office/drawing/2014/main" val="20006"/>
                    </a:ext>
                  </a:extLst>
                </a:gridCol>
                <a:gridCol w="2314222">
                  <a:extLst>
                    <a:ext uri="{9D8B030D-6E8A-4147-A177-3AD203B41FA5}">
                      <a16:colId xmlns:a16="http://schemas.microsoft.com/office/drawing/2014/main" val="20007"/>
                    </a:ext>
                  </a:extLst>
                </a:gridCol>
                <a:gridCol w="2314222">
                  <a:extLst>
                    <a:ext uri="{9D8B030D-6E8A-4147-A177-3AD203B41FA5}">
                      <a16:colId xmlns:a16="http://schemas.microsoft.com/office/drawing/2014/main" val="4184586804"/>
                    </a:ext>
                  </a:extLst>
                </a:gridCol>
              </a:tblGrid>
              <a:tr h="858857">
                <a:tc>
                  <a:txBody>
                    <a:bodyPr/>
                    <a:lstStyle/>
                    <a:p>
                      <a:pPr algn="ctr">
                        <a:lnSpc>
                          <a:spcPct val="90000"/>
                        </a:lnSpc>
                        <a:spcBef>
                          <a:spcPts val="800"/>
                        </a:spcBef>
                        <a:defRPr sz="1800"/>
                      </a:pPr>
                      <a:r>
                        <a:rPr lang="en-US" sz="1400" b="1" cap="all" spc="153">
                          <a:solidFill>
                            <a:schemeClr val="tx1">
                              <a:lumMod val="85000"/>
                            </a:schemeClr>
                          </a:solidFill>
                        </a:rPr>
                        <a:t>Phase</a:t>
                      </a:r>
                      <a:endParaRPr sz="1400" b="1" cap="all" spc="153">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a:solidFill>
                        <a:srgbClr val="D5D5D5"/>
                      </a:solidFill>
                      <a:miter lim="400000"/>
                    </a:lnB>
                    <a:noFill/>
                  </a:tcPr>
                </a:tc>
                <a:tc gridSpan="4">
                  <a:txBody>
                    <a:bodyPr/>
                    <a:lstStyle/>
                    <a:p>
                      <a:pPr algn="ctr" defTabSz="914400">
                        <a:defRPr sz="2000">
                          <a:solidFill>
                            <a:srgbClr val="5E5E5E"/>
                          </a:solidFill>
                        </a:defRPr>
                      </a:pPr>
                      <a:r>
                        <a:rPr lang="en-US" sz="1400" b="1">
                          <a:solidFill>
                            <a:schemeClr val="bg1">
                              <a:lumMod val="75000"/>
                            </a:schemeClr>
                          </a:solidFill>
                        </a:rPr>
                        <a:t>MVP</a:t>
                      </a:r>
                      <a:endParaRPr sz="1400" b="1">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gridSpan="4">
                  <a:txBody>
                    <a:bodyPr/>
                    <a:lstStyle/>
                    <a:p>
                      <a:pPr algn="ctr" defTabSz="914400">
                        <a:defRPr sz="2000">
                          <a:solidFill>
                            <a:srgbClr val="5E5E5E"/>
                          </a:solidFill>
                        </a:defRPr>
                      </a:pPr>
                      <a:r>
                        <a:rPr lang="en-US" sz="1400" b="1"/>
                        <a:t>BUILD</a:t>
                      </a:r>
                      <a:endParaRPr sz="1400" b="1"/>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extLst>
                  <a:ext uri="{0D108BD9-81ED-4DB2-BD59-A6C34878D82A}">
                    <a16:rowId xmlns:a16="http://schemas.microsoft.com/office/drawing/2014/main" val="277613035"/>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L w="0">
                      <a:noFill/>
                      <a:miter lim="400000"/>
                    </a:lnL>
                    <a:lnR w="0">
                      <a:noFill/>
                      <a:miter lim="400000"/>
                    </a:lnR>
                    <a:lnT w="12700">
                      <a:solidFill>
                        <a:srgbClr val="D5D5D5"/>
                      </a:solidFill>
                      <a:miter lim="400000"/>
                    </a:lnT>
                    <a:lnB w="12700">
                      <a:solidFill>
                        <a:srgbClr val="D5D5D5"/>
                      </a:solidFill>
                      <a:miter lim="400000"/>
                    </a:lnB>
                    <a:solidFill>
                      <a:srgbClr val="000000"/>
                    </a:solidFill>
                  </a:tcPr>
                </a:tc>
                <a:tc gridSpan="2">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22 Feb – 19 MAR</a:t>
                      </a: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22 Feb – 19 MAR</a:t>
                      </a: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22 Feb – 19 MAR</a:t>
                      </a: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R w="12700">
                      <a:solidFill>
                        <a:srgbClr val="D5D5D5"/>
                      </a:solidFill>
                      <a:miter lim="400000"/>
                    </a:lnR>
                    <a:lnT w="12700">
                      <a:solidFill>
                        <a:srgbClr val="D5D5D5"/>
                      </a:solidFill>
                      <a:miter lim="400000"/>
                    </a:lnT>
                    <a:lnB w="12700" cap="flat" cmpd="sng" algn="ctr">
                      <a:solidFill>
                        <a:srgbClr val="D5D5D5"/>
                      </a:solidFill>
                      <a:prstDash val="solid"/>
                      <a:miter lim="400000"/>
                      <a:headEnd type="none" w="med" len="med"/>
                      <a:tailEnd type="none" w="med" len="med"/>
                    </a:lnB>
                    <a:solidFill>
                      <a:srgbClr val="000000"/>
                    </a:solidFill>
                  </a:tcPr>
                </a:tc>
                <a:extLst>
                  <a:ext uri="{0D108BD9-81ED-4DB2-BD59-A6C34878D82A}">
                    <a16:rowId xmlns:a16="http://schemas.microsoft.com/office/drawing/2014/main" val="2578187776"/>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Sprints</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5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8 MAR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5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8 MAR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5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8 MAR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5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8 MAR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0"/>
                  </a:ext>
                </a:extLst>
              </a:tr>
              <a:tr h="858857">
                <a:tc>
                  <a:txBody>
                    <a:bodyPr/>
                    <a:lstStyle/>
                    <a:p>
                      <a:pPr algn="ctr">
                        <a:lnSpc>
                          <a:spcPct val="90000"/>
                        </a:lnSpc>
                        <a:spcBef>
                          <a:spcPts val="800"/>
                        </a:spcBef>
                        <a:defRPr sz="1800"/>
                      </a:pPr>
                      <a:r>
                        <a:rPr lang="en-US" sz="1400" b="1" cap="all" spc="153">
                          <a:solidFill>
                            <a:srgbClr val="48545B"/>
                          </a:solidFill>
                        </a:rPr>
                        <a:t>Team 1</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solidFill>
                      <a:srgbClr val="9BB4BE"/>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solidFill>
                      <a:srgbClr val="9BB4BE"/>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1"/>
                  </a:ext>
                </a:extLst>
              </a:tr>
              <a:tr h="858857">
                <a:tc>
                  <a:txBody>
                    <a:bodyPr/>
                    <a:lstStyle/>
                    <a:p>
                      <a:pPr algn="ctr">
                        <a:lnSpc>
                          <a:spcPct val="90000"/>
                        </a:lnSpc>
                        <a:spcBef>
                          <a:spcPts val="800"/>
                        </a:spcBef>
                        <a:defRPr sz="1800"/>
                      </a:pPr>
                      <a:r>
                        <a:rPr lang="en-US" sz="1400" b="1" cap="all" spc="153">
                          <a:solidFill>
                            <a:srgbClr val="48545B"/>
                          </a:solidFill>
                        </a:rPr>
                        <a:t>Team 2</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chemeClr val="accent1"/>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2"/>
                  </a:ext>
                </a:extLst>
              </a:tr>
              <a:tr h="858857">
                <a:tc>
                  <a:txBody>
                    <a:bodyPr/>
                    <a:lstStyle/>
                    <a:p>
                      <a:pPr algn="ctr">
                        <a:lnSpc>
                          <a:spcPct val="90000"/>
                        </a:lnSpc>
                        <a:spcBef>
                          <a:spcPts val="800"/>
                        </a:spcBef>
                        <a:defRPr sz="1800"/>
                      </a:pPr>
                      <a:r>
                        <a:rPr lang="en-US" sz="1400" b="1" cap="all" spc="153">
                          <a:solidFill>
                            <a:srgbClr val="48545B"/>
                          </a:solidFill>
                        </a:rPr>
                        <a:t>Team 3</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5E5E5E"/>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solidFill>
                      <a:srgbClr val="5E5E5E"/>
                    </a:solidFill>
                  </a:tcPr>
                </a:tc>
                <a:extLst>
                  <a:ext uri="{0D108BD9-81ED-4DB2-BD59-A6C34878D82A}">
                    <a16:rowId xmlns:a16="http://schemas.microsoft.com/office/drawing/2014/main" val="10003"/>
                  </a:ext>
                </a:extLst>
              </a:tr>
              <a:tr h="858857">
                <a:tc>
                  <a:txBody>
                    <a:bodyPr/>
                    <a:lstStyle/>
                    <a:p>
                      <a:pPr algn="ctr">
                        <a:lnSpc>
                          <a:spcPct val="90000"/>
                        </a:lnSpc>
                        <a:spcBef>
                          <a:spcPts val="800"/>
                        </a:spcBef>
                        <a:defRPr sz="1800"/>
                      </a:pPr>
                      <a:r>
                        <a:rPr lang="en-US" sz="1400" b="1" cap="all" spc="153">
                          <a:solidFill>
                            <a:srgbClr val="48545B"/>
                          </a:solidFill>
                        </a:rPr>
                        <a:t>Team 4</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a:solidFill>
                        <a:srgbClr val="B8B8B8"/>
                      </a:solidFill>
                      <a:miter lim="400000"/>
                    </a:lnB>
                    <a:solidFill>
                      <a:srgbClr val="FAD8D0"/>
                    </a:solid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pSp>
        <p:nvGrpSpPr>
          <p:cNvPr id="27" name="Group 26">
            <a:extLst>
              <a:ext uri="{FF2B5EF4-FFF2-40B4-BE49-F238E27FC236}">
                <a16:creationId xmlns:a16="http://schemas.microsoft.com/office/drawing/2014/main" id="{231A92BD-B87B-7140-A3C0-49DE2BA314F4}"/>
              </a:ext>
            </a:extLst>
          </p:cNvPr>
          <p:cNvGrpSpPr/>
          <p:nvPr/>
        </p:nvGrpSpPr>
        <p:grpSpPr>
          <a:xfrm>
            <a:off x="11513127" y="5004979"/>
            <a:ext cx="1856509" cy="6479999"/>
            <a:chOff x="11513127" y="5004979"/>
            <a:chExt cx="1856509" cy="6479999"/>
          </a:xfrm>
        </p:grpSpPr>
        <p:sp>
          <p:nvSpPr>
            <p:cNvPr id="7" name="Rectangle 6">
              <a:extLst>
                <a:ext uri="{FF2B5EF4-FFF2-40B4-BE49-F238E27FC236}">
                  <a16:creationId xmlns:a16="http://schemas.microsoft.com/office/drawing/2014/main" id="{A3C6053D-AB58-8D4C-A608-6BF31E9F3AE6}"/>
                </a:ext>
              </a:extLst>
            </p:cNvPr>
            <p:cNvSpPr/>
            <p:nvPr/>
          </p:nvSpPr>
          <p:spPr>
            <a:xfrm>
              <a:off x="11513127" y="5004979"/>
              <a:ext cx="1856509" cy="468000"/>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1400" b="1" i="0" u="none" strike="noStrike" cap="none" spc="0" normalizeH="0" baseline="0">
                  <a:ln>
                    <a:noFill/>
                  </a:ln>
                  <a:solidFill>
                    <a:srgbClr val="DE411B"/>
                  </a:solidFill>
                  <a:effectLst/>
                  <a:uFillTx/>
                  <a:latin typeface="+mn-lt"/>
                  <a:ea typeface="+mn-ea"/>
                  <a:cs typeface="+mn-cs"/>
                  <a:sym typeface="Helvetica"/>
                </a:rPr>
                <a:t>Milestone 1</a:t>
              </a:r>
            </a:p>
          </p:txBody>
        </p:sp>
        <p:cxnSp>
          <p:nvCxnSpPr>
            <p:cNvPr id="22" name="Straight Connector 21">
              <a:extLst>
                <a:ext uri="{FF2B5EF4-FFF2-40B4-BE49-F238E27FC236}">
                  <a16:creationId xmlns:a16="http://schemas.microsoft.com/office/drawing/2014/main" id="{459AB7D5-2EE1-2B47-922D-3DE9EC4831BA}"/>
                </a:ext>
              </a:extLst>
            </p:cNvPr>
            <p:cNvCxnSpPr>
              <a:cxnSpLocks/>
            </p:cNvCxnSpPr>
            <p:nvPr/>
          </p:nvCxnSpPr>
          <p:spPr>
            <a:xfrm>
              <a:off x="13369636"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grpSp>
      <p:grpSp>
        <p:nvGrpSpPr>
          <p:cNvPr id="23" name="Group 22">
            <a:extLst>
              <a:ext uri="{FF2B5EF4-FFF2-40B4-BE49-F238E27FC236}">
                <a16:creationId xmlns:a16="http://schemas.microsoft.com/office/drawing/2014/main" id="{104D5D64-CF83-5743-B700-4AE3121FBC95}"/>
              </a:ext>
            </a:extLst>
          </p:cNvPr>
          <p:cNvGrpSpPr/>
          <p:nvPr/>
        </p:nvGrpSpPr>
        <p:grpSpPr>
          <a:xfrm>
            <a:off x="17576590" y="4394987"/>
            <a:ext cx="843932" cy="7089991"/>
            <a:chOff x="17576590" y="4394987"/>
            <a:chExt cx="843932" cy="7089991"/>
          </a:xfrm>
        </p:grpSpPr>
        <p:cxnSp>
          <p:nvCxnSpPr>
            <p:cNvPr id="24" name="Straight Connector 23">
              <a:extLst>
                <a:ext uri="{FF2B5EF4-FFF2-40B4-BE49-F238E27FC236}">
                  <a16:creationId xmlns:a16="http://schemas.microsoft.com/office/drawing/2014/main" id="{7DF25700-F006-ED4D-8BF2-E10B3C1F4934}"/>
                </a:ext>
              </a:extLst>
            </p:cNvPr>
            <p:cNvCxnSpPr>
              <a:cxnSpLocks/>
            </p:cNvCxnSpPr>
            <p:nvPr/>
          </p:nvCxnSpPr>
          <p:spPr>
            <a:xfrm>
              <a:off x="18000599"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grpSp>
          <p:nvGrpSpPr>
            <p:cNvPr id="26" name="Group 25">
              <a:extLst>
                <a:ext uri="{FF2B5EF4-FFF2-40B4-BE49-F238E27FC236}">
                  <a16:creationId xmlns:a16="http://schemas.microsoft.com/office/drawing/2014/main" id="{F85FD7F6-79CD-624D-BD8F-2B7C94CE3972}"/>
                </a:ext>
              </a:extLst>
            </p:cNvPr>
            <p:cNvGrpSpPr/>
            <p:nvPr/>
          </p:nvGrpSpPr>
          <p:grpSpPr>
            <a:xfrm>
              <a:off x="17576590" y="4394987"/>
              <a:ext cx="843932" cy="843932"/>
              <a:chOff x="17576590" y="4394987"/>
              <a:chExt cx="843932" cy="843932"/>
            </a:xfrm>
          </p:grpSpPr>
          <p:sp>
            <p:nvSpPr>
              <p:cNvPr id="31" name="Oval 30">
                <a:extLst>
                  <a:ext uri="{FF2B5EF4-FFF2-40B4-BE49-F238E27FC236}">
                    <a16:creationId xmlns:a16="http://schemas.microsoft.com/office/drawing/2014/main" id="{1F1BF14C-B89B-C145-A2C0-198DB5039633}"/>
                  </a:ext>
                </a:extLst>
              </p:cNvPr>
              <p:cNvSpPr/>
              <p:nvPr/>
            </p:nvSpPr>
            <p:spPr>
              <a:xfrm>
                <a:off x="17576590" y="4394987"/>
                <a:ext cx="843932" cy="84393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pic>
            <p:nvPicPr>
              <p:cNvPr id="32" name="Graphic 31">
                <a:extLst>
                  <a:ext uri="{FF2B5EF4-FFF2-40B4-BE49-F238E27FC236}">
                    <a16:creationId xmlns:a16="http://schemas.microsoft.com/office/drawing/2014/main" id="{E4E5A07B-6057-C348-9CFC-BAED97635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15768" y="4630848"/>
                <a:ext cx="374131" cy="374131"/>
              </a:xfrm>
              <a:prstGeom prst="rect">
                <a:avLst/>
              </a:prstGeom>
            </p:spPr>
          </p:pic>
        </p:grpSp>
      </p:grpSp>
    </p:spTree>
    <p:extLst>
      <p:ext uri="{BB962C8B-B14F-4D97-AF65-F5344CB8AC3E}">
        <p14:creationId xmlns:p14="http://schemas.microsoft.com/office/powerpoint/2010/main" val="105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108</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717637"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a:t>
            </a:r>
            <a:r>
              <a:rPr lang="en-US" b="1">
                <a:solidFill>
                  <a:srgbClr val="DE411B"/>
                </a:solidFill>
                <a:latin typeface="Arial" panose="020B0604020202020204" pitchFamily="34" charset="0"/>
                <a:cs typeface="Arial" panose="020B0604020202020204" pitchFamily="34" charset="0"/>
                <a:sym typeface="Helvetica"/>
              </a:rPr>
              <a:t>.1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Roadmap with Shapes</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567" y="5472979"/>
          <a:ext cx="20827998" cy="6011999"/>
        </p:xfrm>
        <a:graphic>
          <a:graphicData uri="http://schemas.openxmlformats.org/drawingml/2006/table">
            <a:tbl>
              <a:tblPr firstRow="1">
                <a:tableStyleId>{4C3C2611-4C71-4FC5-86AE-919BDF0F9419}</a:tableStyleId>
              </a:tblPr>
              <a:tblGrid>
                <a:gridCol w="2314222">
                  <a:extLst>
                    <a:ext uri="{9D8B030D-6E8A-4147-A177-3AD203B41FA5}">
                      <a16:colId xmlns:a16="http://schemas.microsoft.com/office/drawing/2014/main" val="20000"/>
                    </a:ext>
                  </a:extLst>
                </a:gridCol>
                <a:gridCol w="2314222">
                  <a:extLst>
                    <a:ext uri="{9D8B030D-6E8A-4147-A177-3AD203B41FA5}">
                      <a16:colId xmlns:a16="http://schemas.microsoft.com/office/drawing/2014/main" val="20001"/>
                    </a:ext>
                  </a:extLst>
                </a:gridCol>
                <a:gridCol w="2314222">
                  <a:extLst>
                    <a:ext uri="{9D8B030D-6E8A-4147-A177-3AD203B41FA5}">
                      <a16:colId xmlns:a16="http://schemas.microsoft.com/office/drawing/2014/main" val="20002"/>
                    </a:ext>
                  </a:extLst>
                </a:gridCol>
                <a:gridCol w="2314222">
                  <a:extLst>
                    <a:ext uri="{9D8B030D-6E8A-4147-A177-3AD203B41FA5}">
                      <a16:colId xmlns:a16="http://schemas.microsoft.com/office/drawing/2014/main" val="20003"/>
                    </a:ext>
                  </a:extLst>
                </a:gridCol>
                <a:gridCol w="2314222">
                  <a:extLst>
                    <a:ext uri="{9D8B030D-6E8A-4147-A177-3AD203B41FA5}">
                      <a16:colId xmlns:a16="http://schemas.microsoft.com/office/drawing/2014/main" val="20004"/>
                    </a:ext>
                  </a:extLst>
                </a:gridCol>
                <a:gridCol w="2314222">
                  <a:extLst>
                    <a:ext uri="{9D8B030D-6E8A-4147-A177-3AD203B41FA5}">
                      <a16:colId xmlns:a16="http://schemas.microsoft.com/office/drawing/2014/main" val="20005"/>
                    </a:ext>
                  </a:extLst>
                </a:gridCol>
                <a:gridCol w="2314222">
                  <a:extLst>
                    <a:ext uri="{9D8B030D-6E8A-4147-A177-3AD203B41FA5}">
                      <a16:colId xmlns:a16="http://schemas.microsoft.com/office/drawing/2014/main" val="20006"/>
                    </a:ext>
                  </a:extLst>
                </a:gridCol>
                <a:gridCol w="2314222">
                  <a:extLst>
                    <a:ext uri="{9D8B030D-6E8A-4147-A177-3AD203B41FA5}">
                      <a16:colId xmlns:a16="http://schemas.microsoft.com/office/drawing/2014/main" val="20007"/>
                    </a:ext>
                  </a:extLst>
                </a:gridCol>
                <a:gridCol w="2314222">
                  <a:extLst>
                    <a:ext uri="{9D8B030D-6E8A-4147-A177-3AD203B41FA5}">
                      <a16:colId xmlns:a16="http://schemas.microsoft.com/office/drawing/2014/main" val="4184586804"/>
                    </a:ext>
                  </a:extLst>
                </a:gridCol>
              </a:tblGrid>
              <a:tr h="858857">
                <a:tc>
                  <a:txBody>
                    <a:bodyPr/>
                    <a:lstStyle/>
                    <a:p>
                      <a:pPr algn="ctr">
                        <a:lnSpc>
                          <a:spcPct val="90000"/>
                        </a:lnSpc>
                        <a:spcBef>
                          <a:spcPts val="800"/>
                        </a:spcBef>
                        <a:defRPr sz="1800"/>
                      </a:pPr>
                      <a:r>
                        <a:rPr lang="en-US" sz="1400" b="1" cap="all" spc="153">
                          <a:solidFill>
                            <a:schemeClr val="tx1">
                              <a:lumMod val="85000"/>
                            </a:schemeClr>
                          </a:solidFill>
                        </a:rPr>
                        <a:t>Phase</a:t>
                      </a:r>
                      <a:endParaRPr sz="1400" b="1" cap="all" spc="153">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a:solidFill>
                        <a:srgbClr val="D5D5D5"/>
                      </a:solidFill>
                      <a:miter lim="400000"/>
                    </a:lnB>
                    <a:noFill/>
                  </a:tcPr>
                </a:tc>
                <a:tc gridSpan="4">
                  <a:txBody>
                    <a:bodyPr/>
                    <a:lstStyle/>
                    <a:p>
                      <a:pPr algn="ctr" defTabSz="914400">
                        <a:defRPr sz="2000">
                          <a:solidFill>
                            <a:srgbClr val="5E5E5E"/>
                          </a:solidFill>
                        </a:defRPr>
                      </a:pPr>
                      <a:r>
                        <a:rPr lang="en-US" sz="1400" b="1">
                          <a:solidFill>
                            <a:schemeClr val="bg1">
                              <a:lumMod val="75000"/>
                            </a:schemeClr>
                          </a:solidFill>
                        </a:rPr>
                        <a:t>MVP</a:t>
                      </a:r>
                      <a:endParaRPr sz="1400" b="1">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gridSpan="4">
                  <a:txBody>
                    <a:bodyPr/>
                    <a:lstStyle/>
                    <a:p>
                      <a:pPr algn="ctr" defTabSz="914400">
                        <a:defRPr sz="2000">
                          <a:solidFill>
                            <a:srgbClr val="5E5E5E"/>
                          </a:solidFill>
                        </a:defRPr>
                      </a:pPr>
                      <a:r>
                        <a:rPr lang="en-US" sz="1400" b="1"/>
                        <a:t>BUILD</a:t>
                      </a:r>
                      <a:endParaRPr sz="1400" b="1"/>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extLst>
                  <a:ext uri="{0D108BD9-81ED-4DB2-BD59-A6C34878D82A}">
                    <a16:rowId xmlns:a16="http://schemas.microsoft.com/office/drawing/2014/main" val="277613035"/>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L w="0">
                      <a:noFill/>
                      <a:miter lim="400000"/>
                    </a:lnL>
                    <a:lnR w="0">
                      <a:noFill/>
                      <a:miter lim="400000"/>
                    </a:lnR>
                    <a:lnT w="12700">
                      <a:solidFill>
                        <a:srgbClr val="D5D5D5"/>
                      </a:solidFill>
                      <a:miter lim="400000"/>
                    </a:lnT>
                    <a:lnB w="12700">
                      <a:solidFill>
                        <a:srgbClr val="D5D5D5"/>
                      </a:solidFill>
                      <a:miter lim="400000"/>
                    </a:lnB>
                    <a:solidFill>
                      <a:srgbClr val="000000"/>
                    </a:solidFill>
                  </a:tcPr>
                </a:tc>
                <a:tc gridSpan="2">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22 Feb – 19 MAR</a:t>
                      </a: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22 Feb – 19 MAR</a:t>
                      </a: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22 Feb – 19 MAR</a:t>
                      </a: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R w="12700">
                      <a:solidFill>
                        <a:srgbClr val="D5D5D5"/>
                      </a:solidFill>
                      <a:miter lim="400000"/>
                    </a:lnR>
                    <a:lnT w="12700">
                      <a:solidFill>
                        <a:srgbClr val="D5D5D5"/>
                      </a:solidFill>
                      <a:miter lim="400000"/>
                    </a:lnT>
                    <a:lnB w="12700" cap="flat" cmpd="sng" algn="ctr">
                      <a:solidFill>
                        <a:srgbClr val="D5D5D5"/>
                      </a:solidFill>
                      <a:prstDash val="solid"/>
                      <a:miter lim="400000"/>
                      <a:headEnd type="none" w="med" len="med"/>
                      <a:tailEnd type="none" w="med" len="med"/>
                    </a:lnB>
                    <a:solidFill>
                      <a:srgbClr val="000000"/>
                    </a:solidFill>
                  </a:tcPr>
                </a:tc>
                <a:extLst>
                  <a:ext uri="{0D108BD9-81ED-4DB2-BD59-A6C34878D82A}">
                    <a16:rowId xmlns:a16="http://schemas.microsoft.com/office/drawing/2014/main" val="2578187776"/>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Sprints</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5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8 MAR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5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8 MAR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5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8 MAR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5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8 MAR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0"/>
                  </a:ext>
                </a:extLst>
              </a:tr>
              <a:tr h="858857">
                <a:tc>
                  <a:txBody>
                    <a:bodyPr/>
                    <a:lstStyle/>
                    <a:p>
                      <a:pPr algn="ctr">
                        <a:lnSpc>
                          <a:spcPct val="90000"/>
                        </a:lnSpc>
                        <a:spcBef>
                          <a:spcPts val="800"/>
                        </a:spcBef>
                        <a:defRPr sz="1800"/>
                      </a:pPr>
                      <a:r>
                        <a:rPr lang="en-US" sz="1400" b="1" cap="all" spc="153">
                          <a:solidFill>
                            <a:srgbClr val="48545B"/>
                          </a:solidFill>
                        </a:rPr>
                        <a:t>Team 1</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tcPr>
                </a:tc>
                <a:extLst>
                  <a:ext uri="{0D108BD9-81ED-4DB2-BD59-A6C34878D82A}">
                    <a16:rowId xmlns:a16="http://schemas.microsoft.com/office/drawing/2014/main" val="10001"/>
                  </a:ext>
                </a:extLst>
              </a:tr>
              <a:tr h="858857">
                <a:tc>
                  <a:txBody>
                    <a:bodyPr/>
                    <a:lstStyle/>
                    <a:p>
                      <a:pPr algn="ctr">
                        <a:lnSpc>
                          <a:spcPct val="90000"/>
                        </a:lnSpc>
                        <a:spcBef>
                          <a:spcPts val="800"/>
                        </a:spcBef>
                        <a:defRPr sz="1800"/>
                      </a:pPr>
                      <a:r>
                        <a:rPr lang="en-US" sz="1400" b="1" cap="all" spc="153">
                          <a:solidFill>
                            <a:srgbClr val="48545B"/>
                          </a:solidFill>
                        </a:rPr>
                        <a:t>Team 2</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noFill/>
                  </a:tcPr>
                </a:tc>
                <a:extLst>
                  <a:ext uri="{0D108BD9-81ED-4DB2-BD59-A6C34878D82A}">
                    <a16:rowId xmlns:a16="http://schemas.microsoft.com/office/drawing/2014/main" val="10002"/>
                  </a:ext>
                </a:extLst>
              </a:tr>
              <a:tr h="858857">
                <a:tc>
                  <a:txBody>
                    <a:bodyPr/>
                    <a:lstStyle/>
                    <a:p>
                      <a:pPr algn="ctr">
                        <a:lnSpc>
                          <a:spcPct val="90000"/>
                        </a:lnSpc>
                        <a:spcBef>
                          <a:spcPts val="800"/>
                        </a:spcBef>
                        <a:defRPr sz="1800"/>
                      </a:pPr>
                      <a:r>
                        <a:rPr lang="en-US" sz="1400" b="1" cap="all" spc="153">
                          <a:solidFill>
                            <a:srgbClr val="48545B"/>
                          </a:solidFill>
                        </a:rPr>
                        <a:t>Team 3</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noFill/>
                  </a:tcPr>
                </a:tc>
                <a:extLst>
                  <a:ext uri="{0D108BD9-81ED-4DB2-BD59-A6C34878D82A}">
                    <a16:rowId xmlns:a16="http://schemas.microsoft.com/office/drawing/2014/main" val="10003"/>
                  </a:ext>
                </a:extLst>
              </a:tr>
              <a:tr h="858857">
                <a:tc>
                  <a:txBody>
                    <a:bodyPr/>
                    <a:lstStyle/>
                    <a:p>
                      <a:pPr algn="ctr">
                        <a:lnSpc>
                          <a:spcPct val="90000"/>
                        </a:lnSpc>
                        <a:spcBef>
                          <a:spcPts val="800"/>
                        </a:spcBef>
                        <a:defRPr sz="1800"/>
                      </a:pPr>
                      <a:r>
                        <a:rPr lang="en-US" sz="1400" b="1" cap="all" spc="153">
                          <a:solidFill>
                            <a:srgbClr val="48545B"/>
                          </a:solidFill>
                        </a:rPr>
                        <a:t>Team 4</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a:solidFill>
                        <a:srgbClr val="D5D5D5"/>
                      </a:solidFill>
                      <a:miter lim="400000"/>
                    </a:lnR>
                    <a:lnT w="12700" cap="flat" cmpd="sng" algn="ctr">
                      <a:solidFill>
                        <a:srgbClr val="B8B8B8"/>
                      </a:solidFill>
                      <a:prstDash val="solid"/>
                      <a:miter lim="400000"/>
                      <a:headEnd type="none" w="med" len="med"/>
                      <a:tailEnd type="none" w="med" len="med"/>
                    </a:lnT>
                    <a:lnB w="12700">
                      <a:solidFill>
                        <a:srgbClr val="B8B8B8"/>
                      </a:solidFill>
                      <a:miter lim="400000"/>
                    </a:lnB>
                    <a:no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2" name="Rectangle 1">
            <a:extLst>
              <a:ext uri="{FF2B5EF4-FFF2-40B4-BE49-F238E27FC236}">
                <a16:creationId xmlns:a16="http://schemas.microsoft.com/office/drawing/2014/main" id="{D4CE9A42-18D5-6A4B-A5CA-A705E0038521}"/>
              </a:ext>
            </a:extLst>
          </p:cNvPr>
          <p:cNvSpPr/>
          <p:nvPr/>
        </p:nvSpPr>
        <p:spPr>
          <a:xfrm>
            <a:off x="4113654" y="8043043"/>
            <a:ext cx="4629072" cy="871870"/>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3" name="Rectangle 22">
            <a:extLst>
              <a:ext uri="{FF2B5EF4-FFF2-40B4-BE49-F238E27FC236}">
                <a16:creationId xmlns:a16="http://schemas.microsoft.com/office/drawing/2014/main" id="{0C4DF5AA-30F7-EA4B-BA02-DDAEB217409E}"/>
              </a:ext>
            </a:extLst>
          </p:cNvPr>
          <p:cNvSpPr/>
          <p:nvPr/>
        </p:nvSpPr>
        <p:spPr>
          <a:xfrm>
            <a:off x="6442987" y="8917569"/>
            <a:ext cx="4629072" cy="871870"/>
          </a:xfrm>
          <a:prstGeom prst="rect">
            <a:avLst/>
          </a:prstGeom>
          <a:solidFill>
            <a:srgbClr val="DE41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4" name="Rectangle 23">
            <a:extLst>
              <a:ext uri="{FF2B5EF4-FFF2-40B4-BE49-F238E27FC236}">
                <a16:creationId xmlns:a16="http://schemas.microsoft.com/office/drawing/2014/main" id="{29DC54AE-B38A-6C44-860A-5398C978EA2A}"/>
              </a:ext>
            </a:extLst>
          </p:cNvPr>
          <p:cNvSpPr/>
          <p:nvPr/>
        </p:nvSpPr>
        <p:spPr>
          <a:xfrm>
            <a:off x="8718013" y="9785216"/>
            <a:ext cx="13862420" cy="871870"/>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6" name="Rectangle 25">
            <a:extLst>
              <a:ext uri="{FF2B5EF4-FFF2-40B4-BE49-F238E27FC236}">
                <a16:creationId xmlns:a16="http://schemas.microsoft.com/office/drawing/2014/main" id="{5938BE72-80EB-714B-BE6D-746C44D650A9}"/>
              </a:ext>
            </a:extLst>
          </p:cNvPr>
          <p:cNvSpPr/>
          <p:nvPr/>
        </p:nvSpPr>
        <p:spPr>
          <a:xfrm>
            <a:off x="6442987" y="10637208"/>
            <a:ext cx="16137446" cy="871870"/>
          </a:xfrm>
          <a:prstGeom prst="rect">
            <a:avLst/>
          </a:prstGeom>
          <a:solidFill>
            <a:srgbClr val="FAD8D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grpSp>
        <p:nvGrpSpPr>
          <p:cNvPr id="27" name="Group 26">
            <a:extLst>
              <a:ext uri="{FF2B5EF4-FFF2-40B4-BE49-F238E27FC236}">
                <a16:creationId xmlns:a16="http://schemas.microsoft.com/office/drawing/2014/main" id="{231A92BD-B87B-7140-A3C0-49DE2BA314F4}"/>
              </a:ext>
            </a:extLst>
          </p:cNvPr>
          <p:cNvGrpSpPr/>
          <p:nvPr/>
        </p:nvGrpSpPr>
        <p:grpSpPr>
          <a:xfrm>
            <a:off x="11513127" y="5004979"/>
            <a:ext cx="1856509" cy="6479999"/>
            <a:chOff x="11513127" y="5004979"/>
            <a:chExt cx="1856509" cy="6479999"/>
          </a:xfrm>
        </p:grpSpPr>
        <p:cxnSp>
          <p:nvCxnSpPr>
            <p:cNvPr id="22" name="Straight Connector 21">
              <a:extLst>
                <a:ext uri="{FF2B5EF4-FFF2-40B4-BE49-F238E27FC236}">
                  <a16:creationId xmlns:a16="http://schemas.microsoft.com/office/drawing/2014/main" id="{459AB7D5-2EE1-2B47-922D-3DE9EC4831BA}"/>
                </a:ext>
              </a:extLst>
            </p:cNvPr>
            <p:cNvCxnSpPr>
              <a:cxnSpLocks/>
            </p:cNvCxnSpPr>
            <p:nvPr/>
          </p:nvCxnSpPr>
          <p:spPr>
            <a:xfrm>
              <a:off x="13369636"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A3C6053D-AB58-8D4C-A608-6BF31E9F3AE6}"/>
                </a:ext>
              </a:extLst>
            </p:cNvPr>
            <p:cNvSpPr/>
            <p:nvPr/>
          </p:nvSpPr>
          <p:spPr>
            <a:xfrm>
              <a:off x="11513127" y="5004979"/>
              <a:ext cx="1856509" cy="468000"/>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1400" b="1" i="0" u="none" strike="noStrike" cap="none" spc="0" normalizeH="0" baseline="0">
                  <a:ln>
                    <a:noFill/>
                  </a:ln>
                  <a:solidFill>
                    <a:srgbClr val="DE411B"/>
                  </a:solidFill>
                  <a:effectLst/>
                  <a:uFillTx/>
                  <a:latin typeface="+mn-lt"/>
                  <a:ea typeface="+mn-ea"/>
                  <a:cs typeface="+mn-cs"/>
                  <a:sym typeface="Helvetica"/>
                </a:rPr>
                <a:t>Milestone 1</a:t>
              </a:r>
            </a:p>
          </p:txBody>
        </p:sp>
      </p:grpSp>
      <p:sp>
        <p:nvSpPr>
          <p:cNvPr id="31" name="TextBox 30">
            <a:extLst>
              <a:ext uri="{FF2B5EF4-FFF2-40B4-BE49-F238E27FC236}">
                <a16:creationId xmlns:a16="http://schemas.microsoft.com/office/drawing/2014/main" id="{6DF476CA-7184-444A-BC79-2A2FF3F03D98}"/>
              </a:ext>
            </a:extLst>
          </p:cNvPr>
          <p:cNvSpPr txBox="1"/>
          <p:nvPr/>
        </p:nvSpPr>
        <p:spPr>
          <a:xfrm>
            <a:off x="4792710" y="8298908"/>
            <a:ext cx="3350370"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1</a:t>
            </a:r>
            <a:endParaRPr lang="en-US" sz="1600" spc="153">
              <a:solidFill>
                <a:schemeClr val="tx1"/>
              </a:solidFill>
            </a:endParaRPr>
          </a:p>
        </p:txBody>
      </p:sp>
      <p:sp>
        <p:nvSpPr>
          <p:cNvPr id="32" name="TextBox 31">
            <a:extLst>
              <a:ext uri="{FF2B5EF4-FFF2-40B4-BE49-F238E27FC236}">
                <a16:creationId xmlns:a16="http://schemas.microsoft.com/office/drawing/2014/main" id="{D8A2356F-9E1C-0948-8F1C-08289A9151F8}"/>
              </a:ext>
            </a:extLst>
          </p:cNvPr>
          <p:cNvSpPr txBox="1"/>
          <p:nvPr/>
        </p:nvSpPr>
        <p:spPr>
          <a:xfrm>
            <a:off x="6976889" y="9136754"/>
            <a:ext cx="3591339"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2</a:t>
            </a:r>
            <a:endParaRPr lang="en-US" sz="1600" spc="153">
              <a:solidFill>
                <a:schemeClr val="tx1"/>
              </a:solidFill>
            </a:endParaRPr>
          </a:p>
        </p:txBody>
      </p:sp>
      <p:sp>
        <p:nvSpPr>
          <p:cNvPr id="33" name="TextBox 32">
            <a:extLst>
              <a:ext uri="{FF2B5EF4-FFF2-40B4-BE49-F238E27FC236}">
                <a16:creationId xmlns:a16="http://schemas.microsoft.com/office/drawing/2014/main" id="{C9C198D6-88E6-CB42-90A2-869AAA1E3980}"/>
              </a:ext>
            </a:extLst>
          </p:cNvPr>
          <p:cNvSpPr txBox="1"/>
          <p:nvPr/>
        </p:nvSpPr>
        <p:spPr>
          <a:xfrm>
            <a:off x="13510208" y="10015749"/>
            <a:ext cx="4157234"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3</a:t>
            </a:r>
            <a:endParaRPr lang="en-US" sz="1600" spc="153">
              <a:solidFill>
                <a:schemeClr val="tx1"/>
              </a:solidFill>
            </a:endParaRPr>
          </a:p>
        </p:txBody>
      </p:sp>
      <p:sp>
        <p:nvSpPr>
          <p:cNvPr id="34" name="TextBox 33">
            <a:extLst>
              <a:ext uri="{FF2B5EF4-FFF2-40B4-BE49-F238E27FC236}">
                <a16:creationId xmlns:a16="http://schemas.microsoft.com/office/drawing/2014/main" id="{403644FC-DC00-D542-867D-4071B98FCFAA}"/>
              </a:ext>
            </a:extLst>
          </p:cNvPr>
          <p:cNvSpPr txBox="1"/>
          <p:nvPr/>
        </p:nvSpPr>
        <p:spPr>
          <a:xfrm>
            <a:off x="12452714" y="10882372"/>
            <a:ext cx="3935896"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cap="none" spc="153">
                <a:solidFill>
                  <a:schemeClr val="tx1"/>
                </a:solidFill>
              </a:rPr>
              <a:t>Capability / deliverable 4</a:t>
            </a:r>
            <a:endParaRPr lang="en-US" sz="1600" spc="153">
              <a:solidFill>
                <a:schemeClr val="tx1"/>
              </a:solidFill>
            </a:endParaRPr>
          </a:p>
        </p:txBody>
      </p:sp>
      <p:grpSp>
        <p:nvGrpSpPr>
          <p:cNvPr id="35" name="Group 34">
            <a:extLst>
              <a:ext uri="{FF2B5EF4-FFF2-40B4-BE49-F238E27FC236}">
                <a16:creationId xmlns:a16="http://schemas.microsoft.com/office/drawing/2014/main" id="{3C72EC59-B6CC-0549-954D-FA9302132FB0}"/>
              </a:ext>
            </a:extLst>
          </p:cNvPr>
          <p:cNvGrpSpPr/>
          <p:nvPr/>
        </p:nvGrpSpPr>
        <p:grpSpPr>
          <a:xfrm>
            <a:off x="17576590" y="4394987"/>
            <a:ext cx="843932" cy="7089991"/>
            <a:chOff x="17576590" y="4394987"/>
            <a:chExt cx="843932" cy="7089991"/>
          </a:xfrm>
        </p:grpSpPr>
        <p:cxnSp>
          <p:nvCxnSpPr>
            <p:cNvPr id="36" name="Straight Connector 35">
              <a:extLst>
                <a:ext uri="{FF2B5EF4-FFF2-40B4-BE49-F238E27FC236}">
                  <a16:creationId xmlns:a16="http://schemas.microsoft.com/office/drawing/2014/main" id="{B14648EF-E7D4-E24F-9457-6993589EF30E}"/>
                </a:ext>
              </a:extLst>
            </p:cNvPr>
            <p:cNvCxnSpPr>
              <a:cxnSpLocks/>
            </p:cNvCxnSpPr>
            <p:nvPr/>
          </p:nvCxnSpPr>
          <p:spPr>
            <a:xfrm>
              <a:off x="18000599"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grpSp>
          <p:nvGrpSpPr>
            <p:cNvPr id="37" name="Group 36">
              <a:extLst>
                <a:ext uri="{FF2B5EF4-FFF2-40B4-BE49-F238E27FC236}">
                  <a16:creationId xmlns:a16="http://schemas.microsoft.com/office/drawing/2014/main" id="{8CA3F023-9304-C841-A359-9AB556DBB818}"/>
                </a:ext>
              </a:extLst>
            </p:cNvPr>
            <p:cNvGrpSpPr/>
            <p:nvPr/>
          </p:nvGrpSpPr>
          <p:grpSpPr>
            <a:xfrm>
              <a:off x="17576590" y="4394987"/>
              <a:ext cx="843932" cy="843932"/>
              <a:chOff x="17576590" y="4394987"/>
              <a:chExt cx="843932" cy="843932"/>
            </a:xfrm>
          </p:grpSpPr>
          <p:sp>
            <p:nvSpPr>
              <p:cNvPr id="38" name="Oval 37">
                <a:extLst>
                  <a:ext uri="{FF2B5EF4-FFF2-40B4-BE49-F238E27FC236}">
                    <a16:creationId xmlns:a16="http://schemas.microsoft.com/office/drawing/2014/main" id="{E3495A59-87C8-E94C-9073-6AD10F3A075C}"/>
                  </a:ext>
                </a:extLst>
              </p:cNvPr>
              <p:cNvSpPr/>
              <p:nvPr/>
            </p:nvSpPr>
            <p:spPr>
              <a:xfrm>
                <a:off x="17576590" y="4394987"/>
                <a:ext cx="843932" cy="84393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pic>
            <p:nvPicPr>
              <p:cNvPr id="39" name="Graphic 38">
                <a:extLst>
                  <a:ext uri="{FF2B5EF4-FFF2-40B4-BE49-F238E27FC236}">
                    <a16:creationId xmlns:a16="http://schemas.microsoft.com/office/drawing/2014/main" id="{88C7CBE5-88D8-044D-85EA-94FB51B913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15768" y="4630848"/>
                <a:ext cx="374131" cy="374131"/>
              </a:xfrm>
              <a:prstGeom prst="rect">
                <a:avLst/>
              </a:prstGeom>
            </p:spPr>
          </p:pic>
        </p:grpSp>
      </p:grpSp>
    </p:spTree>
    <p:extLst>
      <p:ext uri="{BB962C8B-B14F-4D97-AF65-F5344CB8AC3E}">
        <p14:creationId xmlns:p14="http://schemas.microsoft.com/office/powerpoint/2010/main" val="161889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109</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717637"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a:t>
            </a:r>
            <a:r>
              <a:rPr lang="en-US" b="1">
                <a:solidFill>
                  <a:srgbClr val="DE411B"/>
                </a:solidFill>
                <a:latin typeface="Arial" panose="020B0604020202020204" pitchFamily="34" charset="0"/>
                <a:cs typeface="Arial" panose="020B0604020202020204" pitchFamily="34" charset="0"/>
                <a:sym typeface="Helvetica"/>
              </a:rPr>
              <a:t>.1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Dependencies Roadmap</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567" y="5472979"/>
          <a:ext cx="20827998" cy="6011999"/>
        </p:xfrm>
        <a:graphic>
          <a:graphicData uri="http://schemas.openxmlformats.org/drawingml/2006/table">
            <a:tbl>
              <a:tblPr firstRow="1">
                <a:tableStyleId>{4C3C2611-4C71-4FC5-86AE-919BDF0F9419}</a:tableStyleId>
              </a:tblPr>
              <a:tblGrid>
                <a:gridCol w="2314222">
                  <a:extLst>
                    <a:ext uri="{9D8B030D-6E8A-4147-A177-3AD203B41FA5}">
                      <a16:colId xmlns:a16="http://schemas.microsoft.com/office/drawing/2014/main" val="20000"/>
                    </a:ext>
                  </a:extLst>
                </a:gridCol>
                <a:gridCol w="2314222">
                  <a:extLst>
                    <a:ext uri="{9D8B030D-6E8A-4147-A177-3AD203B41FA5}">
                      <a16:colId xmlns:a16="http://schemas.microsoft.com/office/drawing/2014/main" val="20001"/>
                    </a:ext>
                  </a:extLst>
                </a:gridCol>
                <a:gridCol w="2314222">
                  <a:extLst>
                    <a:ext uri="{9D8B030D-6E8A-4147-A177-3AD203B41FA5}">
                      <a16:colId xmlns:a16="http://schemas.microsoft.com/office/drawing/2014/main" val="20002"/>
                    </a:ext>
                  </a:extLst>
                </a:gridCol>
                <a:gridCol w="2314222">
                  <a:extLst>
                    <a:ext uri="{9D8B030D-6E8A-4147-A177-3AD203B41FA5}">
                      <a16:colId xmlns:a16="http://schemas.microsoft.com/office/drawing/2014/main" val="20003"/>
                    </a:ext>
                  </a:extLst>
                </a:gridCol>
                <a:gridCol w="2314222">
                  <a:extLst>
                    <a:ext uri="{9D8B030D-6E8A-4147-A177-3AD203B41FA5}">
                      <a16:colId xmlns:a16="http://schemas.microsoft.com/office/drawing/2014/main" val="20004"/>
                    </a:ext>
                  </a:extLst>
                </a:gridCol>
                <a:gridCol w="2314222">
                  <a:extLst>
                    <a:ext uri="{9D8B030D-6E8A-4147-A177-3AD203B41FA5}">
                      <a16:colId xmlns:a16="http://schemas.microsoft.com/office/drawing/2014/main" val="20005"/>
                    </a:ext>
                  </a:extLst>
                </a:gridCol>
                <a:gridCol w="2314222">
                  <a:extLst>
                    <a:ext uri="{9D8B030D-6E8A-4147-A177-3AD203B41FA5}">
                      <a16:colId xmlns:a16="http://schemas.microsoft.com/office/drawing/2014/main" val="20006"/>
                    </a:ext>
                  </a:extLst>
                </a:gridCol>
                <a:gridCol w="2314222">
                  <a:extLst>
                    <a:ext uri="{9D8B030D-6E8A-4147-A177-3AD203B41FA5}">
                      <a16:colId xmlns:a16="http://schemas.microsoft.com/office/drawing/2014/main" val="20007"/>
                    </a:ext>
                  </a:extLst>
                </a:gridCol>
                <a:gridCol w="2314222">
                  <a:extLst>
                    <a:ext uri="{9D8B030D-6E8A-4147-A177-3AD203B41FA5}">
                      <a16:colId xmlns:a16="http://schemas.microsoft.com/office/drawing/2014/main" val="4184586804"/>
                    </a:ext>
                  </a:extLst>
                </a:gridCol>
              </a:tblGrid>
              <a:tr h="858857">
                <a:tc>
                  <a:txBody>
                    <a:bodyPr/>
                    <a:lstStyle/>
                    <a:p>
                      <a:pPr algn="ctr">
                        <a:lnSpc>
                          <a:spcPct val="90000"/>
                        </a:lnSpc>
                        <a:spcBef>
                          <a:spcPts val="800"/>
                        </a:spcBef>
                        <a:defRPr sz="1800"/>
                      </a:pPr>
                      <a:r>
                        <a:rPr lang="en-US" sz="1400" b="1" cap="all" spc="153">
                          <a:solidFill>
                            <a:schemeClr val="tx1">
                              <a:lumMod val="85000"/>
                            </a:schemeClr>
                          </a:solidFill>
                        </a:rPr>
                        <a:t>Phase</a:t>
                      </a:r>
                      <a:endParaRPr sz="1400" b="1" cap="all" spc="153">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a:solidFill>
                        <a:srgbClr val="D5D5D5"/>
                      </a:solidFill>
                      <a:miter lim="400000"/>
                    </a:lnB>
                    <a:noFill/>
                  </a:tcPr>
                </a:tc>
                <a:tc gridSpan="4">
                  <a:txBody>
                    <a:bodyPr/>
                    <a:lstStyle/>
                    <a:p>
                      <a:pPr algn="ctr" defTabSz="914400">
                        <a:defRPr sz="2000">
                          <a:solidFill>
                            <a:srgbClr val="5E5E5E"/>
                          </a:solidFill>
                        </a:defRPr>
                      </a:pPr>
                      <a:r>
                        <a:rPr lang="en-US" sz="1400" b="1">
                          <a:solidFill>
                            <a:schemeClr val="bg1">
                              <a:lumMod val="75000"/>
                            </a:schemeClr>
                          </a:solidFill>
                        </a:rPr>
                        <a:t>MVP</a:t>
                      </a:r>
                      <a:endParaRPr sz="1400" b="1">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gridSpan="4">
                  <a:txBody>
                    <a:bodyPr/>
                    <a:lstStyle/>
                    <a:p>
                      <a:pPr algn="ctr" defTabSz="914400">
                        <a:defRPr sz="2000">
                          <a:solidFill>
                            <a:srgbClr val="5E5E5E"/>
                          </a:solidFill>
                        </a:defRPr>
                      </a:pPr>
                      <a:r>
                        <a:rPr lang="en-US" sz="1400" b="1"/>
                        <a:t>BUILD</a:t>
                      </a:r>
                      <a:endParaRPr sz="1400" b="1"/>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extLst>
                  <a:ext uri="{0D108BD9-81ED-4DB2-BD59-A6C34878D82A}">
                    <a16:rowId xmlns:a16="http://schemas.microsoft.com/office/drawing/2014/main" val="277613035"/>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L w="0">
                      <a:noFill/>
                      <a:miter lim="400000"/>
                    </a:lnL>
                    <a:lnR w="0">
                      <a:noFill/>
                      <a:miter lim="400000"/>
                    </a:lnR>
                    <a:lnT w="12700">
                      <a:solidFill>
                        <a:srgbClr val="D5D5D5"/>
                      </a:solidFill>
                      <a:miter lim="400000"/>
                    </a:lnT>
                    <a:lnB w="12700">
                      <a:solidFill>
                        <a:srgbClr val="D5D5D5"/>
                      </a:solidFill>
                      <a:miter lim="400000"/>
                    </a:lnB>
                    <a:solidFill>
                      <a:srgbClr val="000000"/>
                    </a:solid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February</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March</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April</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R w="12700">
                      <a:solidFill>
                        <a:srgbClr val="D5D5D5"/>
                      </a:solidFill>
                      <a:miter lim="400000"/>
                    </a:lnR>
                    <a:lnT w="12700">
                      <a:solidFill>
                        <a:srgbClr val="D5D5D5"/>
                      </a:solidFill>
                      <a:miter lim="400000"/>
                    </a:lnT>
                    <a:lnB w="12700" cap="flat" cmpd="sng" algn="ctr">
                      <a:solidFill>
                        <a:srgbClr val="D5D5D5"/>
                      </a:solidFill>
                      <a:prstDash val="solid"/>
                      <a:miter lim="400000"/>
                      <a:headEnd type="none" w="med" len="med"/>
                      <a:tailEnd type="none" w="med" len="med"/>
                    </a:lnB>
                    <a:solidFill>
                      <a:srgbClr val="000000"/>
                    </a:solidFill>
                  </a:tcPr>
                </a:tc>
                <a:extLst>
                  <a:ext uri="{0D108BD9-81ED-4DB2-BD59-A6C34878D82A}">
                    <a16:rowId xmlns:a16="http://schemas.microsoft.com/office/drawing/2014/main" val="2578187776"/>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Sprints</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22 FEB – 5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8 MAR – 19 MAR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3</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4</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5</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7</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8</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solidFill>
                      <a:schemeClr val="tx1">
                        <a:lumMod val="95000"/>
                      </a:schemeClr>
                    </a:solidFill>
                  </a:tcPr>
                </a:tc>
                <a:extLst>
                  <a:ext uri="{0D108BD9-81ED-4DB2-BD59-A6C34878D82A}">
                    <a16:rowId xmlns:a16="http://schemas.microsoft.com/office/drawing/2014/main" val="10000"/>
                  </a:ext>
                </a:extLst>
              </a:tr>
              <a:tr h="858857">
                <a:tc>
                  <a:txBody>
                    <a:bodyPr/>
                    <a:lstStyle/>
                    <a:p>
                      <a:pPr algn="ctr">
                        <a:lnSpc>
                          <a:spcPct val="90000"/>
                        </a:lnSpc>
                        <a:spcBef>
                          <a:spcPts val="800"/>
                        </a:spcBef>
                        <a:defRPr sz="1800"/>
                      </a:pPr>
                      <a:r>
                        <a:rPr lang="en-US" sz="1400" b="1" cap="all" spc="153">
                          <a:solidFill>
                            <a:srgbClr val="48545B"/>
                          </a:solidFill>
                        </a:rPr>
                        <a:t>Team 1</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1"/>
                  </a:ext>
                </a:extLst>
              </a:tr>
              <a:tr h="858857">
                <a:tc>
                  <a:txBody>
                    <a:bodyPr/>
                    <a:lstStyle/>
                    <a:p>
                      <a:pPr algn="ctr">
                        <a:lnSpc>
                          <a:spcPct val="90000"/>
                        </a:lnSpc>
                        <a:spcBef>
                          <a:spcPts val="800"/>
                        </a:spcBef>
                        <a:defRPr sz="1800"/>
                      </a:pPr>
                      <a:r>
                        <a:rPr lang="en-US" sz="1400" b="1" cap="all" spc="153">
                          <a:solidFill>
                            <a:srgbClr val="48545B"/>
                          </a:solidFill>
                        </a:rPr>
                        <a:t>Team 2</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2"/>
                  </a:ext>
                </a:extLst>
              </a:tr>
              <a:tr h="858857">
                <a:tc>
                  <a:txBody>
                    <a:bodyPr/>
                    <a:lstStyle/>
                    <a:p>
                      <a:pPr algn="ctr">
                        <a:lnSpc>
                          <a:spcPct val="90000"/>
                        </a:lnSpc>
                        <a:spcBef>
                          <a:spcPts val="800"/>
                        </a:spcBef>
                        <a:defRPr sz="1800"/>
                      </a:pPr>
                      <a:r>
                        <a:rPr lang="en-US" sz="1400" b="1" cap="all" spc="153">
                          <a:solidFill>
                            <a:srgbClr val="48545B"/>
                          </a:solidFill>
                        </a:rPr>
                        <a:t>Team 3</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3"/>
                  </a:ext>
                </a:extLst>
              </a:tr>
              <a:tr h="858857">
                <a:tc>
                  <a:txBody>
                    <a:bodyPr/>
                    <a:lstStyle/>
                    <a:p>
                      <a:pPr algn="ctr">
                        <a:lnSpc>
                          <a:spcPct val="90000"/>
                        </a:lnSpc>
                        <a:spcBef>
                          <a:spcPts val="800"/>
                        </a:spcBef>
                        <a:defRPr sz="1800"/>
                      </a:pPr>
                      <a:r>
                        <a:rPr lang="en-US" sz="1400" b="1" cap="all" spc="153">
                          <a:solidFill>
                            <a:srgbClr val="48545B"/>
                          </a:solidFill>
                        </a:rPr>
                        <a:t>Team 4</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pSp>
        <p:nvGrpSpPr>
          <p:cNvPr id="27" name="Group 26">
            <a:extLst>
              <a:ext uri="{FF2B5EF4-FFF2-40B4-BE49-F238E27FC236}">
                <a16:creationId xmlns:a16="http://schemas.microsoft.com/office/drawing/2014/main" id="{231A92BD-B87B-7140-A3C0-49DE2BA314F4}"/>
              </a:ext>
            </a:extLst>
          </p:cNvPr>
          <p:cNvGrpSpPr/>
          <p:nvPr/>
        </p:nvGrpSpPr>
        <p:grpSpPr>
          <a:xfrm>
            <a:off x="11513127" y="5004979"/>
            <a:ext cx="1856509" cy="6479999"/>
            <a:chOff x="11513127" y="5004979"/>
            <a:chExt cx="1856509" cy="6479999"/>
          </a:xfrm>
        </p:grpSpPr>
        <p:sp>
          <p:nvSpPr>
            <p:cNvPr id="7" name="Rectangle 6">
              <a:extLst>
                <a:ext uri="{FF2B5EF4-FFF2-40B4-BE49-F238E27FC236}">
                  <a16:creationId xmlns:a16="http://schemas.microsoft.com/office/drawing/2014/main" id="{A3C6053D-AB58-8D4C-A608-6BF31E9F3AE6}"/>
                </a:ext>
              </a:extLst>
            </p:cNvPr>
            <p:cNvSpPr/>
            <p:nvPr/>
          </p:nvSpPr>
          <p:spPr>
            <a:xfrm>
              <a:off x="11513127" y="5004979"/>
              <a:ext cx="1856509" cy="468000"/>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1400" b="1" i="0" u="none" strike="noStrike" cap="none" spc="0" normalizeH="0" baseline="0">
                  <a:ln>
                    <a:noFill/>
                  </a:ln>
                  <a:solidFill>
                    <a:srgbClr val="DE411B"/>
                  </a:solidFill>
                  <a:effectLst/>
                  <a:uFillTx/>
                  <a:latin typeface="+mn-lt"/>
                  <a:ea typeface="+mn-ea"/>
                  <a:cs typeface="+mn-cs"/>
                  <a:sym typeface="Helvetica"/>
                </a:rPr>
                <a:t>Milestone 1</a:t>
              </a:r>
            </a:p>
          </p:txBody>
        </p:sp>
        <p:cxnSp>
          <p:nvCxnSpPr>
            <p:cNvPr id="22" name="Straight Connector 21">
              <a:extLst>
                <a:ext uri="{FF2B5EF4-FFF2-40B4-BE49-F238E27FC236}">
                  <a16:creationId xmlns:a16="http://schemas.microsoft.com/office/drawing/2014/main" id="{459AB7D5-2EE1-2B47-922D-3DE9EC4831BA}"/>
                </a:ext>
              </a:extLst>
            </p:cNvPr>
            <p:cNvCxnSpPr>
              <a:cxnSpLocks/>
            </p:cNvCxnSpPr>
            <p:nvPr/>
          </p:nvCxnSpPr>
          <p:spPr>
            <a:xfrm>
              <a:off x="13369636"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grpSp>
      <p:cxnSp>
        <p:nvCxnSpPr>
          <p:cNvPr id="29" name="Straight Connector 28">
            <a:extLst>
              <a:ext uri="{FF2B5EF4-FFF2-40B4-BE49-F238E27FC236}">
                <a16:creationId xmlns:a16="http://schemas.microsoft.com/office/drawing/2014/main" id="{07775260-C9FA-624E-906E-08B1CD829A73}"/>
              </a:ext>
            </a:extLst>
          </p:cNvPr>
          <p:cNvCxnSpPr>
            <a:cxnSpLocks/>
          </p:cNvCxnSpPr>
          <p:nvPr/>
        </p:nvCxnSpPr>
        <p:spPr>
          <a:xfrm>
            <a:off x="18000599"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grpSp>
        <p:nvGrpSpPr>
          <p:cNvPr id="53" name="Group 52">
            <a:extLst>
              <a:ext uri="{FF2B5EF4-FFF2-40B4-BE49-F238E27FC236}">
                <a16:creationId xmlns:a16="http://schemas.microsoft.com/office/drawing/2014/main" id="{36ED214A-E316-704A-B335-84EEF9470704}"/>
              </a:ext>
            </a:extLst>
          </p:cNvPr>
          <p:cNvGrpSpPr/>
          <p:nvPr/>
        </p:nvGrpSpPr>
        <p:grpSpPr>
          <a:xfrm>
            <a:off x="4220458" y="8340606"/>
            <a:ext cx="18399732" cy="2072326"/>
            <a:chOff x="4233996" y="8308718"/>
            <a:chExt cx="18399732" cy="2072326"/>
          </a:xfrm>
        </p:grpSpPr>
        <p:sp>
          <p:nvSpPr>
            <p:cNvPr id="54" name="Rounded Rectangle 53">
              <a:extLst>
                <a:ext uri="{FF2B5EF4-FFF2-40B4-BE49-F238E27FC236}">
                  <a16:creationId xmlns:a16="http://schemas.microsoft.com/office/drawing/2014/main" id="{4C8CCDB1-C035-4E44-87AE-E46F499F9541}"/>
                </a:ext>
              </a:extLst>
            </p:cNvPr>
            <p:cNvSpPr/>
            <p:nvPr/>
          </p:nvSpPr>
          <p:spPr>
            <a:xfrm>
              <a:off x="4233996" y="10019752"/>
              <a:ext cx="3939235" cy="340519"/>
            </a:xfrm>
            <a:prstGeom prst="round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effectLst/>
                  <a:uFillTx/>
                  <a:latin typeface="+mn-lt"/>
                  <a:ea typeface="+mn-ea"/>
                  <a:cs typeface="+mn-cs"/>
                  <a:sym typeface="Helvetica"/>
                </a:rPr>
                <a:t>Business Feature 4</a:t>
              </a:r>
            </a:p>
          </p:txBody>
        </p:sp>
        <p:sp>
          <p:nvSpPr>
            <p:cNvPr id="55" name="Rounded Rectangle 54">
              <a:extLst>
                <a:ext uri="{FF2B5EF4-FFF2-40B4-BE49-F238E27FC236}">
                  <a16:creationId xmlns:a16="http://schemas.microsoft.com/office/drawing/2014/main" id="{CFDF4958-AA2D-4A41-B6CF-3E5F104D0ED3}"/>
                </a:ext>
              </a:extLst>
            </p:cNvPr>
            <p:cNvSpPr/>
            <p:nvPr/>
          </p:nvSpPr>
          <p:spPr>
            <a:xfrm>
              <a:off x="9019926" y="8955866"/>
              <a:ext cx="1897456" cy="681038"/>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solidFill>
                    <a:srgbClr val="FFFFFF"/>
                  </a:solidFill>
                  <a:effectLst/>
                  <a:uFillTx/>
                  <a:latin typeface="+mn-lt"/>
                  <a:ea typeface="+mn-ea"/>
                  <a:cs typeface="+mn-cs"/>
                  <a:sym typeface="Helvetica"/>
                </a:rPr>
                <a:t>Business Feature 2</a:t>
              </a:r>
            </a:p>
          </p:txBody>
        </p:sp>
        <p:sp>
          <p:nvSpPr>
            <p:cNvPr id="56" name="Rounded Rectangle 55">
              <a:extLst>
                <a:ext uri="{FF2B5EF4-FFF2-40B4-BE49-F238E27FC236}">
                  <a16:creationId xmlns:a16="http://schemas.microsoft.com/office/drawing/2014/main" id="{22101E55-D5A6-7542-89B5-A7AFF4D61A67}"/>
                </a:ext>
              </a:extLst>
            </p:cNvPr>
            <p:cNvSpPr/>
            <p:nvPr/>
          </p:nvSpPr>
          <p:spPr>
            <a:xfrm>
              <a:off x="13650893" y="10040525"/>
              <a:ext cx="3939235" cy="340519"/>
            </a:xfrm>
            <a:prstGeom prst="round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effectLst/>
                  <a:uFillTx/>
                  <a:latin typeface="+mn-lt"/>
                  <a:ea typeface="+mn-ea"/>
                  <a:cs typeface="+mn-cs"/>
                  <a:sym typeface="Helvetica"/>
                </a:rPr>
                <a:t>Business Feature 5</a:t>
              </a:r>
            </a:p>
          </p:txBody>
        </p:sp>
        <p:sp>
          <p:nvSpPr>
            <p:cNvPr id="57" name="Rounded Rectangle 56">
              <a:extLst>
                <a:ext uri="{FF2B5EF4-FFF2-40B4-BE49-F238E27FC236}">
                  <a16:creationId xmlns:a16="http://schemas.microsoft.com/office/drawing/2014/main" id="{A0967EBD-66DB-2A42-8551-E826A7529969}"/>
                </a:ext>
              </a:extLst>
            </p:cNvPr>
            <p:cNvSpPr/>
            <p:nvPr/>
          </p:nvSpPr>
          <p:spPr>
            <a:xfrm>
              <a:off x="4233996" y="8308719"/>
              <a:ext cx="4504673" cy="340519"/>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solidFill>
                    <a:srgbClr val="FFFFFF"/>
                  </a:solidFill>
                  <a:effectLst/>
                  <a:uFillTx/>
                  <a:latin typeface="+mn-lt"/>
                  <a:ea typeface="+mn-ea"/>
                  <a:cs typeface="+mn-cs"/>
                  <a:sym typeface="Helvetica"/>
                </a:rPr>
                <a:t>Business Feature 1</a:t>
              </a:r>
            </a:p>
          </p:txBody>
        </p:sp>
        <p:cxnSp>
          <p:nvCxnSpPr>
            <p:cNvPr id="58" name="Elbow Connector 57">
              <a:extLst>
                <a:ext uri="{FF2B5EF4-FFF2-40B4-BE49-F238E27FC236}">
                  <a16:creationId xmlns:a16="http://schemas.microsoft.com/office/drawing/2014/main" id="{49EBE432-5111-E24E-9003-98D66790BE43}"/>
                </a:ext>
              </a:extLst>
            </p:cNvPr>
            <p:cNvCxnSpPr>
              <a:cxnSpLocks/>
              <a:stCxn id="57" idx="3"/>
              <a:endCxn id="55" idx="1"/>
            </p:cNvCxnSpPr>
            <p:nvPr/>
          </p:nvCxnSpPr>
          <p:spPr>
            <a:xfrm>
              <a:off x="8738669" y="8478979"/>
              <a:ext cx="281257" cy="817406"/>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84506DEA-C072-DE43-A084-B3FDA499D802}"/>
                </a:ext>
              </a:extLst>
            </p:cNvPr>
            <p:cNvCxnSpPr>
              <a:cxnSpLocks/>
            </p:cNvCxnSpPr>
            <p:nvPr/>
          </p:nvCxnSpPr>
          <p:spPr>
            <a:xfrm>
              <a:off x="10903527" y="9296385"/>
              <a:ext cx="2733511" cy="914400"/>
            </a:xfrm>
            <a:prstGeom prst="bentConnector3">
              <a:avLst>
                <a:gd name="adj1" fmla="val 685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0" name="Rounded Rectangle 59">
              <a:extLst>
                <a:ext uri="{FF2B5EF4-FFF2-40B4-BE49-F238E27FC236}">
                  <a16:creationId xmlns:a16="http://schemas.microsoft.com/office/drawing/2014/main" id="{55EEE9D8-A527-454A-930C-CCDDB78BBD5B}"/>
                </a:ext>
              </a:extLst>
            </p:cNvPr>
            <p:cNvSpPr/>
            <p:nvPr/>
          </p:nvSpPr>
          <p:spPr>
            <a:xfrm>
              <a:off x="11198639" y="8308718"/>
              <a:ext cx="4618956" cy="340519"/>
            </a:xfrm>
            <a:prstGeom prst="round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solidFill>
                    <a:srgbClr val="FFFFFF"/>
                  </a:solidFill>
                  <a:effectLst/>
                  <a:uFillTx/>
                  <a:latin typeface="+mn-lt"/>
                  <a:ea typeface="+mn-ea"/>
                  <a:cs typeface="+mn-cs"/>
                  <a:sym typeface="Helvetica"/>
                </a:rPr>
                <a:t>Business Feature 3</a:t>
              </a:r>
            </a:p>
          </p:txBody>
        </p:sp>
        <p:cxnSp>
          <p:nvCxnSpPr>
            <p:cNvPr id="61" name="Elbow Connector 60">
              <a:extLst>
                <a:ext uri="{FF2B5EF4-FFF2-40B4-BE49-F238E27FC236}">
                  <a16:creationId xmlns:a16="http://schemas.microsoft.com/office/drawing/2014/main" id="{339E0E72-8EC5-174C-BC30-ADD4389C0A3E}"/>
                </a:ext>
              </a:extLst>
            </p:cNvPr>
            <p:cNvCxnSpPr>
              <a:cxnSpLocks/>
              <a:stCxn id="55" idx="3"/>
              <a:endCxn id="60" idx="1"/>
            </p:cNvCxnSpPr>
            <p:nvPr/>
          </p:nvCxnSpPr>
          <p:spPr>
            <a:xfrm flipV="1">
              <a:off x="10917382" y="8478978"/>
              <a:ext cx="281257" cy="817407"/>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2" name="Rounded Rectangle 61">
              <a:extLst>
                <a:ext uri="{FF2B5EF4-FFF2-40B4-BE49-F238E27FC236}">
                  <a16:creationId xmlns:a16="http://schemas.microsoft.com/office/drawing/2014/main" id="{888F438D-974E-A64D-870E-BC3924EC9889}"/>
                </a:ext>
              </a:extLst>
            </p:cNvPr>
            <p:cNvSpPr/>
            <p:nvPr/>
          </p:nvSpPr>
          <p:spPr>
            <a:xfrm>
              <a:off x="18007092" y="10037456"/>
              <a:ext cx="4626636" cy="340519"/>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solidFill>
                    <a:srgbClr val="FFFFFF"/>
                  </a:solidFill>
                  <a:effectLst/>
                  <a:uFillTx/>
                  <a:latin typeface="+mn-lt"/>
                  <a:ea typeface="+mn-ea"/>
                  <a:cs typeface="+mn-cs"/>
                  <a:sym typeface="Helvetica"/>
                </a:rPr>
                <a:t>Business Feature 6</a:t>
              </a:r>
            </a:p>
          </p:txBody>
        </p:sp>
        <p:cxnSp>
          <p:nvCxnSpPr>
            <p:cNvPr id="63" name="Elbow Connector 62">
              <a:extLst>
                <a:ext uri="{FF2B5EF4-FFF2-40B4-BE49-F238E27FC236}">
                  <a16:creationId xmlns:a16="http://schemas.microsoft.com/office/drawing/2014/main" id="{558BCB26-3B0E-0445-9F22-060D71942A78}"/>
                </a:ext>
              </a:extLst>
            </p:cNvPr>
            <p:cNvCxnSpPr>
              <a:stCxn id="56" idx="3"/>
              <a:endCxn id="62" idx="1"/>
            </p:cNvCxnSpPr>
            <p:nvPr/>
          </p:nvCxnSpPr>
          <p:spPr>
            <a:xfrm flipV="1">
              <a:off x="17590128" y="10207716"/>
              <a:ext cx="416964" cy="3069"/>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711" name="Group 710">
            <a:extLst>
              <a:ext uri="{FF2B5EF4-FFF2-40B4-BE49-F238E27FC236}">
                <a16:creationId xmlns:a16="http://schemas.microsoft.com/office/drawing/2014/main" id="{1B7FFF70-32BE-4947-BA40-AF80B23D49EF}"/>
              </a:ext>
            </a:extLst>
          </p:cNvPr>
          <p:cNvGrpSpPr/>
          <p:nvPr/>
        </p:nvGrpSpPr>
        <p:grpSpPr>
          <a:xfrm>
            <a:off x="17576590" y="4394987"/>
            <a:ext cx="843932" cy="843932"/>
            <a:chOff x="17576590" y="4394987"/>
            <a:chExt cx="843932" cy="843932"/>
          </a:xfrm>
        </p:grpSpPr>
        <p:sp>
          <p:nvSpPr>
            <p:cNvPr id="709" name="Oval 708">
              <a:extLst>
                <a:ext uri="{FF2B5EF4-FFF2-40B4-BE49-F238E27FC236}">
                  <a16:creationId xmlns:a16="http://schemas.microsoft.com/office/drawing/2014/main" id="{3AB0F8E1-E1E6-4E42-88A2-F46CB8F7613E}"/>
                </a:ext>
              </a:extLst>
            </p:cNvPr>
            <p:cNvSpPr/>
            <p:nvPr/>
          </p:nvSpPr>
          <p:spPr>
            <a:xfrm>
              <a:off x="17576590" y="4394987"/>
              <a:ext cx="843932" cy="84393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pic>
          <p:nvPicPr>
            <p:cNvPr id="74" name="Graphic 73">
              <a:extLst>
                <a:ext uri="{FF2B5EF4-FFF2-40B4-BE49-F238E27FC236}">
                  <a16:creationId xmlns:a16="http://schemas.microsoft.com/office/drawing/2014/main" id="{4E8E5F94-5282-6C4A-A309-5528987489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15768" y="4630848"/>
              <a:ext cx="374131" cy="374131"/>
            </a:xfrm>
            <a:prstGeom prst="rect">
              <a:avLst/>
            </a:prstGeom>
          </p:spPr>
        </p:pic>
      </p:grpSp>
      <p:sp>
        <p:nvSpPr>
          <p:cNvPr id="710" name="TextBox 709">
            <a:extLst>
              <a:ext uri="{FF2B5EF4-FFF2-40B4-BE49-F238E27FC236}">
                <a16:creationId xmlns:a16="http://schemas.microsoft.com/office/drawing/2014/main" id="{C7324B18-41A9-454D-A1B6-32E178CC6303}"/>
              </a:ext>
            </a:extLst>
          </p:cNvPr>
          <p:cNvSpPr txBox="1"/>
          <p:nvPr/>
        </p:nvSpPr>
        <p:spPr>
          <a:xfrm>
            <a:off x="19252194" y="455842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296635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nvGraphicFramePr>
        <p:xfrm>
          <a:off x="1787223" y="2765348"/>
          <a:ext cx="20934231" cy="3317575"/>
        </p:xfrm>
        <a:graphic>
          <a:graphicData uri="http://schemas.openxmlformats.org/drawingml/2006/table">
            <a:tbl>
              <a:tblPr>
                <a:tableStyleId>{4C3C2611-4C71-4FC5-86AE-919BDF0F9419}</a:tableStyleId>
              </a:tblPr>
              <a:tblGrid>
                <a:gridCol w="18807619">
                  <a:extLst>
                    <a:ext uri="{9D8B030D-6E8A-4147-A177-3AD203B41FA5}">
                      <a16:colId xmlns:a16="http://schemas.microsoft.com/office/drawing/2014/main" val="20001"/>
                    </a:ext>
                  </a:extLst>
                </a:gridCol>
                <a:gridCol w="2126612">
                  <a:extLst>
                    <a:ext uri="{9D8B030D-6E8A-4147-A177-3AD203B41FA5}">
                      <a16:colId xmlns:a16="http://schemas.microsoft.com/office/drawing/2014/main" val="2327088535"/>
                    </a:ext>
                  </a:extLst>
                </a:gridCol>
              </a:tblGrid>
              <a:tr h="527542">
                <a:tc>
                  <a:txBody>
                    <a:bodyPr/>
                    <a:lstStyle/>
                    <a:p>
                      <a:pPr algn="l" defTabSz="457200">
                        <a:spcBef>
                          <a:spcPts val="1200"/>
                        </a:spcBef>
                        <a:defRPr sz="1800"/>
                      </a:pP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2636855">
                <a:tc>
                  <a:txBody>
                    <a:bodyPr/>
                    <a:lstStyle/>
                    <a:p>
                      <a:pPr algn="ctr" fontAlgn="base">
                        <a:buFont typeface="+mj-lt"/>
                        <a:buAutoNum type="arabicPeriod"/>
                      </a:pPr>
                      <a:r>
                        <a:rPr lang="en-US" sz="3200" b="0" i="0" u="none" strike="noStrike" dirty="0">
                          <a:solidFill>
                            <a:srgbClr val="000305"/>
                          </a:solidFill>
                          <a:effectLst/>
                          <a:latin typeface="Trebuchet MS" panose="020B0703020202090204" pitchFamily="34" charset="0"/>
                        </a:rPr>
                        <a:t>Release the GIL</a:t>
                      </a:r>
                    </a:p>
                    <a:p>
                      <a:pPr algn="ctr" fontAlgn="base">
                        <a:buFont typeface="+mj-lt"/>
                        <a:buAutoNum type="arabicPeriod"/>
                      </a:pPr>
                      <a:r>
                        <a:rPr lang="en-US" sz="3200" b="0" i="0" u="none" strike="noStrike" dirty="0">
                          <a:solidFill>
                            <a:srgbClr val="000305"/>
                          </a:solidFill>
                          <a:effectLst/>
                          <a:latin typeface="Trebuchet MS" panose="020B0703020202090204" pitchFamily="34" charset="0"/>
                        </a:rPr>
                        <a:t>Perform the operation, e.g. </a:t>
                      </a:r>
                      <a:r>
                        <a:rPr lang="en-US" sz="3200" b="0" i="0" u="sng" strike="noStrike" dirty="0">
                          <a:solidFill>
                            <a:srgbClr val="C74350"/>
                          </a:solidFill>
                          <a:effectLst/>
                          <a:latin typeface="Trebuchet MS" panose="020B0703020202090204" pitchFamily="34" charset="0"/>
                          <a:hlinkClick r:id="rId3">
                            <a:extLst>
                              <a:ext uri="{A12FA001-AC4F-418D-AE19-62706E023703}">
                                <ahyp:hlinkClr xmlns:ahyp="http://schemas.microsoft.com/office/drawing/2018/hyperlinkcolor" val="tx"/>
                              </a:ext>
                            </a:extLst>
                          </a:hlinkClick>
                        </a:rPr>
                        <a:t>write()</a:t>
                      </a:r>
                      <a:r>
                        <a:rPr lang="en-US" sz="3200" b="0" i="0" u="none" strike="noStrike" dirty="0">
                          <a:solidFill>
                            <a:srgbClr val="000305"/>
                          </a:solidFill>
                          <a:effectLst/>
                          <a:latin typeface="Trebuchet MS" panose="020B0703020202090204" pitchFamily="34" charset="0"/>
                        </a:rPr>
                        <a:t>, </a:t>
                      </a:r>
                      <a:r>
                        <a:rPr lang="en-US" sz="3200" b="0" i="0" u="sng" strike="noStrike" dirty="0">
                          <a:solidFill>
                            <a:srgbClr val="C74350"/>
                          </a:solidFill>
                          <a:effectLst/>
                          <a:latin typeface="Trebuchet MS" panose="020B0703020202090204" pitchFamily="34" charset="0"/>
                          <a:hlinkClick r:id="rId4">
                            <a:extLst>
                              <a:ext uri="{A12FA001-AC4F-418D-AE19-62706E023703}">
                                <ahyp:hlinkClr xmlns:ahyp="http://schemas.microsoft.com/office/drawing/2018/hyperlinkcolor" val="tx"/>
                              </a:ext>
                            </a:extLst>
                          </a:hlinkClick>
                        </a:rPr>
                        <a:t>recv()</a:t>
                      </a:r>
                      <a:r>
                        <a:rPr lang="en-US" sz="3200" b="0" i="0" u="none" strike="noStrike" dirty="0">
                          <a:solidFill>
                            <a:srgbClr val="000305"/>
                          </a:solidFill>
                          <a:effectLst/>
                          <a:latin typeface="Trebuchet MS" panose="020B0703020202090204" pitchFamily="34" charset="0"/>
                        </a:rPr>
                        <a:t>, </a:t>
                      </a:r>
                      <a:r>
                        <a:rPr lang="en-US" sz="3200" b="0" i="0" u="sng" strike="noStrike" dirty="0">
                          <a:solidFill>
                            <a:srgbClr val="C74350"/>
                          </a:solidFill>
                          <a:effectLst/>
                          <a:latin typeface="Trebuchet MS" panose="020B0703020202090204" pitchFamily="34" charset="0"/>
                          <a:hlinkClick r:id="rId5">
                            <a:extLst>
                              <a:ext uri="{A12FA001-AC4F-418D-AE19-62706E023703}">
                                <ahyp:hlinkClr xmlns:ahyp="http://schemas.microsoft.com/office/drawing/2018/hyperlinkcolor" val="tx"/>
                              </a:ext>
                            </a:extLst>
                          </a:hlinkClick>
                        </a:rPr>
                        <a:t>accept()</a:t>
                      </a:r>
                      <a:endParaRPr lang="en-US" sz="3200" b="0" i="0" u="none" strike="noStrike" dirty="0">
                        <a:solidFill>
                          <a:srgbClr val="000305"/>
                        </a:solidFill>
                        <a:effectLst/>
                        <a:latin typeface="Trebuchet MS" panose="020B0703020202090204" pitchFamily="34" charset="0"/>
                      </a:endParaRPr>
                    </a:p>
                    <a:p>
                      <a:pPr algn="ctr" fontAlgn="base">
                        <a:buFont typeface="+mj-lt"/>
                        <a:buAutoNum type="arabicPeriod"/>
                      </a:pPr>
                      <a:r>
                        <a:rPr lang="en-US" sz="3200" b="0" i="0" u="none" strike="noStrike" dirty="0">
                          <a:solidFill>
                            <a:srgbClr val="000305"/>
                          </a:solidFill>
                          <a:effectLst/>
                          <a:latin typeface="Trebuchet MS" panose="020B0703020202090204" pitchFamily="34" charset="0"/>
                        </a:rPr>
                        <a:t>Acquire the GIL</a:t>
                      </a: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7524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
        <p:nvSpPr>
          <p:cNvPr id="9" name="Title Goes Here">
            <a:extLst>
              <a:ext uri="{FF2B5EF4-FFF2-40B4-BE49-F238E27FC236}">
                <a16:creationId xmlns:a16="http://schemas.microsoft.com/office/drawing/2014/main" id="{E2371589-5BF1-0E42-A637-A7AAC4942FAD}"/>
              </a:ext>
            </a:extLst>
          </p:cNvPr>
          <p:cNvSpPr txBox="1"/>
          <p:nvPr/>
        </p:nvSpPr>
        <p:spPr>
          <a:xfrm>
            <a:off x="1718042" y="1942308"/>
            <a:ext cx="13740755" cy="7673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sz="5400" b="0" i="0" u="none" strike="noStrike" cap="none" spc="0" baseline="0" dirty="0" err="1">
                <a:solidFill>
                  <a:srgbClr val="000000"/>
                </a:solidFill>
                <a:effectLst/>
                <a:uFillTx/>
                <a:latin typeface="+mn-lt"/>
                <a:ea typeface="+mn-ea"/>
                <a:cs typeface="+mn-cs"/>
                <a:sym typeface="Helvetica"/>
              </a:rPr>
              <a:t>CPython</a:t>
            </a:r>
            <a:r>
              <a:rPr lang="en-US" sz="5400" b="0" i="0" u="none" strike="noStrike" cap="none" spc="0" baseline="0" dirty="0">
                <a:solidFill>
                  <a:srgbClr val="000000"/>
                </a:solidFill>
                <a:effectLst/>
                <a:uFillTx/>
                <a:latin typeface="+mn-lt"/>
                <a:ea typeface="+mn-ea"/>
                <a:cs typeface="+mn-cs"/>
                <a:sym typeface="Helvetica"/>
              </a:rPr>
              <a:t> I/O implementation pattern </a:t>
            </a:r>
          </a:p>
        </p:txBody>
      </p:sp>
      <p:graphicFrame>
        <p:nvGraphicFramePr>
          <p:cNvPr id="2" name="Table">
            <a:extLst>
              <a:ext uri="{FF2B5EF4-FFF2-40B4-BE49-F238E27FC236}">
                <a16:creationId xmlns:a16="http://schemas.microsoft.com/office/drawing/2014/main" id="{58F98181-833B-0F54-329F-31E62338F577}"/>
              </a:ext>
            </a:extLst>
          </p:cNvPr>
          <p:cNvGraphicFramePr/>
          <p:nvPr/>
        </p:nvGraphicFramePr>
        <p:xfrm>
          <a:off x="1703286" y="6146866"/>
          <a:ext cx="20934231" cy="3317575"/>
        </p:xfrm>
        <a:graphic>
          <a:graphicData uri="http://schemas.openxmlformats.org/drawingml/2006/table">
            <a:tbl>
              <a:tblPr>
                <a:tableStyleId>{4C3C2611-4C71-4FC5-86AE-919BDF0F9419}</a:tableStyleId>
              </a:tblPr>
              <a:tblGrid>
                <a:gridCol w="18807619">
                  <a:extLst>
                    <a:ext uri="{9D8B030D-6E8A-4147-A177-3AD203B41FA5}">
                      <a16:colId xmlns:a16="http://schemas.microsoft.com/office/drawing/2014/main" val="20001"/>
                    </a:ext>
                  </a:extLst>
                </a:gridCol>
                <a:gridCol w="2126612">
                  <a:extLst>
                    <a:ext uri="{9D8B030D-6E8A-4147-A177-3AD203B41FA5}">
                      <a16:colId xmlns:a16="http://schemas.microsoft.com/office/drawing/2014/main" val="2327088535"/>
                    </a:ext>
                  </a:extLst>
                </a:gridCol>
              </a:tblGrid>
              <a:tr h="527542">
                <a:tc>
                  <a:txBody>
                    <a:bodyPr/>
                    <a:lstStyle/>
                    <a:p>
                      <a:pPr algn="l" defTabSz="457200">
                        <a:spcBef>
                          <a:spcPts val="1200"/>
                        </a:spcBef>
                        <a:defRPr sz="1800"/>
                      </a:pP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2636855">
                <a:tc>
                  <a:txBody>
                    <a:bodyPr/>
                    <a:lstStyle/>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lang="en-GB" sz="3200" b="1" baseline="-25000" dirty="0">
                        <a:solidFill>
                          <a:srgbClr val="5E5E5E"/>
                        </a:solidFill>
                        <a:latin typeface="+mn-lt"/>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B8C958E4-6FC4-EAA3-AE4E-1F26CFE4D0E6}"/>
              </a:ext>
            </a:extLst>
          </p:cNvPr>
          <p:cNvPicPr>
            <a:picLocks noChangeAspect="1"/>
          </p:cNvPicPr>
          <p:nvPr/>
        </p:nvPicPr>
        <p:blipFill>
          <a:blip r:embed="rId6"/>
          <a:stretch>
            <a:fillRect/>
          </a:stretch>
        </p:blipFill>
        <p:spPr>
          <a:xfrm>
            <a:off x="2632362" y="6309458"/>
            <a:ext cx="17484437" cy="3893127"/>
          </a:xfrm>
          <a:prstGeom prst="rect">
            <a:avLst/>
          </a:prstGeom>
        </p:spPr>
      </p:pic>
    </p:spTree>
    <p:extLst>
      <p:ext uri="{BB962C8B-B14F-4D97-AF65-F5344CB8AC3E}">
        <p14:creationId xmlns:p14="http://schemas.microsoft.com/office/powerpoint/2010/main" val="1240003688"/>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110</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717637"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a:t>
            </a:r>
            <a:r>
              <a:rPr lang="en-US" b="1">
                <a:solidFill>
                  <a:srgbClr val="DE411B"/>
                </a:solidFill>
                <a:latin typeface="Arial" panose="020B0604020202020204" pitchFamily="34" charset="0"/>
                <a:cs typeface="Arial" panose="020B0604020202020204" pitchFamily="34" charset="0"/>
                <a:sym typeface="Helvetica"/>
              </a:rPr>
              <a:t>.1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Dependencies Roadmap</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567" y="5472979"/>
          <a:ext cx="20827998" cy="3435428"/>
        </p:xfrm>
        <a:graphic>
          <a:graphicData uri="http://schemas.openxmlformats.org/drawingml/2006/table">
            <a:tbl>
              <a:tblPr firstRow="1">
                <a:tableStyleId>{4C3C2611-4C71-4FC5-86AE-919BDF0F9419}</a:tableStyleId>
              </a:tblPr>
              <a:tblGrid>
                <a:gridCol w="2314222">
                  <a:extLst>
                    <a:ext uri="{9D8B030D-6E8A-4147-A177-3AD203B41FA5}">
                      <a16:colId xmlns:a16="http://schemas.microsoft.com/office/drawing/2014/main" val="20000"/>
                    </a:ext>
                  </a:extLst>
                </a:gridCol>
                <a:gridCol w="4628444">
                  <a:extLst>
                    <a:ext uri="{9D8B030D-6E8A-4147-A177-3AD203B41FA5}">
                      <a16:colId xmlns:a16="http://schemas.microsoft.com/office/drawing/2014/main" val="20001"/>
                    </a:ext>
                  </a:extLst>
                </a:gridCol>
                <a:gridCol w="4628444">
                  <a:extLst>
                    <a:ext uri="{9D8B030D-6E8A-4147-A177-3AD203B41FA5}">
                      <a16:colId xmlns:a16="http://schemas.microsoft.com/office/drawing/2014/main" val="20003"/>
                    </a:ext>
                  </a:extLst>
                </a:gridCol>
                <a:gridCol w="4628444">
                  <a:extLst>
                    <a:ext uri="{9D8B030D-6E8A-4147-A177-3AD203B41FA5}">
                      <a16:colId xmlns:a16="http://schemas.microsoft.com/office/drawing/2014/main" val="20005"/>
                    </a:ext>
                  </a:extLst>
                </a:gridCol>
                <a:gridCol w="4628444">
                  <a:extLst>
                    <a:ext uri="{9D8B030D-6E8A-4147-A177-3AD203B41FA5}">
                      <a16:colId xmlns:a16="http://schemas.microsoft.com/office/drawing/2014/main" val="20007"/>
                    </a:ext>
                  </a:extLst>
                </a:gridCol>
              </a:tblGrid>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January</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February</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March</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April</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2578187776"/>
                  </a:ext>
                </a:extLst>
              </a:tr>
              <a:tr h="858857">
                <a:tc>
                  <a:txBody>
                    <a:bodyPr/>
                    <a:lstStyle/>
                    <a:p>
                      <a:pPr algn="ctr">
                        <a:lnSpc>
                          <a:spcPct val="90000"/>
                        </a:lnSpc>
                        <a:spcBef>
                          <a:spcPts val="800"/>
                        </a:spcBef>
                        <a:defRPr sz="1800"/>
                      </a:pPr>
                      <a:r>
                        <a:rPr lang="en-US" sz="1400" b="1" cap="all" spc="153">
                          <a:solidFill>
                            <a:srgbClr val="48545B"/>
                          </a:solidFill>
                        </a:rPr>
                        <a:t>Stream 1</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1"/>
                  </a:ext>
                </a:extLst>
              </a:tr>
              <a:tr h="858857">
                <a:tc>
                  <a:txBody>
                    <a:bodyPr/>
                    <a:lstStyle/>
                    <a:p>
                      <a:pPr algn="ctr">
                        <a:lnSpc>
                          <a:spcPct val="90000"/>
                        </a:lnSpc>
                        <a:spcBef>
                          <a:spcPts val="800"/>
                        </a:spcBef>
                        <a:defRPr sz="1800"/>
                      </a:pPr>
                      <a:r>
                        <a:rPr lang="en-US" sz="1400" b="1" cap="all" spc="153">
                          <a:solidFill>
                            <a:srgbClr val="48545B"/>
                          </a:solidFill>
                        </a:rPr>
                        <a:t>Stream 2</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2"/>
                  </a:ext>
                </a:extLst>
              </a:tr>
              <a:tr h="858857">
                <a:tc>
                  <a:txBody>
                    <a:bodyPr/>
                    <a:lstStyle/>
                    <a:p>
                      <a:pPr algn="ctr">
                        <a:lnSpc>
                          <a:spcPct val="90000"/>
                        </a:lnSpc>
                        <a:spcBef>
                          <a:spcPts val="800"/>
                        </a:spcBef>
                        <a:defRPr sz="1800"/>
                      </a:pPr>
                      <a:r>
                        <a:rPr lang="en-US" sz="1400" b="1" cap="all" spc="153">
                          <a:solidFill>
                            <a:srgbClr val="48545B"/>
                          </a:solidFill>
                        </a:rPr>
                        <a:t>Stream 3</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pSp>
        <p:nvGrpSpPr>
          <p:cNvPr id="2" name="Group 1">
            <a:extLst>
              <a:ext uri="{FF2B5EF4-FFF2-40B4-BE49-F238E27FC236}">
                <a16:creationId xmlns:a16="http://schemas.microsoft.com/office/drawing/2014/main" id="{A04A2320-6956-994A-9F08-5E271BFA9B65}"/>
              </a:ext>
            </a:extLst>
          </p:cNvPr>
          <p:cNvGrpSpPr/>
          <p:nvPr/>
        </p:nvGrpSpPr>
        <p:grpSpPr>
          <a:xfrm>
            <a:off x="4147865" y="6603088"/>
            <a:ext cx="18399732" cy="2072326"/>
            <a:chOff x="4233996" y="8308718"/>
            <a:chExt cx="18399732" cy="2072326"/>
          </a:xfrm>
        </p:grpSpPr>
        <p:sp>
          <p:nvSpPr>
            <p:cNvPr id="16" name="Rounded Rectangle 15">
              <a:extLst>
                <a:ext uri="{FF2B5EF4-FFF2-40B4-BE49-F238E27FC236}">
                  <a16:creationId xmlns:a16="http://schemas.microsoft.com/office/drawing/2014/main" id="{DF83A45B-D39C-0D41-B391-7041C11C563D}"/>
                </a:ext>
              </a:extLst>
            </p:cNvPr>
            <p:cNvSpPr/>
            <p:nvPr/>
          </p:nvSpPr>
          <p:spPr>
            <a:xfrm>
              <a:off x="4233996" y="10019752"/>
              <a:ext cx="3939235" cy="340519"/>
            </a:xfrm>
            <a:prstGeom prst="round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effectLst/>
                  <a:uFillTx/>
                  <a:latin typeface="+mn-lt"/>
                  <a:ea typeface="+mn-ea"/>
                  <a:cs typeface="+mn-cs"/>
                  <a:sym typeface="Helvetica"/>
                </a:rPr>
                <a:t>Business Feature 4</a:t>
              </a:r>
            </a:p>
          </p:txBody>
        </p:sp>
        <p:sp>
          <p:nvSpPr>
            <p:cNvPr id="31" name="Rounded Rectangle 30">
              <a:extLst>
                <a:ext uri="{FF2B5EF4-FFF2-40B4-BE49-F238E27FC236}">
                  <a16:creationId xmlns:a16="http://schemas.microsoft.com/office/drawing/2014/main" id="{0CEA9E32-E51B-254F-8271-8B925CD07DF9}"/>
                </a:ext>
              </a:extLst>
            </p:cNvPr>
            <p:cNvSpPr/>
            <p:nvPr/>
          </p:nvSpPr>
          <p:spPr>
            <a:xfrm>
              <a:off x="9019926" y="8955866"/>
              <a:ext cx="1897456" cy="681038"/>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solidFill>
                    <a:srgbClr val="FFFFFF"/>
                  </a:solidFill>
                  <a:effectLst/>
                  <a:uFillTx/>
                  <a:latin typeface="+mn-lt"/>
                  <a:ea typeface="+mn-ea"/>
                  <a:cs typeface="+mn-cs"/>
                  <a:sym typeface="Helvetica"/>
                </a:rPr>
                <a:t>Business Feature 2</a:t>
              </a:r>
            </a:p>
          </p:txBody>
        </p:sp>
        <p:sp>
          <p:nvSpPr>
            <p:cNvPr id="32" name="Rounded Rectangle 31">
              <a:extLst>
                <a:ext uri="{FF2B5EF4-FFF2-40B4-BE49-F238E27FC236}">
                  <a16:creationId xmlns:a16="http://schemas.microsoft.com/office/drawing/2014/main" id="{19FDFD81-6C28-7641-A88A-8EE44E9872B0}"/>
                </a:ext>
              </a:extLst>
            </p:cNvPr>
            <p:cNvSpPr/>
            <p:nvPr/>
          </p:nvSpPr>
          <p:spPr>
            <a:xfrm>
              <a:off x="13650893" y="10040525"/>
              <a:ext cx="3939235" cy="340519"/>
            </a:xfrm>
            <a:prstGeom prst="round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effectLst/>
                  <a:uFillTx/>
                  <a:latin typeface="+mn-lt"/>
                  <a:ea typeface="+mn-ea"/>
                  <a:cs typeface="+mn-cs"/>
                  <a:sym typeface="Helvetica"/>
                </a:rPr>
                <a:t>Business Feature 5</a:t>
              </a:r>
            </a:p>
          </p:txBody>
        </p:sp>
        <p:sp>
          <p:nvSpPr>
            <p:cNvPr id="33" name="Rounded Rectangle 32">
              <a:extLst>
                <a:ext uri="{FF2B5EF4-FFF2-40B4-BE49-F238E27FC236}">
                  <a16:creationId xmlns:a16="http://schemas.microsoft.com/office/drawing/2014/main" id="{5DDAFB9D-D7C6-2D4D-A231-E4977CEADCA3}"/>
                </a:ext>
              </a:extLst>
            </p:cNvPr>
            <p:cNvSpPr/>
            <p:nvPr/>
          </p:nvSpPr>
          <p:spPr>
            <a:xfrm>
              <a:off x="4233996" y="8308719"/>
              <a:ext cx="4504673" cy="340519"/>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solidFill>
                    <a:srgbClr val="FFFFFF"/>
                  </a:solidFill>
                  <a:effectLst/>
                  <a:uFillTx/>
                  <a:latin typeface="+mn-lt"/>
                  <a:ea typeface="+mn-ea"/>
                  <a:cs typeface="+mn-cs"/>
                  <a:sym typeface="Helvetica"/>
                </a:rPr>
                <a:t>Business Feature 1</a:t>
              </a:r>
            </a:p>
          </p:txBody>
        </p:sp>
        <p:cxnSp>
          <p:nvCxnSpPr>
            <p:cNvPr id="35" name="Elbow Connector 34">
              <a:extLst>
                <a:ext uri="{FF2B5EF4-FFF2-40B4-BE49-F238E27FC236}">
                  <a16:creationId xmlns:a16="http://schemas.microsoft.com/office/drawing/2014/main" id="{9DEAEBB1-DB3D-8A4C-A3D4-8508EB64A549}"/>
                </a:ext>
              </a:extLst>
            </p:cNvPr>
            <p:cNvCxnSpPr>
              <a:cxnSpLocks/>
              <a:stCxn id="33" idx="3"/>
              <a:endCxn id="31" idx="1"/>
            </p:cNvCxnSpPr>
            <p:nvPr/>
          </p:nvCxnSpPr>
          <p:spPr>
            <a:xfrm>
              <a:off x="8738669" y="8478979"/>
              <a:ext cx="281257" cy="817406"/>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Elbow Connector 40">
              <a:extLst>
                <a:ext uri="{FF2B5EF4-FFF2-40B4-BE49-F238E27FC236}">
                  <a16:creationId xmlns:a16="http://schemas.microsoft.com/office/drawing/2014/main" id="{9384DA68-B053-2E42-A5D4-A2DEAD2C6F2F}"/>
                </a:ext>
              </a:extLst>
            </p:cNvPr>
            <p:cNvCxnSpPr>
              <a:endCxn id="32" idx="1"/>
            </p:cNvCxnSpPr>
            <p:nvPr/>
          </p:nvCxnSpPr>
          <p:spPr>
            <a:xfrm>
              <a:off x="10917382" y="9296385"/>
              <a:ext cx="2733511" cy="914400"/>
            </a:xfrm>
            <a:prstGeom prst="bentConnector3">
              <a:avLst>
                <a:gd name="adj1" fmla="val 588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3" name="Rounded Rectangle 42">
              <a:extLst>
                <a:ext uri="{FF2B5EF4-FFF2-40B4-BE49-F238E27FC236}">
                  <a16:creationId xmlns:a16="http://schemas.microsoft.com/office/drawing/2014/main" id="{4AAE60EB-D474-E148-A8DF-C50164C339EE}"/>
                </a:ext>
              </a:extLst>
            </p:cNvPr>
            <p:cNvSpPr/>
            <p:nvPr/>
          </p:nvSpPr>
          <p:spPr>
            <a:xfrm>
              <a:off x="11198639" y="8308718"/>
              <a:ext cx="4618956" cy="340519"/>
            </a:xfrm>
            <a:prstGeom prst="round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solidFill>
                    <a:srgbClr val="FFFFFF"/>
                  </a:solidFill>
                  <a:effectLst/>
                  <a:uFillTx/>
                  <a:latin typeface="+mn-lt"/>
                  <a:ea typeface="+mn-ea"/>
                  <a:cs typeface="+mn-cs"/>
                  <a:sym typeface="Helvetica"/>
                </a:rPr>
                <a:t>Business Feature 3</a:t>
              </a:r>
            </a:p>
          </p:txBody>
        </p:sp>
        <p:cxnSp>
          <p:nvCxnSpPr>
            <p:cNvPr id="44" name="Elbow Connector 43">
              <a:extLst>
                <a:ext uri="{FF2B5EF4-FFF2-40B4-BE49-F238E27FC236}">
                  <a16:creationId xmlns:a16="http://schemas.microsoft.com/office/drawing/2014/main" id="{5C2A0EB0-6751-1D4A-A8F4-D1BBF261B0AD}"/>
                </a:ext>
              </a:extLst>
            </p:cNvPr>
            <p:cNvCxnSpPr>
              <a:cxnSpLocks/>
              <a:stCxn id="31" idx="3"/>
              <a:endCxn id="43" idx="1"/>
            </p:cNvCxnSpPr>
            <p:nvPr/>
          </p:nvCxnSpPr>
          <p:spPr>
            <a:xfrm flipV="1">
              <a:off x="10917382" y="8478978"/>
              <a:ext cx="281257" cy="817407"/>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8" name="Rounded Rectangle 47">
              <a:extLst>
                <a:ext uri="{FF2B5EF4-FFF2-40B4-BE49-F238E27FC236}">
                  <a16:creationId xmlns:a16="http://schemas.microsoft.com/office/drawing/2014/main" id="{64E73F7D-95FD-984E-ADC9-62E3416C0DC0}"/>
                </a:ext>
              </a:extLst>
            </p:cNvPr>
            <p:cNvSpPr/>
            <p:nvPr/>
          </p:nvSpPr>
          <p:spPr>
            <a:xfrm>
              <a:off x="18007092" y="10037456"/>
              <a:ext cx="4626636" cy="340519"/>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0" i="0" u="none" strike="noStrike" cap="none" spc="0" normalizeH="0" baseline="0">
                  <a:ln>
                    <a:noFill/>
                  </a:ln>
                  <a:solidFill>
                    <a:srgbClr val="FFFFFF"/>
                  </a:solidFill>
                  <a:effectLst/>
                  <a:uFillTx/>
                  <a:latin typeface="+mn-lt"/>
                  <a:ea typeface="+mn-ea"/>
                  <a:cs typeface="+mn-cs"/>
                  <a:sym typeface="Helvetica"/>
                </a:rPr>
                <a:t>Business Feature 6</a:t>
              </a:r>
            </a:p>
          </p:txBody>
        </p:sp>
        <p:cxnSp>
          <p:nvCxnSpPr>
            <p:cNvPr id="49" name="Elbow Connector 48">
              <a:extLst>
                <a:ext uri="{FF2B5EF4-FFF2-40B4-BE49-F238E27FC236}">
                  <a16:creationId xmlns:a16="http://schemas.microsoft.com/office/drawing/2014/main" id="{EC00120A-1B83-E247-8256-90F47E7D9800}"/>
                </a:ext>
              </a:extLst>
            </p:cNvPr>
            <p:cNvCxnSpPr>
              <a:stCxn id="32" idx="3"/>
              <a:endCxn id="48" idx="1"/>
            </p:cNvCxnSpPr>
            <p:nvPr/>
          </p:nvCxnSpPr>
          <p:spPr>
            <a:xfrm flipV="1">
              <a:off x="17590128" y="10207716"/>
              <a:ext cx="416964" cy="3069"/>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10524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111</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546115"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Simple Dependencies Roadmap Example</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567" y="5472979"/>
          <a:ext cx="20827998" cy="3435428"/>
        </p:xfrm>
        <a:graphic>
          <a:graphicData uri="http://schemas.openxmlformats.org/drawingml/2006/table">
            <a:tbl>
              <a:tblPr firstRow="1">
                <a:tableStyleId>{4C3C2611-4C71-4FC5-86AE-919BDF0F9419}</a:tableStyleId>
              </a:tblPr>
              <a:tblGrid>
                <a:gridCol w="2314222">
                  <a:extLst>
                    <a:ext uri="{9D8B030D-6E8A-4147-A177-3AD203B41FA5}">
                      <a16:colId xmlns:a16="http://schemas.microsoft.com/office/drawing/2014/main" val="20000"/>
                    </a:ext>
                  </a:extLst>
                </a:gridCol>
                <a:gridCol w="4628444">
                  <a:extLst>
                    <a:ext uri="{9D8B030D-6E8A-4147-A177-3AD203B41FA5}">
                      <a16:colId xmlns:a16="http://schemas.microsoft.com/office/drawing/2014/main" val="20001"/>
                    </a:ext>
                  </a:extLst>
                </a:gridCol>
                <a:gridCol w="4628444">
                  <a:extLst>
                    <a:ext uri="{9D8B030D-6E8A-4147-A177-3AD203B41FA5}">
                      <a16:colId xmlns:a16="http://schemas.microsoft.com/office/drawing/2014/main" val="20003"/>
                    </a:ext>
                  </a:extLst>
                </a:gridCol>
                <a:gridCol w="4628444">
                  <a:extLst>
                    <a:ext uri="{9D8B030D-6E8A-4147-A177-3AD203B41FA5}">
                      <a16:colId xmlns:a16="http://schemas.microsoft.com/office/drawing/2014/main" val="20005"/>
                    </a:ext>
                  </a:extLst>
                </a:gridCol>
                <a:gridCol w="4628444">
                  <a:extLst>
                    <a:ext uri="{9D8B030D-6E8A-4147-A177-3AD203B41FA5}">
                      <a16:colId xmlns:a16="http://schemas.microsoft.com/office/drawing/2014/main" val="20007"/>
                    </a:ext>
                  </a:extLst>
                </a:gridCol>
              </a:tblGrid>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January</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February</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March</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April</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2578187776"/>
                  </a:ext>
                </a:extLst>
              </a:tr>
              <a:tr h="858857">
                <a:tc>
                  <a:txBody>
                    <a:bodyPr/>
                    <a:lstStyle/>
                    <a:p>
                      <a:pPr algn="ctr">
                        <a:lnSpc>
                          <a:spcPct val="90000"/>
                        </a:lnSpc>
                        <a:spcBef>
                          <a:spcPts val="800"/>
                        </a:spcBef>
                        <a:defRPr sz="1800"/>
                      </a:pPr>
                      <a:r>
                        <a:rPr lang="en-US" sz="1400" b="1" cap="all" spc="153">
                          <a:solidFill>
                            <a:srgbClr val="48545B"/>
                          </a:solidFill>
                        </a:rPr>
                        <a:t>Stream 1</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1"/>
                  </a:ext>
                </a:extLst>
              </a:tr>
              <a:tr h="858857">
                <a:tc>
                  <a:txBody>
                    <a:bodyPr/>
                    <a:lstStyle/>
                    <a:p>
                      <a:pPr algn="ctr">
                        <a:lnSpc>
                          <a:spcPct val="90000"/>
                        </a:lnSpc>
                        <a:spcBef>
                          <a:spcPts val="800"/>
                        </a:spcBef>
                        <a:defRPr sz="1800"/>
                      </a:pPr>
                      <a:r>
                        <a:rPr lang="en-US" sz="1400" b="1" cap="all" spc="153">
                          <a:solidFill>
                            <a:srgbClr val="48545B"/>
                          </a:solidFill>
                        </a:rPr>
                        <a:t>Stream 2</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2"/>
                  </a:ext>
                </a:extLst>
              </a:tr>
              <a:tr h="858857">
                <a:tc>
                  <a:txBody>
                    <a:bodyPr/>
                    <a:lstStyle/>
                    <a:p>
                      <a:pPr algn="ctr">
                        <a:lnSpc>
                          <a:spcPct val="90000"/>
                        </a:lnSpc>
                        <a:spcBef>
                          <a:spcPts val="800"/>
                        </a:spcBef>
                        <a:defRPr sz="1800"/>
                      </a:pPr>
                      <a:r>
                        <a:rPr lang="en-US" sz="1400" b="1" cap="all" spc="153">
                          <a:solidFill>
                            <a:srgbClr val="48545B"/>
                          </a:solidFill>
                        </a:rPr>
                        <a:t>Stream 3</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dash"/>
                      <a:round/>
                      <a:headEnd type="none" w="med" len="med"/>
                      <a:tailEnd type="none" w="med" len="med"/>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dash"/>
                      <a:round/>
                      <a:headEnd type="none" w="med" len="med"/>
                      <a:tailEnd type="none" w="med" len="med"/>
                    </a:lnL>
                    <a:lnR w="12700" cap="flat" cmpd="sng" algn="ctr">
                      <a:solidFill>
                        <a:schemeClr val="bg1">
                          <a:lumMod val="40000"/>
                          <a:lumOff val="60000"/>
                        </a:schemeClr>
                      </a:solidFill>
                      <a:prstDash val="dash"/>
                      <a:round/>
                      <a:headEnd type="none" w="med" len="med"/>
                      <a:tailEnd type="none" w="med" len="med"/>
                    </a:lnR>
                    <a:lnT w="12700" cap="flat" cmpd="sng" algn="ctr">
                      <a:solidFill>
                        <a:schemeClr val="bg1">
                          <a:lumMod val="40000"/>
                          <a:lumOff val="60000"/>
                        </a:schemeClr>
                      </a:solidFill>
                      <a:prstDash val="dash"/>
                      <a:round/>
                      <a:headEnd type="none" w="med" len="med"/>
                      <a:tailEnd type="none" w="med" len="med"/>
                    </a:lnT>
                    <a:lnB w="12700" cap="flat" cmpd="sng" algn="ctr">
                      <a:solidFill>
                        <a:schemeClr val="bg1">
                          <a:lumMod val="40000"/>
                          <a:lumOff val="60000"/>
                        </a:schemeClr>
                      </a:solidFill>
                      <a:prstDash val="dash"/>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26" name="Rectangle 25">
            <a:extLst>
              <a:ext uri="{FF2B5EF4-FFF2-40B4-BE49-F238E27FC236}">
                <a16:creationId xmlns:a16="http://schemas.microsoft.com/office/drawing/2014/main" id="{4C29F06B-A1B3-F449-B968-78AFC609F5FD}"/>
              </a:ext>
            </a:extLst>
          </p:cNvPr>
          <p:cNvSpPr/>
          <p:nvPr/>
        </p:nvSpPr>
        <p:spPr>
          <a:xfrm>
            <a:off x="4135744" y="6621686"/>
            <a:ext cx="4629072" cy="307777"/>
          </a:xfrm>
          <a:prstGeom prst="rect">
            <a:avLst/>
          </a:prstGeom>
          <a:solidFill>
            <a:srgbClr val="9BB4B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2000" b="1" i="0" u="none" strike="noStrike" cap="none" spc="0" normalizeH="0" baseline="0">
                <a:ln>
                  <a:noFill/>
                </a:ln>
                <a:solidFill>
                  <a:srgbClr val="FFFFFF"/>
                </a:solidFill>
                <a:effectLst/>
                <a:uFillTx/>
                <a:latin typeface="+mn-lt"/>
                <a:ea typeface="+mn-ea"/>
                <a:cs typeface="+mn-cs"/>
                <a:sym typeface="Helvetica"/>
              </a:rPr>
              <a:t>Business F</a:t>
            </a:r>
            <a:r>
              <a:rPr kumimoji="0" lang="en-RO" sz="2000" b="1" i="0" u="none" strike="noStrike" cap="none" spc="0" normalizeH="0" baseline="0">
                <a:ln>
                  <a:noFill/>
                </a:ln>
                <a:solidFill>
                  <a:srgbClr val="FFFFFF"/>
                </a:solidFill>
                <a:effectLst/>
                <a:uFillTx/>
                <a:latin typeface="+mn-lt"/>
                <a:ea typeface="+mn-ea"/>
                <a:cs typeface="+mn-cs"/>
                <a:sym typeface="Helvetica"/>
              </a:rPr>
              <a:t>eature 1</a:t>
            </a:r>
          </a:p>
        </p:txBody>
      </p:sp>
      <p:sp>
        <p:nvSpPr>
          <p:cNvPr id="27" name="Rectangle 26">
            <a:extLst>
              <a:ext uri="{FF2B5EF4-FFF2-40B4-BE49-F238E27FC236}">
                <a16:creationId xmlns:a16="http://schemas.microsoft.com/office/drawing/2014/main" id="{77318688-C832-3348-B0E2-53972934C6AD}"/>
              </a:ext>
            </a:extLst>
          </p:cNvPr>
          <p:cNvSpPr/>
          <p:nvPr/>
        </p:nvSpPr>
        <p:spPr>
          <a:xfrm>
            <a:off x="6489791" y="7496212"/>
            <a:ext cx="4629072" cy="307777"/>
          </a:xfrm>
          <a:prstGeom prst="rect">
            <a:avLst/>
          </a:prstGeom>
          <a:solidFill>
            <a:srgbClr val="DE41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1" i="0" u="none" strike="noStrike" cap="none" spc="0" normalizeH="0" baseline="0">
                <a:ln>
                  <a:noFill/>
                </a:ln>
                <a:solidFill>
                  <a:srgbClr val="FFFFFF"/>
                </a:solidFill>
                <a:effectLst/>
                <a:uFillTx/>
                <a:latin typeface="+mn-lt"/>
                <a:ea typeface="+mn-ea"/>
                <a:cs typeface="+mn-cs"/>
                <a:sym typeface="Helvetica"/>
              </a:rPr>
              <a:t>Business Feature 2</a:t>
            </a:r>
          </a:p>
        </p:txBody>
      </p:sp>
      <p:sp>
        <p:nvSpPr>
          <p:cNvPr id="28" name="Rectangle 27">
            <a:extLst>
              <a:ext uri="{FF2B5EF4-FFF2-40B4-BE49-F238E27FC236}">
                <a16:creationId xmlns:a16="http://schemas.microsoft.com/office/drawing/2014/main" id="{F7C7D3C9-ACDF-354A-9835-5F82C113CC1C}"/>
              </a:ext>
            </a:extLst>
          </p:cNvPr>
          <p:cNvSpPr/>
          <p:nvPr/>
        </p:nvSpPr>
        <p:spPr>
          <a:xfrm>
            <a:off x="8764817" y="8343981"/>
            <a:ext cx="13862420" cy="307777"/>
          </a:xfrm>
          <a:prstGeom prst="rect">
            <a:avLst/>
          </a:prstGeom>
          <a:solidFill>
            <a:srgbClr val="5E5E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2000" b="1" i="0" u="none" strike="noStrike" cap="none" spc="0" normalizeH="0" baseline="0">
                <a:ln>
                  <a:noFill/>
                </a:ln>
                <a:solidFill>
                  <a:srgbClr val="FFFFFF"/>
                </a:solidFill>
                <a:effectLst/>
                <a:uFillTx/>
                <a:latin typeface="+mn-lt"/>
                <a:ea typeface="+mn-ea"/>
                <a:cs typeface="+mn-cs"/>
                <a:sym typeface="Helvetica"/>
              </a:rPr>
              <a:t>Business Feature 3</a:t>
            </a:r>
          </a:p>
        </p:txBody>
      </p:sp>
      <p:cxnSp>
        <p:nvCxnSpPr>
          <p:cNvPr id="4" name="Elbow Connector 3">
            <a:extLst>
              <a:ext uri="{FF2B5EF4-FFF2-40B4-BE49-F238E27FC236}">
                <a16:creationId xmlns:a16="http://schemas.microsoft.com/office/drawing/2014/main" id="{F68342F0-9D53-1F45-A0D0-AAC7ABCCB0F5}"/>
              </a:ext>
            </a:extLst>
          </p:cNvPr>
          <p:cNvCxnSpPr>
            <a:stCxn id="26" idx="3"/>
            <a:endCxn id="27" idx="1"/>
          </p:cNvCxnSpPr>
          <p:nvPr/>
        </p:nvCxnSpPr>
        <p:spPr>
          <a:xfrm flipH="1">
            <a:off x="6489791" y="6775575"/>
            <a:ext cx="2275025" cy="874526"/>
          </a:xfrm>
          <a:prstGeom prst="bentConnector5">
            <a:avLst>
              <a:gd name="adj1" fmla="val -10048"/>
              <a:gd name="adj2" fmla="val 50000"/>
              <a:gd name="adj3" fmla="val 110048"/>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Elbow Connector 7">
            <a:extLst>
              <a:ext uri="{FF2B5EF4-FFF2-40B4-BE49-F238E27FC236}">
                <a16:creationId xmlns:a16="http://schemas.microsoft.com/office/drawing/2014/main" id="{6685497E-9FAA-7941-98D6-BBD65E488437}"/>
              </a:ext>
            </a:extLst>
          </p:cNvPr>
          <p:cNvCxnSpPr>
            <a:stCxn id="27" idx="3"/>
            <a:endCxn id="28" idx="1"/>
          </p:cNvCxnSpPr>
          <p:nvPr/>
        </p:nvCxnSpPr>
        <p:spPr>
          <a:xfrm flipH="1">
            <a:off x="8764817" y="7650101"/>
            <a:ext cx="2354046" cy="847769"/>
          </a:xfrm>
          <a:prstGeom prst="bentConnector5">
            <a:avLst>
              <a:gd name="adj1" fmla="val -9711"/>
              <a:gd name="adj2" fmla="val 50000"/>
              <a:gd name="adj3" fmla="val 10971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794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112</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4659929"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Roadmap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Capacity Planning</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1803567" y="4948492"/>
          <a:ext cx="20828004" cy="6183035"/>
        </p:xfrm>
        <a:graphic>
          <a:graphicData uri="http://schemas.openxmlformats.org/drawingml/2006/table">
            <a:tbl>
              <a:tblPr firstRow="1">
                <a:tableStyleId>{4C3C2611-4C71-4FC5-86AE-919BDF0F9419}</a:tableStyleId>
              </a:tblPr>
              <a:tblGrid>
                <a:gridCol w="2082800">
                  <a:extLst>
                    <a:ext uri="{9D8B030D-6E8A-4147-A177-3AD203B41FA5}">
                      <a16:colId xmlns:a16="http://schemas.microsoft.com/office/drawing/2014/main" val="20000"/>
                    </a:ext>
                  </a:extLst>
                </a:gridCol>
                <a:gridCol w="2082800">
                  <a:extLst>
                    <a:ext uri="{9D8B030D-6E8A-4147-A177-3AD203B41FA5}">
                      <a16:colId xmlns:a16="http://schemas.microsoft.com/office/drawing/2014/main" val="4293928901"/>
                    </a:ext>
                  </a:extLst>
                </a:gridCol>
                <a:gridCol w="520700">
                  <a:extLst>
                    <a:ext uri="{9D8B030D-6E8A-4147-A177-3AD203B41FA5}">
                      <a16:colId xmlns:a16="http://schemas.microsoft.com/office/drawing/2014/main" val="20001"/>
                    </a:ext>
                  </a:extLst>
                </a:gridCol>
                <a:gridCol w="520701">
                  <a:extLst>
                    <a:ext uri="{9D8B030D-6E8A-4147-A177-3AD203B41FA5}">
                      <a16:colId xmlns:a16="http://schemas.microsoft.com/office/drawing/2014/main" val="51977369"/>
                    </a:ext>
                  </a:extLst>
                </a:gridCol>
                <a:gridCol w="520702">
                  <a:extLst>
                    <a:ext uri="{9D8B030D-6E8A-4147-A177-3AD203B41FA5}">
                      <a16:colId xmlns:a16="http://schemas.microsoft.com/office/drawing/2014/main" val="654359142"/>
                    </a:ext>
                  </a:extLst>
                </a:gridCol>
                <a:gridCol w="520701">
                  <a:extLst>
                    <a:ext uri="{9D8B030D-6E8A-4147-A177-3AD203B41FA5}">
                      <a16:colId xmlns:a16="http://schemas.microsoft.com/office/drawing/2014/main" val="2995672959"/>
                    </a:ext>
                  </a:extLst>
                </a:gridCol>
                <a:gridCol w="520700">
                  <a:extLst>
                    <a:ext uri="{9D8B030D-6E8A-4147-A177-3AD203B41FA5}">
                      <a16:colId xmlns:a16="http://schemas.microsoft.com/office/drawing/2014/main" val="20002"/>
                    </a:ext>
                  </a:extLst>
                </a:gridCol>
                <a:gridCol w="520700">
                  <a:extLst>
                    <a:ext uri="{9D8B030D-6E8A-4147-A177-3AD203B41FA5}">
                      <a16:colId xmlns:a16="http://schemas.microsoft.com/office/drawing/2014/main" val="2039991340"/>
                    </a:ext>
                  </a:extLst>
                </a:gridCol>
                <a:gridCol w="520700">
                  <a:extLst>
                    <a:ext uri="{9D8B030D-6E8A-4147-A177-3AD203B41FA5}">
                      <a16:colId xmlns:a16="http://schemas.microsoft.com/office/drawing/2014/main" val="3682083701"/>
                    </a:ext>
                  </a:extLst>
                </a:gridCol>
                <a:gridCol w="520700">
                  <a:extLst>
                    <a:ext uri="{9D8B030D-6E8A-4147-A177-3AD203B41FA5}">
                      <a16:colId xmlns:a16="http://schemas.microsoft.com/office/drawing/2014/main" val="1010584211"/>
                    </a:ext>
                  </a:extLst>
                </a:gridCol>
                <a:gridCol w="520700">
                  <a:extLst>
                    <a:ext uri="{9D8B030D-6E8A-4147-A177-3AD203B41FA5}">
                      <a16:colId xmlns:a16="http://schemas.microsoft.com/office/drawing/2014/main" val="20003"/>
                    </a:ext>
                  </a:extLst>
                </a:gridCol>
                <a:gridCol w="520700">
                  <a:extLst>
                    <a:ext uri="{9D8B030D-6E8A-4147-A177-3AD203B41FA5}">
                      <a16:colId xmlns:a16="http://schemas.microsoft.com/office/drawing/2014/main" val="1559396098"/>
                    </a:ext>
                  </a:extLst>
                </a:gridCol>
                <a:gridCol w="520700">
                  <a:extLst>
                    <a:ext uri="{9D8B030D-6E8A-4147-A177-3AD203B41FA5}">
                      <a16:colId xmlns:a16="http://schemas.microsoft.com/office/drawing/2014/main" val="3712169709"/>
                    </a:ext>
                  </a:extLst>
                </a:gridCol>
                <a:gridCol w="520700">
                  <a:extLst>
                    <a:ext uri="{9D8B030D-6E8A-4147-A177-3AD203B41FA5}">
                      <a16:colId xmlns:a16="http://schemas.microsoft.com/office/drawing/2014/main" val="2920880019"/>
                    </a:ext>
                  </a:extLst>
                </a:gridCol>
                <a:gridCol w="520700">
                  <a:extLst>
                    <a:ext uri="{9D8B030D-6E8A-4147-A177-3AD203B41FA5}">
                      <a16:colId xmlns:a16="http://schemas.microsoft.com/office/drawing/2014/main" val="20004"/>
                    </a:ext>
                  </a:extLst>
                </a:gridCol>
                <a:gridCol w="520700">
                  <a:extLst>
                    <a:ext uri="{9D8B030D-6E8A-4147-A177-3AD203B41FA5}">
                      <a16:colId xmlns:a16="http://schemas.microsoft.com/office/drawing/2014/main" val="826569138"/>
                    </a:ext>
                  </a:extLst>
                </a:gridCol>
                <a:gridCol w="520700">
                  <a:extLst>
                    <a:ext uri="{9D8B030D-6E8A-4147-A177-3AD203B41FA5}">
                      <a16:colId xmlns:a16="http://schemas.microsoft.com/office/drawing/2014/main" val="4215220573"/>
                    </a:ext>
                  </a:extLst>
                </a:gridCol>
                <a:gridCol w="520700">
                  <a:extLst>
                    <a:ext uri="{9D8B030D-6E8A-4147-A177-3AD203B41FA5}">
                      <a16:colId xmlns:a16="http://schemas.microsoft.com/office/drawing/2014/main" val="4293699305"/>
                    </a:ext>
                  </a:extLst>
                </a:gridCol>
                <a:gridCol w="520700">
                  <a:extLst>
                    <a:ext uri="{9D8B030D-6E8A-4147-A177-3AD203B41FA5}">
                      <a16:colId xmlns:a16="http://schemas.microsoft.com/office/drawing/2014/main" val="20005"/>
                    </a:ext>
                  </a:extLst>
                </a:gridCol>
                <a:gridCol w="520700">
                  <a:extLst>
                    <a:ext uri="{9D8B030D-6E8A-4147-A177-3AD203B41FA5}">
                      <a16:colId xmlns:a16="http://schemas.microsoft.com/office/drawing/2014/main" val="3371012042"/>
                    </a:ext>
                  </a:extLst>
                </a:gridCol>
                <a:gridCol w="520700">
                  <a:extLst>
                    <a:ext uri="{9D8B030D-6E8A-4147-A177-3AD203B41FA5}">
                      <a16:colId xmlns:a16="http://schemas.microsoft.com/office/drawing/2014/main" val="1154855266"/>
                    </a:ext>
                  </a:extLst>
                </a:gridCol>
                <a:gridCol w="520700">
                  <a:extLst>
                    <a:ext uri="{9D8B030D-6E8A-4147-A177-3AD203B41FA5}">
                      <a16:colId xmlns:a16="http://schemas.microsoft.com/office/drawing/2014/main" val="240297486"/>
                    </a:ext>
                  </a:extLst>
                </a:gridCol>
                <a:gridCol w="520700">
                  <a:extLst>
                    <a:ext uri="{9D8B030D-6E8A-4147-A177-3AD203B41FA5}">
                      <a16:colId xmlns:a16="http://schemas.microsoft.com/office/drawing/2014/main" val="20006"/>
                    </a:ext>
                  </a:extLst>
                </a:gridCol>
                <a:gridCol w="520700">
                  <a:extLst>
                    <a:ext uri="{9D8B030D-6E8A-4147-A177-3AD203B41FA5}">
                      <a16:colId xmlns:a16="http://schemas.microsoft.com/office/drawing/2014/main" val="4046073330"/>
                    </a:ext>
                  </a:extLst>
                </a:gridCol>
                <a:gridCol w="520700">
                  <a:extLst>
                    <a:ext uri="{9D8B030D-6E8A-4147-A177-3AD203B41FA5}">
                      <a16:colId xmlns:a16="http://schemas.microsoft.com/office/drawing/2014/main" val="834407211"/>
                    </a:ext>
                  </a:extLst>
                </a:gridCol>
                <a:gridCol w="520700">
                  <a:extLst>
                    <a:ext uri="{9D8B030D-6E8A-4147-A177-3AD203B41FA5}">
                      <a16:colId xmlns:a16="http://schemas.microsoft.com/office/drawing/2014/main" val="932936141"/>
                    </a:ext>
                  </a:extLst>
                </a:gridCol>
                <a:gridCol w="520700">
                  <a:extLst>
                    <a:ext uri="{9D8B030D-6E8A-4147-A177-3AD203B41FA5}">
                      <a16:colId xmlns:a16="http://schemas.microsoft.com/office/drawing/2014/main" val="20007"/>
                    </a:ext>
                  </a:extLst>
                </a:gridCol>
                <a:gridCol w="520700">
                  <a:extLst>
                    <a:ext uri="{9D8B030D-6E8A-4147-A177-3AD203B41FA5}">
                      <a16:colId xmlns:a16="http://schemas.microsoft.com/office/drawing/2014/main" val="2605524851"/>
                    </a:ext>
                  </a:extLst>
                </a:gridCol>
                <a:gridCol w="520700">
                  <a:extLst>
                    <a:ext uri="{9D8B030D-6E8A-4147-A177-3AD203B41FA5}">
                      <a16:colId xmlns:a16="http://schemas.microsoft.com/office/drawing/2014/main" val="3620645680"/>
                    </a:ext>
                  </a:extLst>
                </a:gridCol>
                <a:gridCol w="520700">
                  <a:extLst>
                    <a:ext uri="{9D8B030D-6E8A-4147-A177-3AD203B41FA5}">
                      <a16:colId xmlns:a16="http://schemas.microsoft.com/office/drawing/2014/main" val="2350557236"/>
                    </a:ext>
                  </a:extLst>
                </a:gridCol>
                <a:gridCol w="520700">
                  <a:extLst>
                    <a:ext uri="{9D8B030D-6E8A-4147-A177-3AD203B41FA5}">
                      <a16:colId xmlns:a16="http://schemas.microsoft.com/office/drawing/2014/main" val="4184586804"/>
                    </a:ext>
                  </a:extLst>
                </a:gridCol>
                <a:gridCol w="520700">
                  <a:extLst>
                    <a:ext uri="{9D8B030D-6E8A-4147-A177-3AD203B41FA5}">
                      <a16:colId xmlns:a16="http://schemas.microsoft.com/office/drawing/2014/main" val="1365621690"/>
                    </a:ext>
                  </a:extLst>
                </a:gridCol>
                <a:gridCol w="520700">
                  <a:extLst>
                    <a:ext uri="{9D8B030D-6E8A-4147-A177-3AD203B41FA5}">
                      <a16:colId xmlns:a16="http://schemas.microsoft.com/office/drawing/2014/main" val="628733756"/>
                    </a:ext>
                  </a:extLst>
                </a:gridCol>
                <a:gridCol w="520700">
                  <a:extLst>
                    <a:ext uri="{9D8B030D-6E8A-4147-A177-3AD203B41FA5}">
                      <a16:colId xmlns:a16="http://schemas.microsoft.com/office/drawing/2014/main" val="4288566060"/>
                    </a:ext>
                  </a:extLst>
                </a:gridCol>
              </a:tblGrid>
              <a:tr h="858857">
                <a:tc rowSpan="2">
                  <a:txBody>
                    <a:bodyPr/>
                    <a:lstStyle/>
                    <a:p>
                      <a:pPr algn="ctr">
                        <a:lnSpc>
                          <a:spcPct val="90000"/>
                        </a:lnSpc>
                        <a:spcBef>
                          <a:spcPts val="800"/>
                        </a:spcBef>
                        <a:defRPr sz="1800"/>
                      </a:pPr>
                      <a:r>
                        <a:rPr lang="en-US" sz="1400" b="1" cap="all" spc="153">
                          <a:solidFill>
                            <a:schemeClr val="tx1">
                              <a:lumMod val="85000"/>
                            </a:schemeClr>
                          </a:solidFill>
                        </a:rPr>
                        <a:t>Phases</a:t>
                      </a:r>
                      <a:endParaRPr sz="1400" b="1" cap="all" spc="153">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a:solidFill>
                        <a:srgbClr val="D5D5D5"/>
                      </a:solidFill>
                      <a:miter lim="400000"/>
                    </a:lnB>
                    <a:noFill/>
                  </a:tcPr>
                </a:tc>
                <a:tc rowSpan="2">
                  <a:txBody>
                    <a:bodyPr/>
                    <a:lstStyle/>
                    <a:p>
                      <a:pPr algn="ctr">
                        <a:lnSpc>
                          <a:spcPct val="90000"/>
                        </a:lnSpc>
                        <a:spcBef>
                          <a:spcPts val="800"/>
                        </a:spcBef>
                        <a:defRPr sz="1800"/>
                      </a:pPr>
                      <a:endParaRPr sz="1400" b="1" cap="all" spc="153">
                        <a:solidFill>
                          <a:schemeClr val="tx1">
                            <a:lumMod val="8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rgbClr val="D5D5D5"/>
                      </a:solidFill>
                      <a:prstDash val="solid"/>
                      <a:miter lim="400000"/>
                      <a:headEnd type="none" w="med" len="med"/>
                      <a:tailEnd type="none" w="med" len="med"/>
                    </a:lnB>
                    <a:noFill/>
                  </a:tcPr>
                </a:tc>
                <a:tc>
                  <a:txBody>
                    <a:bodyPr/>
                    <a:lstStyle/>
                    <a:p>
                      <a:pPr algn="ctr" defTabSz="914400">
                        <a:defRPr sz="2000">
                          <a:solidFill>
                            <a:srgbClr val="5E5E5E"/>
                          </a:solidFill>
                        </a:defRPr>
                      </a:pPr>
                      <a:r>
                        <a:rPr lang="en-US" sz="1400" b="1">
                          <a:solidFill>
                            <a:schemeClr val="bg1">
                              <a:lumMod val="75000"/>
                            </a:schemeClr>
                          </a:solidFill>
                        </a:rPr>
                        <a:t>ENVISIONING</a:t>
                      </a:r>
                      <a:endParaRPr sz="1400" b="1">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solidFill>
                      <a:srgbClr val="92D050"/>
                    </a:solidFill>
                  </a:tcPr>
                </a:tc>
                <a:tc gridSpan="15">
                  <a:txBody>
                    <a:bodyPr/>
                    <a:lstStyle/>
                    <a:p>
                      <a:pPr algn="ctr" defTabSz="914400">
                        <a:defRPr sz="2000">
                          <a:solidFill>
                            <a:srgbClr val="5E5E5E"/>
                          </a:solidFill>
                        </a:defRPr>
                      </a:pPr>
                      <a:r>
                        <a:rPr lang="en-US" sz="1400" b="1">
                          <a:solidFill>
                            <a:schemeClr val="bg1">
                              <a:lumMod val="75000"/>
                            </a:schemeClr>
                          </a:solidFill>
                        </a:rPr>
                        <a:t>PHASE 1</a:t>
                      </a:r>
                      <a:endParaRPr sz="1400" b="1">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T w="12700" cap="flat" cmpd="sng" algn="ctr">
                      <a:solidFill>
                        <a:srgbClr val="D5D5D5"/>
                      </a:solidFill>
                      <a:prstDash val="solid"/>
                      <a:miter lim="400000"/>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rgbClr val="FAD8D0"/>
                    </a:solidFill>
                  </a:tcPr>
                </a:tc>
                <a:tc hMerge="1">
                  <a:txBody>
                    <a:bodyPr/>
                    <a:lstStyle/>
                    <a:p>
                      <a:endParaRPr lang="en-RO"/>
                    </a:p>
                  </a:txBody>
                  <a:tcPr/>
                </a:tc>
                <a:tc hMerge="1">
                  <a:txBody>
                    <a:bodyPr/>
                    <a:lstStyle/>
                    <a:p>
                      <a:endParaRPr lang="en-RO"/>
                    </a:p>
                  </a:txBody>
                  <a:tcPr/>
                </a:tc>
                <a:tc hMerge="1">
                  <a:txBody>
                    <a:bodyPr/>
                    <a:lstStyle/>
                    <a:p>
                      <a:pPr algn="ctr" defTabSz="914400">
                        <a:defRPr sz="2000">
                          <a:solidFill>
                            <a:srgbClr val="5E5E5E"/>
                          </a:solidFill>
                        </a:defRPr>
                      </a:pPr>
                      <a:endParaRPr sz="1400" b="1">
                        <a:solidFill>
                          <a:schemeClr val="bg1">
                            <a:lumMod val="75000"/>
                          </a:schemeClr>
                        </a:solidFill>
                      </a:endParaRPr>
                    </a:p>
                  </a:txBody>
                  <a:tcPr marL="50800" marR="50800" marT="50800" marB="50800" anchor="ctr" horzOverflow="overflow">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914400">
                        <a:defRPr sz="2000">
                          <a:solidFill>
                            <a:srgbClr val="5E5E5E"/>
                          </a:solidFill>
                        </a:defRPr>
                      </a:pPr>
                      <a:endParaRPr sz="1400" b="1">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gridSpan="8">
                  <a:txBody>
                    <a:bodyPr/>
                    <a:lstStyle/>
                    <a:p>
                      <a:pPr algn="ctr" defTabSz="914400">
                        <a:defRPr sz="2000">
                          <a:solidFill>
                            <a:srgbClr val="5E5E5E"/>
                          </a:solidFill>
                        </a:defRPr>
                      </a:pPr>
                      <a:r>
                        <a:rPr lang="en-US" sz="1400" b="1"/>
                        <a:t>PHASE 2</a:t>
                      </a:r>
                      <a:endParaRPr sz="1400" b="1"/>
                    </a:p>
                  </a:txBody>
                  <a:tcPr marL="50800" marR="50800" marT="50800" marB="50800" anchor="ctr" horzOverflow="overflow">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solidFill>
                      <a:schemeClr val="accent2">
                        <a:lumMod val="20000"/>
                        <a:lumOff val="80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gridSpan="8">
                  <a:txBody>
                    <a:bodyPr/>
                    <a:lstStyle/>
                    <a:p>
                      <a:pPr algn="ctr" defTabSz="914400">
                        <a:defRPr sz="2000">
                          <a:solidFill>
                            <a:srgbClr val="5E5E5E"/>
                          </a:solidFill>
                        </a:defRPr>
                      </a:pPr>
                      <a:endParaRPr sz="1400" b="1"/>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endParaRPr lang="en-RO"/>
                    </a:p>
                  </a:txBody>
                  <a:tcPr/>
                </a:tc>
                <a:extLst>
                  <a:ext uri="{0D108BD9-81ED-4DB2-BD59-A6C34878D82A}">
                    <a16:rowId xmlns:a16="http://schemas.microsoft.com/office/drawing/2014/main" val="2112044556"/>
                  </a:ext>
                </a:extLst>
              </a:tr>
              <a:tr h="858857">
                <a:tc vMerge="1">
                  <a:txBody>
                    <a:bodyPr/>
                    <a:lstStyle/>
                    <a:p>
                      <a:pPr algn="ctr">
                        <a:lnSpc>
                          <a:spcPct val="90000"/>
                        </a:lnSpc>
                        <a:spcBef>
                          <a:spcPts val="800"/>
                        </a:spcBef>
                        <a:defRPr sz="1800"/>
                      </a:pPr>
                      <a:r>
                        <a:rPr lang="en-US" sz="1400" b="1" cap="all" spc="153">
                          <a:solidFill>
                            <a:schemeClr val="tx1">
                              <a:lumMod val="85000"/>
                            </a:schemeClr>
                          </a:solidFill>
                        </a:rPr>
                        <a:t>Phase</a:t>
                      </a:r>
                      <a:endParaRPr sz="1400" b="1" cap="all" spc="153">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vMerge="1">
                  <a:txBody>
                    <a:bodyPr/>
                    <a:lstStyle/>
                    <a:p>
                      <a:endParaRPr lang="en-RO"/>
                    </a:p>
                  </a:txBody>
                  <a:tcPr/>
                </a:tc>
                <a:tc gridSpan="16">
                  <a:txBody>
                    <a:bodyPr/>
                    <a:lstStyle/>
                    <a:p>
                      <a:pPr algn="ctr" defTabSz="914400">
                        <a:defRPr sz="2000">
                          <a:solidFill>
                            <a:srgbClr val="5E5E5E"/>
                          </a:solidFill>
                        </a:defRPr>
                      </a:pPr>
                      <a:endParaRPr sz="1400" b="1">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914400">
                        <a:defRPr sz="2000">
                          <a:solidFill>
                            <a:srgbClr val="5E5E5E"/>
                          </a:solidFill>
                        </a:defRPr>
                      </a:pPr>
                      <a:endParaRPr sz="1400" b="1">
                        <a:solidFill>
                          <a:schemeClr val="bg1">
                            <a:lumMod val="75000"/>
                          </a:schemeClr>
                        </a:solidFill>
                      </a:endParaRPr>
                    </a:p>
                  </a:txBody>
                  <a:tcPr marL="50800" marR="50800" marT="50800" marB="50800" anchor="ctr" horzOverflow="overflow">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914400">
                        <a:defRPr sz="2000">
                          <a:solidFill>
                            <a:srgbClr val="5E5E5E"/>
                          </a:solidFill>
                        </a:defRPr>
                      </a:pPr>
                      <a:r>
                        <a:rPr lang="en-US" sz="1400" b="1">
                          <a:solidFill>
                            <a:schemeClr val="bg1">
                              <a:lumMod val="75000"/>
                            </a:schemeClr>
                          </a:solidFill>
                        </a:rPr>
                        <a:t>PHASE 1</a:t>
                      </a:r>
                      <a:endParaRPr sz="1400" b="1">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914400">
                        <a:defRPr sz="2000">
                          <a:solidFill>
                            <a:srgbClr val="5E5E5E"/>
                          </a:solidFill>
                        </a:defRPr>
                      </a:pPr>
                      <a:endParaRPr/>
                    </a:p>
                  </a:txBody>
                  <a:tcPr marL="50800" marR="50800" marT="50800" marB="50800" anchor="ctr" horzOverflow="overflow"/>
                </a:tc>
                <a:tc hMerge="1">
                  <a:txBody>
                    <a:bodyPr/>
                    <a:lstStyle/>
                    <a:p>
                      <a:endParaRPr lang="en-RO"/>
                    </a:p>
                  </a:txBody>
                  <a:tcPr/>
                </a:tc>
                <a:tc hMerge="1">
                  <a:txBody>
                    <a:bodyPr/>
                    <a:lstStyle/>
                    <a:p>
                      <a:endParaRPr lang="en-RO"/>
                    </a:p>
                  </a:txBody>
                  <a:tcPr/>
                </a:tc>
                <a:tc hMerge="1">
                  <a:txBody>
                    <a:bodyPr/>
                    <a:lstStyle/>
                    <a:p>
                      <a:endParaRPr lang="en-RO"/>
                    </a:p>
                  </a:txBody>
                  <a:tcPr/>
                </a:tc>
                <a:tc gridSpan="16">
                  <a:txBody>
                    <a:bodyPr/>
                    <a:lstStyle/>
                    <a:p>
                      <a:pPr algn="ctr" defTabSz="914400">
                        <a:defRPr sz="2000">
                          <a:solidFill>
                            <a:srgbClr val="5E5E5E"/>
                          </a:solidFill>
                        </a:defRPr>
                      </a:pPr>
                      <a:r>
                        <a:rPr lang="en-US" sz="1400" b="1"/>
                        <a:t>PHASE 3</a:t>
                      </a:r>
                      <a:endParaRPr sz="1400" b="1"/>
                    </a:p>
                  </a:txBody>
                  <a:tcPr marL="50800" marR="50800" marT="50800" marB="50800" anchor="ctr" horzOverflow="overflow">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solidFill>
                      <a:schemeClr val="bg1">
                        <a:lumMod val="40000"/>
                        <a:lumOff val="60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914400">
                        <a:defRPr sz="2000">
                          <a:solidFill>
                            <a:srgbClr val="5E5E5E"/>
                          </a:solidFill>
                        </a:defRPr>
                      </a:pPr>
                      <a:endParaRPr/>
                    </a:p>
                  </a:txBody>
                  <a:tcPr marL="50800" marR="50800" marT="50800" marB="50800" anchor="ctr" horzOverflow="overflow"/>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914400">
                        <a:defRPr sz="2000">
                          <a:solidFill>
                            <a:srgbClr val="5E5E5E"/>
                          </a:solidFill>
                        </a:defRPr>
                      </a:pPr>
                      <a:endParaRPr/>
                    </a:p>
                  </a:txBody>
                  <a:tcPr marL="50800" marR="50800" marT="50800" marB="50800" anchor="ctr" horzOverflow="overflow"/>
                </a:tc>
                <a:tc hMerge="1">
                  <a:txBody>
                    <a:bodyPr/>
                    <a:lstStyle/>
                    <a:p>
                      <a:endParaRPr lang="en-RO"/>
                    </a:p>
                  </a:txBody>
                  <a:tcPr/>
                </a:tc>
                <a:tc hMerge="1">
                  <a:txBody>
                    <a:bodyPr/>
                    <a:lstStyle/>
                    <a:p>
                      <a:endParaRPr lang="en-RO"/>
                    </a:p>
                  </a:txBody>
                  <a:tcPr/>
                </a:tc>
                <a:tc hMerge="1">
                  <a:txBody>
                    <a:bodyPr/>
                    <a:lstStyle/>
                    <a:p>
                      <a:endParaRPr lang="en-RO"/>
                    </a:p>
                  </a:txBody>
                  <a:tcPr/>
                </a:tc>
                <a:extLst>
                  <a:ext uri="{0D108BD9-81ED-4DB2-BD59-A6C34878D82A}">
                    <a16:rowId xmlns:a16="http://schemas.microsoft.com/office/drawing/2014/main" val="277613035"/>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YEAR</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endParaRPr sz="1400" b="1" cap="all" spc="180">
                        <a:solidFill>
                          <a:schemeClr val="tx1">
                            <a:lumMod val="8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rgbClr val="D5D5D5"/>
                      </a:solidFill>
                      <a:prstDash val="solid"/>
                      <a:miter lim="400000"/>
                      <a:headEnd type="none" w="med" len="med"/>
                      <a:tailEnd type="none" w="med" len="med"/>
                    </a:lnB>
                    <a:noFill/>
                  </a:tcPr>
                </a:tc>
                <a:tc gridSpan="24">
                  <a:txBody>
                    <a:bodyPr/>
                    <a:lstStyle/>
                    <a:p>
                      <a:pPr algn="ctr" defTabSz="470262">
                        <a:lnSpc>
                          <a:spcPct val="90000"/>
                        </a:lnSpc>
                        <a:defRPr sz="1800" b="0">
                          <a:solidFill>
                            <a:srgbClr val="000000"/>
                          </a:solidFill>
                        </a:defRPr>
                      </a:pPr>
                      <a:r>
                        <a:rPr lang="en-US" sz="1400" b="1" cap="all" spc="180">
                          <a:solidFill>
                            <a:schemeClr val="bg1">
                              <a:lumMod val="75000"/>
                            </a:schemeClr>
                          </a:solidFill>
                        </a:rPr>
                        <a:t>Y1</a:t>
                      </a: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0">
                      <a:no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rgbClr val="D5D5D5"/>
                      </a:solidFill>
                      <a:prstDash val="solid"/>
                      <a:miter lim="400000"/>
                      <a:headEnd type="none" w="med" len="med"/>
                      <a:tailEnd type="none" w="med" len="med"/>
                    </a:lnB>
                    <a:solidFill>
                      <a:srgbClr val="000000"/>
                    </a:solid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Y2</a:t>
                      </a: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hMerge="1">
                  <a:txBody>
                    <a:bodyPr/>
                    <a:lstStyle/>
                    <a:p>
                      <a:endParaRPr lang="en-RO"/>
                    </a:p>
                  </a:txBody>
                  <a:tcPr/>
                </a:tc>
                <a:tc hMerge="1">
                  <a:txBody>
                    <a:bodyPr/>
                    <a:lstStyle/>
                    <a:p>
                      <a:endParaRPr lang="en-RO"/>
                    </a:p>
                  </a:txBody>
                  <a:tcPr/>
                </a:tc>
                <a:tc hMerge="1">
                  <a:txBody>
                    <a:bodyPr/>
                    <a:lstStyle/>
                    <a:p>
                      <a:endParaRPr lang="en-RO"/>
                    </a:p>
                  </a:txBody>
                  <a:tcPr/>
                </a:tc>
                <a:tc gridSpan="8">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Y2</a:t>
                      </a: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endParaRPr lang="en-RO"/>
                    </a:p>
                  </a:txBody>
                  <a:tcPr/>
                </a:tc>
                <a:tc hMerge="1">
                  <a:txBody>
                    <a:bodyPr/>
                    <a:lstStyle/>
                    <a:p>
                      <a:endParaRPr lang="en-RO"/>
                    </a:p>
                  </a:txBody>
                  <a:tcPr/>
                </a:tc>
                <a:tc hMerge="1">
                  <a:txBody>
                    <a:bodyPr/>
                    <a:lstStyle/>
                    <a:p>
                      <a:endParaRPr lang="en-RO"/>
                    </a:p>
                  </a:txBody>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R w="12700">
                      <a:solidFill>
                        <a:srgbClr val="D5D5D5"/>
                      </a:solidFill>
                      <a:miter lim="400000"/>
                    </a:lnR>
                    <a:lnT w="12700">
                      <a:solidFill>
                        <a:srgbClr val="D5D5D5"/>
                      </a:solidFill>
                      <a:miter lim="400000"/>
                    </a:lnT>
                    <a:lnB w="12700" cap="flat" cmpd="sng" algn="ctr">
                      <a:solidFill>
                        <a:srgbClr val="D5D5D5"/>
                      </a:solidFill>
                      <a:prstDash val="solid"/>
                      <a:miter lim="400000"/>
                      <a:headEnd type="none" w="med" len="med"/>
                      <a:tailEnd type="none" w="med" len="med"/>
                    </a:lnB>
                    <a:solidFill>
                      <a:srgbClr val="000000"/>
                    </a:solidFill>
                  </a:tcPr>
                </a:tc>
                <a:tc hMerge="1">
                  <a:txBody>
                    <a:bodyPr/>
                    <a:lstStyle/>
                    <a:p>
                      <a:endParaRPr lang="en-RO"/>
                    </a:p>
                  </a:txBody>
                  <a:tcPr/>
                </a:tc>
                <a:tc hMerge="1">
                  <a:txBody>
                    <a:bodyPr/>
                    <a:lstStyle/>
                    <a:p>
                      <a:endParaRPr lang="en-RO"/>
                    </a:p>
                  </a:txBody>
                  <a:tcPr/>
                </a:tc>
                <a:tc hMerge="1">
                  <a:txBody>
                    <a:bodyPr/>
                    <a:lstStyle/>
                    <a:p>
                      <a:endParaRPr lang="en-RO"/>
                    </a:p>
                  </a:txBody>
                  <a:tcPr/>
                </a:tc>
                <a:extLst>
                  <a:ext uri="{0D108BD9-81ED-4DB2-BD59-A6C34878D82A}">
                    <a16:rowId xmlns:a16="http://schemas.microsoft.com/office/drawing/2014/main" val="2578187776"/>
                  </a:ext>
                </a:extLst>
              </a:tr>
              <a:tr h="858857">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MAX SPRINTS PER Q</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endParaRPr sz="1400" b="1" cap="all" spc="180">
                        <a:solidFill>
                          <a:schemeClr val="tx1">
                            <a:lumMod val="8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rgbClr val="D5D5D5"/>
                      </a:solidFill>
                      <a:prstDash val="solid"/>
                      <a:miter lim="400000"/>
                      <a:headEnd type="none" w="med" len="med"/>
                      <a:tailEnd type="none" w="med" len="med"/>
                    </a:lnB>
                    <a:noFill/>
                  </a:tcPr>
                </a:tc>
                <a:tc gridSpan="4">
                  <a:txBody>
                    <a:bodyPr/>
                    <a:lstStyle/>
                    <a:p>
                      <a:pPr algn="ctr" defTabSz="470262">
                        <a:lnSpc>
                          <a:spcPct val="90000"/>
                        </a:lnSpc>
                        <a:defRPr sz="1800" b="0">
                          <a:solidFill>
                            <a:srgbClr val="000000"/>
                          </a:solidFill>
                        </a:defRPr>
                      </a:pPr>
                      <a:r>
                        <a:rPr lang="en-US" sz="1400" b="1" cap="all" spc="180">
                          <a:solidFill>
                            <a:schemeClr val="bg1">
                              <a:lumMod val="75000"/>
                            </a:schemeClr>
                          </a:solidFill>
                        </a:rPr>
                        <a:t>Q1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tc gridSpan="4">
                  <a:txBody>
                    <a:bodyPr/>
                    <a:lstStyle/>
                    <a:p>
                      <a:pPr algn="ctr" defTabSz="470262">
                        <a:lnSpc>
                          <a:spcPct val="90000"/>
                        </a:lnSpc>
                        <a:defRPr sz="1800" b="0">
                          <a:solidFill>
                            <a:srgbClr val="000000"/>
                          </a:solidFill>
                        </a:defRPr>
                      </a:pPr>
                      <a:r>
                        <a:rPr lang="en-US" sz="1400" b="1" cap="all" spc="180">
                          <a:solidFill>
                            <a:schemeClr val="bg1">
                              <a:lumMod val="75000"/>
                            </a:schemeClr>
                          </a:solidFill>
                        </a:rPr>
                        <a:t>Q2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tc gridSpan="4">
                  <a:txBody>
                    <a:bodyPr/>
                    <a:lstStyle/>
                    <a:p>
                      <a:pPr algn="ctr" defTabSz="470262">
                        <a:lnSpc>
                          <a:spcPct val="90000"/>
                        </a:lnSpc>
                        <a:defRPr sz="1800" b="0">
                          <a:solidFill>
                            <a:srgbClr val="000000"/>
                          </a:solidFill>
                        </a:defRPr>
                      </a:pPr>
                      <a:r>
                        <a:rPr lang="en-US" sz="1400" b="1" cap="all" spc="180">
                          <a:solidFill>
                            <a:schemeClr val="bg1">
                              <a:lumMod val="75000"/>
                            </a:schemeClr>
                          </a:solidFill>
                        </a:rPr>
                        <a:t>Q3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tc gridSpan="4">
                  <a:txBody>
                    <a:bodyPr/>
                    <a:lstStyle/>
                    <a:p>
                      <a:pPr algn="ctr" defTabSz="470262">
                        <a:lnSpc>
                          <a:spcPct val="90000"/>
                        </a:lnSpc>
                        <a:defRPr sz="1800" b="0">
                          <a:solidFill>
                            <a:srgbClr val="000000"/>
                          </a:solidFill>
                        </a:defRPr>
                      </a:pPr>
                      <a:r>
                        <a:rPr lang="en-US" sz="1400" b="1" cap="all" spc="180">
                          <a:solidFill>
                            <a:schemeClr val="bg1">
                              <a:lumMod val="75000"/>
                            </a:schemeClr>
                          </a:solidFill>
                        </a:rPr>
                        <a:t>Q4 (5)</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tc gridSpan="4">
                  <a:txBody>
                    <a:bodyPr/>
                    <a:lstStyle/>
                    <a:p>
                      <a:pPr algn="ctr" defTabSz="470262">
                        <a:lnSpc>
                          <a:spcPct val="90000"/>
                        </a:lnSpc>
                        <a:defRPr sz="1800" b="0">
                          <a:solidFill>
                            <a:srgbClr val="000000"/>
                          </a:solidFill>
                        </a:defRPr>
                      </a:pPr>
                      <a:r>
                        <a:rPr lang="en-US" sz="1400" b="1" cap="all" spc="180">
                          <a:solidFill>
                            <a:schemeClr val="bg1">
                              <a:lumMod val="75000"/>
                            </a:schemeClr>
                          </a:solidFill>
                        </a:rPr>
                        <a:t>Q1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tc gridSpan="4">
                  <a:txBody>
                    <a:bodyPr/>
                    <a:lstStyle/>
                    <a:p>
                      <a:pPr algn="ctr" defTabSz="470262">
                        <a:lnSpc>
                          <a:spcPct val="90000"/>
                        </a:lnSpc>
                        <a:defRPr sz="1800" b="0">
                          <a:solidFill>
                            <a:srgbClr val="000000"/>
                          </a:solidFill>
                        </a:defRPr>
                      </a:pPr>
                      <a:r>
                        <a:rPr lang="en-US" sz="1400" b="1" cap="all" spc="180">
                          <a:solidFill>
                            <a:schemeClr val="bg1">
                              <a:lumMod val="75000"/>
                            </a:schemeClr>
                          </a:solidFill>
                        </a:rPr>
                        <a:t>Q2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tc gridSpan="4">
                  <a:txBody>
                    <a:bodyPr/>
                    <a:lstStyle/>
                    <a:p>
                      <a:pPr algn="ctr" defTabSz="470262">
                        <a:lnSpc>
                          <a:spcPct val="90000"/>
                        </a:lnSpc>
                        <a:defRPr sz="1800" b="0">
                          <a:solidFill>
                            <a:srgbClr val="000000"/>
                          </a:solidFill>
                        </a:defRPr>
                      </a:pPr>
                      <a:r>
                        <a:rPr lang="en-US" sz="1400" b="1" cap="all" spc="180">
                          <a:solidFill>
                            <a:schemeClr val="bg1">
                              <a:lumMod val="75000"/>
                            </a:schemeClr>
                          </a:solidFill>
                        </a:rPr>
                        <a:t>Q3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tc gridSpan="4">
                  <a:txBody>
                    <a:bodyPr/>
                    <a:lstStyle/>
                    <a:p>
                      <a:pPr algn="ctr" defTabSz="470262">
                        <a:lnSpc>
                          <a:spcPct val="90000"/>
                        </a:lnSpc>
                        <a:defRPr sz="1800" b="0">
                          <a:solidFill>
                            <a:srgbClr val="000000"/>
                          </a:solidFill>
                        </a:defRPr>
                      </a:pPr>
                      <a:r>
                        <a:rPr lang="en-US" sz="1400" b="1" cap="all" spc="180">
                          <a:solidFill>
                            <a:schemeClr val="bg1">
                              <a:lumMod val="75000"/>
                            </a:schemeClr>
                          </a:solidFill>
                        </a:rPr>
                        <a:t>Q4 (6)</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20000"/>
                          <a:lumOff val="80000"/>
                        </a:schemeClr>
                      </a:solidFill>
                      <a:prstDash val="solid"/>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hMerge="1">
                  <a:txBody>
                    <a:bodyPr/>
                    <a:lstStyle/>
                    <a:p>
                      <a:endParaRPr lang="en-RO"/>
                    </a:p>
                  </a:txBody>
                  <a:tcPr/>
                </a:tc>
                <a:tc hMerge="1">
                  <a:txBody>
                    <a:bodyPr/>
                    <a:lstStyle/>
                    <a:p>
                      <a:endParaRPr lang="en-RO"/>
                    </a:p>
                  </a:txBody>
                  <a:tcPr/>
                </a:tc>
                <a:tc hMerge="1">
                  <a:txBody>
                    <a:bodyPr/>
                    <a:lstStyle/>
                    <a:p>
                      <a:endParaRPr lang="en-RO"/>
                    </a:p>
                  </a:txBody>
                  <a:tcPr/>
                </a:tc>
                <a:extLst>
                  <a:ext uri="{0D108BD9-81ED-4DB2-BD59-A6C34878D82A}">
                    <a16:rowId xmlns:a16="http://schemas.microsoft.com/office/drawing/2014/main" val="10000"/>
                  </a:ext>
                </a:extLst>
              </a:tr>
              <a:tr h="441904">
                <a:tc>
                  <a:txBody>
                    <a:bodyPr/>
                    <a:lstStyle/>
                    <a:p>
                      <a:pPr algn="ctr">
                        <a:lnSpc>
                          <a:spcPct val="90000"/>
                        </a:lnSpc>
                        <a:spcBef>
                          <a:spcPts val="800"/>
                        </a:spcBef>
                        <a:defRPr sz="1800"/>
                      </a:pPr>
                      <a:r>
                        <a:rPr lang="en-US" sz="1400" b="1" cap="all" spc="153">
                          <a:solidFill>
                            <a:srgbClr val="48545B"/>
                          </a:solidFill>
                        </a:rPr>
                        <a:t>Envisioning</a:t>
                      </a:r>
                      <a:endParaRPr sz="1400" b="1" cap="all" spc="153">
                        <a:solidFill>
                          <a:srgbClr val="48545B"/>
                        </a:solidFill>
                      </a:endParaRPr>
                    </a:p>
                  </a:txBody>
                  <a:tcPr marL="50800" marR="50800" marT="50800" marB="50800"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a:lnSpc>
                          <a:spcPct val="90000"/>
                        </a:lnSpc>
                        <a:spcBef>
                          <a:spcPts val="800"/>
                        </a:spcBef>
                        <a:defRPr sz="1800"/>
                      </a:pPr>
                      <a:r>
                        <a:rPr lang="en-US" sz="1400" b="1" cap="all" spc="153">
                          <a:solidFill>
                            <a:srgbClr val="48545B"/>
                          </a:solidFill>
                        </a:rPr>
                        <a:t>Core Team</a:t>
                      </a:r>
                      <a:endParaRPr sz="1400" b="1" cap="all" spc="153">
                        <a:solidFill>
                          <a:srgbClr val="48545B"/>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92D05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extLst>
                  <a:ext uri="{0D108BD9-81ED-4DB2-BD59-A6C34878D82A}">
                    <a16:rowId xmlns:a16="http://schemas.microsoft.com/office/drawing/2014/main" val="10001"/>
                  </a:ext>
                </a:extLst>
              </a:tr>
              <a:tr h="441904">
                <a:tc rowSpan="3">
                  <a:txBody>
                    <a:bodyPr/>
                    <a:lstStyle/>
                    <a:p>
                      <a:pPr algn="ctr">
                        <a:lnSpc>
                          <a:spcPct val="90000"/>
                        </a:lnSpc>
                        <a:spcBef>
                          <a:spcPts val="800"/>
                        </a:spcBef>
                        <a:defRPr sz="1800"/>
                      </a:pPr>
                      <a:r>
                        <a:rPr lang="en-US" sz="1400" b="1" cap="all" spc="153">
                          <a:solidFill>
                            <a:srgbClr val="48545B"/>
                          </a:solidFill>
                        </a:rPr>
                        <a:t>Gateway</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a:lnSpc>
                          <a:spcPct val="90000"/>
                        </a:lnSpc>
                        <a:spcBef>
                          <a:spcPts val="800"/>
                        </a:spcBef>
                        <a:defRPr sz="1800"/>
                      </a:pPr>
                      <a:r>
                        <a:rPr lang="en-US" sz="1400" b="1" cap="all" spc="153">
                          <a:solidFill>
                            <a:srgbClr val="48545B"/>
                          </a:solidFill>
                        </a:rPr>
                        <a:t>Team 1</a:t>
                      </a:r>
                      <a:endParaRPr sz="1400" b="1" cap="all" spc="153">
                        <a:solidFill>
                          <a:srgbClr val="48545B"/>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10002"/>
                  </a:ext>
                </a:extLst>
              </a:tr>
              <a:tr h="441904">
                <a:tc vMerge="1">
                  <a:txBody>
                    <a:bodyPr/>
                    <a:lstStyle/>
                    <a:p>
                      <a:endParaRPr lang="en-RO"/>
                    </a:p>
                  </a:txBody>
                  <a:tcPr/>
                </a:tc>
                <a:tc>
                  <a:txBody>
                    <a:bodyPr/>
                    <a:lstStyle/>
                    <a:p>
                      <a:pPr algn="ctr">
                        <a:lnSpc>
                          <a:spcPct val="90000"/>
                        </a:lnSpc>
                        <a:spcBef>
                          <a:spcPts val="800"/>
                        </a:spcBef>
                        <a:defRPr sz="1800"/>
                      </a:pPr>
                      <a:r>
                        <a:rPr lang="en-US" sz="1400" b="1" cap="all" spc="153">
                          <a:solidFill>
                            <a:srgbClr val="48545B"/>
                          </a:solidFill>
                        </a:rPr>
                        <a:t>Team 2</a:t>
                      </a:r>
                      <a:endParaRPr sz="1400" b="1" cap="all" spc="153">
                        <a:solidFill>
                          <a:srgbClr val="48545B"/>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138815795"/>
                  </a:ext>
                </a:extLst>
              </a:tr>
              <a:tr h="441904">
                <a:tc vMerge="1">
                  <a:txBody>
                    <a:bodyPr/>
                    <a:lstStyle/>
                    <a:p>
                      <a:endParaRPr lang="en-RO"/>
                    </a:p>
                  </a:txBody>
                  <a:tcPr/>
                </a:tc>
                <a:tc>
                  <a:txBody>
                    <a:bodyPr/>
                    <a:lstStyle/>
                    <a:p>
                      <a:pPr algn="ctr">
                        <a:lnSpc>
                          <a:spcPct val="90000"/>
                        </a:lnSpc>
                        <a:spcBef>
                          <a:spcPts val="800"/>
                        </a:spcBef>
                        <a:defRPr sz="1800"/>
                      </a:pPr>
                      <a:r>
                        <a:rPr lang="en-US" sz="1400" b="1" cap="all" spc="153">
                          <a:solidFill>
                            <a:srgbClr val="48545B"/>
                          </a:solidFill>
                        </a:rPr>
                        <a:t>TEAM 3</a:t>
                      </a:r>
                      <a:endParaRPr sz="1400" b="1" cap="all" spc="153">
                        <a:solidFill>
                          <a:srgbClr val="48545B"/>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tc>
                  <a:txBody>
                    <a:bodyPr/>
                    <a:lstStyle/>
                    <a:p>
                      <a:pPr algn="ctr" defTabSz="914400">
                        <a:defRPr sz="2000">
                          <a:solidFill>
                            <a:srgbClr val="5E5E5E"/>
                          </a:solidFill>
                        </a:defRPr>
                      </a:pPr>
                      <a:r>
                        <a:rPr lang="en-US"/>
                        <a:t>2</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2918738795"/>
                  </a:ext>
                </a:extLst>
              </a:tr>
              <a:tr h="441904">
                <a:tc rowSpan="2">
                  <a:txBody>
                    <a:bodyPr/>
                    <a:lstStyle/>
                    <a:p>
                      <a:pPr algn="ctr">
                        <a:lnSpc>
                          <a:spcPct val="90000"/>
                        </a:lnSpc>
                        <a:spcBef>
                          <a:spcPts val="800"/>
                        </a:spcBef>
                        <a:defRPr sz="1800"/>
                      </a:pPr>
                      <a:r>
                        <a:rPr lang="en-US" sz="1400" b="1" cap="all" spc="153">
                          <a:solidFill>
                            <a:srgbClr val="48545B"/>
                          </a:solidFill>
                        </a:rPr>
                        <a:t>Portal</a:t>
                      </a:r>
                      <a:endParaRPr sz="1400" b="1" cap="all" spc="153">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a:lnSpc>
                          <a:spcPct val="90000"/>
                        </a:lnSpc>
                        <a:spcBef>
                          <a:spcPts val="800"/>
                        </a:spcBef>
                        <a:defRPr sz="1800"/>
                      </a:pPr>
                      <a:r>
                        <a:rPr lang="en-US" sz="1400" b="1" cap="all" spc="153">
                          <a:solidFill>
                            <a:srgbClr val="48545B"/>
                          </a:solidFill>
                        </a:rPr>
                        <a:t>TEAM 4</a:t>
                      </a:r>
                      <a:endParaRPr sz="1400" b="1" cap="all" spc="153">
                        <a:solidFill>
                          <a:srgbClr val="48545B"/>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D7EBF7"/>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extLst>
                  <a:ext uri="{0D108BD9-81ED-4DB2-BD59-A6C34878D82A}">
                    <a16:rowId xmlns:a16="http://schemas.microsoft.com/office/drawing/2014/main" val="10003"/>
                  </a:ext>
                </a:extLst>
              </a:tr>
              <a:tr h="441904">
                <a:tc vMerge="1">
                  <a:txBody>
                    <a:bodyPr/>
                    <a:lstStyle/>
                    <a:p>
                      <a:endParaRPr lang="en-RO"/>
                    </a:p>
                  </a:txBody>
                  <a:tcPr/>
                </a:tc>
                <a:tc>
                  <a:txBody>
                    <a:bodyPr/>
                    <a:lstStyle/>
                    <a:p>
                      <a:pPr algn="ctr">
                        <a:lnSpc>
                          <a:spcPct val="90000"/>
                        </a:lnSpc>
                        <a:spcBef>
                          <a:spcPts val="800"/>
                        </a:spcBef>
                        <a:defRPr sz="1800"/>
                      </a:pPr>
                      <a:r>
                        <a:rPr lang="en-US" sz="1400" b="1" cap="all" spc="153">
                          <a:solidFill>
                            <a:srgbClr val="48545B"/>
                          </a:solidFill>
                        </a:rPr>
                        <a:t>TEAM 5</a:t>
                      </a:r>
                      <a:endParaRPr sz="1400" b="1" cap="all" spc="153">
                        <a:solidFill>
                          <a:srgbClr val="48545B"/>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r>
                        <a:rPr lang="en-US"/>
                        <a:t>6</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D7EBF7"/>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D7EBF7"/>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D7EBF7"/>
                    </a:solidFill>
                  </a:tcPr>
                </a:tc>
                <a:tc>
                  <a:txBody>
                    <a:bodyPr/>
                    <a:lstStyle/>
                    <a:p>
                      <a:pPr algn="ctr" defTabSz="914400">
                        <a:defRPr sz="2000">
                          <a:solidFill>
                            <a:srgbClr val="5E5E5E"/>
                          </a:solidFill>
                        </a:defRPr>
                      </a:pPr>
                      <a:r>
                        <a:rPr lang="en-US"/>
                        <a:t>4</a:t>
                      </a: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rgbClr val="D7EBF7"/>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extLst>
                  <a:ext uri="{0D108BD9-81ED-4DB2-BD59-A6C34878D82A}">
                    <a16:rowId xmlns:a16="http://schemas.microsoft.com/office/drawing/2014/main" val="3854562987"/>
                  </a:ext>
                </a:extLst>
              </a:tr>
            </a:tbl>
          </a:graphicData>
        </a:graphic>
      </p:graphicFrame>
      <p:sp>
        <p:nvSpPr>
          <p:cNvPr id="5" name="Rectangle 4">
            <a:extLst>
              <a:ext uri="{FF2B5EF4-FFF2-40B4-BE49-F238E27FC236}">
                <a16:creationId xmlns:a16="http://schemas.microsoft.com/office/drawing/2014/main" id="{DE35E9A5-5F68-C44D-8716-CAE1D730ED67}"/>
              </a:ext>
            </a:extLst>
          </p:cNvPr>
          <p:cNvSpPr/>
          <p:nvPr/>
        </p:nvSpPr>
        <p:spPr>
          <a:xfrm>
            <a:off x="1913776" y="12562970"/>
            <a:ext cx="192743" cy="192743"/>
          </a:xfrm>
          <a:prstGeom prst="rect">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E02B61B6-BD62-7B4A-92C2-F47DAC54B4B1}"/>
              </a:ext>
            </a:extLst>
          </p:cNvPr>
          <p:cNvSpPr txBox="1"/>
          <p:nvPr/>
        </p:nvSpPr>
        <p:spPr>
          <a:xfrm>
            <a:off x="2207628"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1</a:t>
            </a:r>
          </a:p>
        </p:txBody>
      </p:sp>
      <p:sp>
        <p:nvSpPr>
          <p:cNvPr id="18" name="Rectangle 17">
            <a:extLst>
              <a:ext uri="{FF2B5EF4-FFF2-40B4-BE49-F238E27FC236}">
                <a16:creationId xmlns:a16="http://schemas.microsoft.com/office/drawing/2014/main" id="{3C4D1FCF-AA12-B84D-B16B-441ADB4368B4}"/>
              </a:ext>
            </a:extLst>
          </p:cNvPr>
          <p:cNvSpPr/>
          <p:nvPr/>
        </p:nvSpPr>
        <p:spPr>
          <a:xfrm>
            <a:off x="4088939" y="12562970"/>
            <a:ext cx="192743" cy="192743"/>
          </a:xfrm>
          <a:prstGeom prst="rect">
            <a:avLst/>
          </a:prstGeom>
          <a:solidFill>
            <a:srgbClr val="FAD8D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F027E8CC-D224-594E-913E-CE6EBBEE3B52}"/>
              </a:ext>
            </a:extLst>
          </p:cNvPr>
          <p:cNvSpPr txBox="1"/>
          <p:nvPr/>
        </p:nvSpPr>
        <p:spPr>
          <a:xfrm>
            <a:off x="4382791" y="12430741"/>
            <a:ext cx="1311424"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2</a:t>
            </a:r>
          </a:p>
        </p:txBody>
      </p:sp>
      <p:sp>
        <p:nvSpPr>
          <p:cNvPr id="20" name="Rectangle 19">
            <a:extLst>
              <a:ext uri="{FF2B5EF4-FFF2-40B4-BE49-F238E27FC236}">
                <a16:creationId xmlns:a16="http://schemas.microsoft.com/office/drawing/2014/main" id="{6E6C4C7E-6DEE-8E44-8B83-9829CEA3C93A}"/>
              </a:ext>
            </a:extLst>
          </p:cNvPr>
          <p:cNvSpPr/>
          <p:nvPr/>
        </p:nvSpPr>
        <p:spPr>
          <a:xfrm>
            <a:off x="6250244" y="12562970"/>
            <a:ext cx="192743" cy="192743"/>
          </a:xfrm>
          <a:prstGeom prst="rect">
            <a:avLst/>
          </a:prstGeom>
          <a:solidFill>
            <a:srgbClr val="D7EBF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1" name="TextBox 20">
            <a:extLst>
              <a:ext uri="{FF2B5EF4-FFF2-40B4-BE49-F238E27FC236}">
                <a16:creationId xmlns:a16="http://schemas.microsoft.com/office/drawing/2014/main" id="{5DF3265E-8013-8844-B3E4-D0550D01A47B}"/>
              </a:ext>
            </a:extLst>
          </p:cNvPr>
          <p:cNvSpPr txBox="1"/>
          <p:nvPr/>
        </p:nvSpPr>
        <p:spPr>
          <a:xfrm>
            <a:off x="6544095" y="12430741"/>
            <a:ext cx="1311425"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3</a:t>
            </a: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pSp>
        <p:nvGrpSpPr>
          <p:cNvPr id="27" name="Group 26">
            <a:extLst>
              <a:ext uri="{FF2B5EF4-FFF2-40B4-BE49-F238E27FC236}">
                <a16:creationId xmlns:a16="http://schemas.microsoft.com/office/drawing/2014/main" id="{231A92BD-B87B-7140-A3C0-49DE2BA314F4}"/>
              </a:ext>
            </a:extLst>
          </p:cNvPr>
          <p:cNvGrpSpPr/>
          <p:nvPr/>
        </p:nvGrpSpPr>
        <p:grpSpPr>
          <a:xfrm>
            <a:off x="12437025" y="4483682"/>
            <a:ext cx="1856509" cy="6479999"/>
            <a:chOff x="11513127" y="5004979"/>
            <a:chExt cx="1856509" cy="6479999"/>
          </a:xfrm>
        </p:grpSpPr>
        <p:cxnSp>
          <p:nvCxnSpPr>
            <p:cNvPr id="22" name="Straight Connector 21">
              <a:extLst>
                <a:ext uri="{FF2B5EF4-FFF2-40B4-BE49-F238E27FC236}">
                  <a16:creationId xmlns:a16="http://schemas.microsoft.com/office/drawing/2014/main" id="{459AB7D5-2EE1-2B47-922D-3DE9EC4831BA}"/>
                </a:ext>
              </a:extLst>
            </p:cNvPr>
            <p:cNvCxnSpPr>
              <a:cxnSpLocks/>
            </p:cNvCxnSpPr>
            <p:nvPr/>
          </p:nvCxnSpPr>
          <p:spPr>
            <a:xfrm>
              <a:off x="13369636"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A3C6053D-AB58-8D4C-A608-6BF31E9F3AE6}"/>
                </a:ext>
              </a:extLst>
            </p:cNvPr>
            <p:cNvSpPr/>
            <p:nvPr/>
          </p:nvSpPr>
          <p:spPr>
            <a:xfrm>
              <a:off x="11513127" y="5023536"/>
              <a:ext cx="1856509" cy="430887"/>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1400" b="1" i="0" u="none" strike="noStrike" cap="none" spc="0" normalizeH="0" baseline="0">
                  <a:ln>
                    <a:noFill/>
                  </a:ln>
                  <a:solidFill>
                    <a:srgbClr val="DE411B"/>
                  </a:solidFill>
                  <a:effectLst/>
                  <a:uFillTx/>
                  <a:latin typeface="+mn-lt"/>
                  <a:ea typeface="+mn-ea"/>
                  <a:cs typeface="+mn-cs"/>
                  <a:sym typeface="Helvetica"/>
                </a:rPr>
                <a:t>Phase 1 </a:t>
              </a:r>
              <a:br>
                <a:rPr kumimoji="0" lang="en-RO" sz="1400" b="1" i="0" u="none" strike="noStrike" cap="none" spc="0" normalizeH="0" baseline="0">
                  <a:ln>
                    <a:noFill/>
                  </a:ln>
                  <a:solidFill>
                    <a:srgbClr val="DE411B"/>
                  </a:solidFill>
                  <a:effectLst/>
                  <a:uFillTx/>
                  <a:latin typeface="+mn-lt"/>
                  <a:ea typeface="+mn-ea"/>
                  <a:cs typeface="+mn-cs"/>
                  <a:sym typeface="Helvetica"/>
                </a:rPr>
              </a:br>
              <a:r>
                <a:rPr kumimoji="0" lang="en-RO" sz="1400" b="1" i="0" u="none" strike="noStrike" cap="none" spc="0" normalizeH="0" baseline="0">
                  <a:ln>
                    <a:noFill/>
                  </a:ln>
                  <a:solidFill>
                    <a:srgbClr val="DE411B"/>
                  </a:solidFill>
                  <a:effectLst/>
                  <a:uFillTx/>
                  <a:latin typeface="+mn-lt"/>
                  <a:ea typeface="+mn-ea"/>
                  <a:cs typeface="+mn-cs"/>
                  <a:sym typeface="Helvetica"/>
                </a:rPr>
                <a:t>Live</a:t>
              </a:r>
            </a:p>
          </p:txBody>
        </p:sp>
      </p:grpSp>
      <p:grpSp>
        <p:nvGrpSpPr>
          <p:cNvPr id="30" name="Group 29">
            <a:extLst>
              <a:ext uri="{FF2B5EF4-FFF2-40B4-BE49-F238E27FC236}">
                <a16:creationId xmlns:a16="http://schemas.microsoft.com/office/drawing/2014/main" id="{6C702D60-2585-C346-BA58-F5B701ECA876}"/>
              </a:ext>
            </a:extLst>
          </p:cNvPr>
          <p:cNvGrpSpPr/>
          <p:nvPr/>
        </p:nvGrpSpPr>
        <p:grpSpPr>
          <a:xfrm>
            <a:off x="16606042" y="4483681"/>
            <a:ext cx="1856509" cy="6479999"/>
            <a:chOff x="11513127" y="5004979"/>
            <a:chExt cx="1856509" cy="6479999"/>
          </a:xfrm>
        </p:grpSpPr>
        <p:cxnSp>
          <p:nvCxnSpPr>
            <p:cNvPr id="40" name="Straight Connector 39">
              <a:extLst>
                <a:ext uri="{FF2B5EF4-FFF2-40B4-BE49-F238E27FC236}">
                  <a16:creationId xmlns:a16="http://schemas.microsoft.com/office/drawing/2014/main" id="{FA2AF7A0-E78C-C04D-91DE-D73100B885FE}"/>
                </a:ext>
              </a:extLst>
            </p:cNvPr>
            <p:cNvCxnSpPr>
              <a:cxnSpLocks/>
            </p:cNvCxnSpPr>
            <p:nvPr/>
          </p:nvCxnSpPr>
          <p:spPr>
            <a:xfrm>
              <a:off x="13369636" y="5004979"/>
              <a:ext cx="0" cy="6479999"/>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sp>
          <p:nvSpPr>
            <p:cNvPr id="41" name="Rectangle 40">
              <a:extLst>
                <a:ext uri="{FF2B5EF4-FFF2-40B4-BE49-F238E27FC236}">
                  <a16:creationId xmlns:a16="http://schemas.microsoft.com/office/drawing/2014/main" id="{89C2F56A-8C4C-7349-98AE-D30750DC7DF2}"/>
                </a:ext>
              </a:extLst>
            </p:cNvPr>
            <p:cNvSpPr/>
            <p:nvPr/>
          </p:nvSpPr>
          <p:spPr>
            <a:xfrm>
              <a:off x="11513127" y="5023536"/>
              <a:ext cx="1856509" cy="430887"/>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1400" b="1" i="0" u="none" strike="noStrike" cap="none" spc="0" normalizeH="0" baseline="0">
                  <a:ln>
                    <a:noFill/>
                  </a:ln>
                  <a:solidFill>
                    <a:srgbClr val="DE411B"/>
                  </a:solidFill>
                  <a:effectLst/>
                  <a:uFillTx/>
                  <a:latin typeface="+mn-lt"/>
                  <a:ea typeface="+mn-ea"/>
                  <a:cs typeface="+mn-cs"/>
                  <a:sym typeface="Helvetica"/>
                </a:rPr>
                <a:t>Phase 2 </a:t>
              </a:r>
              <a:br>
                <a:rPr kumimoji="0" lang="en-RO" sz="1400" b="1" i="0" u="none" strike="noStrike" cap="none" spc="0" normalizeH="0" baseline="0">
                  <a:ln>
                    <a:noFill/>
                  </a:ln>
                  <a:solidFill>
                    <a:srgbClr val="DE411B"/>
                  </a:solidFill>
                  <a:effectLst/>
                  <a:uFillTx/>
                  <a:latin typeface="+mn-lt"/>
                  <a:ea typeface="+mn-ea"/>
                  <a:cs typeface="+mn-cs"/>
                  <a:sym typeface="Helvetica"/>
                </a:rPr>
              </a:br>
              <a:r>
                <a:rPr kumimoji="0" lang="en-RO" sz="1400" b="1" i="0" u="none" strike="noStrike" cap="none" spc="0" normalizeH="0" baseline="0">
                  <a:ln>
                    <a:noFill/>
                  </a:ln>
                  <a:solidFill>
                    <a:srgbClr val="DE411B"/>
                  </a:solidFill>
                  <a:effectLst/>
                  <a:uFillTx/>
                  <a:latin typeface="+mn-lt"/>
                  <a:ea typeface="+mn-ea"/>
                  <a:cs typeface="+mn-cs"/>
                  <a:sym typeface="Helvetica"/>
                </a:rPr>
                <a:t>Live</a:t>
              </a:r>
            </a:p>
          </p:txBody>
        </p:sp>
      </p:grpSp>
      <p:sp>
        <p:nvSpPr>
          <p:cNvPr id="42" name="Rectangle 41">
            <a:extLst>
              <a:ext uri="{FF2B5EF4-FFF2-40B4-BE49-F238E27FC236}">
                <a16:creationId xmlns:a16="http://schemas.microsoft.com/office/drawing/2014/main" id="{8F12B38C-B402-A74B-B292-D9DF716EA1BE}"/>
              </a:ext>
            </a:extLst>
          </p:cNvPr>
          <p:cNvSpPr/>
          <p:nvPr/>
        </p:nvSpPr>
        <p:spPr>
          <a:xfrm>
            <a:off x="8151931" y="12562970"/>
            <a:ext cx="192743" cy="192743"/>
          </a:xfrm>
          <a:prstGeom prst="rect">
            <a:avLst/>
          </a:prstGeom>
          <a:solidFill>
            <a:schemeClr val="bg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43" name="TextBox 42">
            <a:extLst>
              <a:ext uri="{FF2B5EF4-FFF2-40B4-BE49-F238E27FC236}">
                <a16:creationId xmlns:a16="http://schemas.microsoft.com/office/drawing/2014/main" id="{6AD68EA2-CAB2-E447-BBF2-350146E657C1}"/>
              </a:ext>
            </a:extLst>
          </p:cNvPr>
          <p:cNvSpPr txBox="1"/>
          <p:nvPr/>
        </p:nvSpPr>
        <p:spPr>
          <a:xfrm>
            <a:off x="8445782" y="12430741"/>
            <a:ext cx="1311425" cy="4572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bg2"/>
                </a:solidFill>
                <a:latin typeface="Arial" panose="020B0604020202020204" pitchFamily="34" charset="0"/>
                <a:ea typeface="Helvetica Light"/>
                <a:cs typeface="Arial" panose="020B0604020202020204" pitchFamily="34" charset="0"/>
                <a:sym typeface="Helvetica Light"/>
              </a:rPr>
              <a:t>Legend 4</a:t>
            </a:r>
          </a:p>
        </p:txBody>
      </p:sp>
      <p:sp>
        <p:nvSpPr>
          <p:cNvPr id="44"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09E1DD01-3486-974C-B602-9AA74626F844}"/>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Tree>
    <p:extLst>
      <p:ext uri="{BB962C8B-B14F-4D97-AF65-F5344CB8AC3E}">
        <p14:creationId xmlns:p14="http://schemas.microsoft.com/office/powerpoint/2010/main" val="222530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5.2</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Delivery Plan</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931963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114</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5027016"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5.2</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Delivery Plan</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Delivery Plan</a:t>
            </a:r>
            <a:endParaRPr/>
          </a:p>
        </p:txBody>
      </p:sp>
      <p:graphicFrame>
        <p:nvGraphicFramePr>
          <p:cNvPr id="9" name="Table">
            <a:extLst>
              <a:ext uri="{FF2B5EF4-FFF2-40B4-BE49-F238E27FC236}">
                <a16:creationId xmlns:a16="http://schemas.microsoft.com/office/drawing/2014/main" id="{D73A5C2D-0DBE-6641-B64D-05C166CDEFD1}"/>
              </a:ext>
            </a:extLst>
          </p:cNvPr>
          <p:cNvGraphicFramePr/>
          <p:nvPr/>
        </p:nvGraphicFramePr>
        <p:xfrm>
          <a:off x="281562" y="5047452"/>
          <a:ext cx="23820877" cy="3490020"/>
        </p:xfrm>
        <a:graphic>
          <a:graphicData uri="http://schemas.openxmlformats.org/drawingml/2006/table">
            <a:tbl>
              <a:tblPr firstRow="1">
                <a:tableStyleId>{4C3C2611-4C71-4FC5-86AE-919BDF0F9419}</a:tableStyleId>
              </a:tblPr>
              <a:tblGrid>
                <a:gridCol w="2065421">
                  <a:extLst>
                    <a:ext uri="{9D8B030D-6E8A-4147-A177-3AD203B41FA5}">
                      <a16:colId xmlns:a16="http://schemas.microsoft.com/office/drawing/2014/main" val="20000"/>
                    </a:ext>
                  </a:extLst>
                </a:gridCol>
                <a:gridCol w="339929">
                  <a:extLst>
                    <a:ext uri="{9D8B030D-6E8A-4147-A177-3AD203B41FA5}">
                      <a16:colId xmlns:a16="http://schemas.microsoft.com/office/drawing/2014/main" val="20001"/>
                    </a:ext>
                  </a:extLst>
                </a:gridCol>
                <a:gridCol w="339929">
                  <a:extLst>
                    <a:ext uri="{9D8B030D-6E8A-4147-A177-3AD203B41FA5}">
                      <a16:colId xmlns:a16="http://schemas.microsoft.com/office/drawing/2014/main" val="3079622414"/>
                    </a:ext>
                  </a:extLst>
                </a:gridCol>
                <a:gridCol w="339929">
                  <a:extLst>
                    <a:ext uri="{9D8B030D-6E8A-4147-A177-3AD203B41FA5}">
                      <a16:colId xmlns:a16="http://schemas.microsoft.com/office/drawing/2014/main" val="1675773493"/>
                    </a:ext>
                  </a:extLst>
                </a:gridCol>
                <a:gridCol w="339929">
                  <a:extLst>
                    <a:ext uri="{9D8B030D-6E8A-4147-A177-3AD203B41FA5}">
                      <a16:colId xmlns:a16="http://schemas.microsoft.com/office/drawing/2014/main" val="3062259086"/>
                    </a:ext>
                  </a:extLst>
                </a:gridCol>
                <a:gridCol w="339929">
                  <a:extLst>
                    <a:ext uri="{9D8B030D-6E8A-4147-A177-3AD203B41FA5}">
                      <a16:colId xmlns:a16="http://schemas.microsoft.com/office/drawing/2014/main" val="423224747"/>
                    </a:ext>
                  </a:extLst>
                </a:gridCol>
                <a:gridCol w="339929">
                  <a:extLst>
                    <a:ext uri="{9D8B030D-6E8A-4147-A177-3AD203B41FA5}">
                      <a16:colId xmlns:a16="http://schemas.microsoft.com/office/drawing/2014/main" val="4227477807"/>
                    </a:ext>
                  </a:extLst>
                </a:gridCol>
                <a:gridCol w="339929">
                  <a:extLst>
                    <a:ext uri="{9D8B030D-6E8A-4147-A177-3AD203B41FA5}">
                      <a16:colId xmlns:a16="http://schemas.microsoft.com/office/drawing/2014/main" val="4127841448"/>
                    </a:ext>
                  </a:extLst>
                </a:gridCol>
                <a:gridCol w="339929">
                  <a:extLst>
                    <a:ext uri="{9D8B030D-6E8A-4147-A177-3AD203B41FA5}">
                      <a16:colId xmlns:a16="http://schemas.microsoft.com/office/drawing/2014/main" val="3519177175"/>
                    </a:ext>
                  </a:extLst>
                </a:gridCol>
                <a:gridCol w="339929">
                  <a:extLst>
                    <a:ext uri="{9D8B030D-6E8A-4147-A177-3AD203B41FA5}">
                      <a16:colId xmlns:a16="http://schemas.microsoft.com/office/drawing/2014/main" val="20002"/>
                    </a:ext>
                  </a:extLst>
                </a:gridCol>
                <a:gridCol w="339929">
                  <a:extLst>
                    <a:ext uri="{9D8B030D-6E8A-4147-A177-3AD203B41FA5}">
                      <a16:colId xmlns:a16="http://schemas.microsoft.com/office/drawing/2014/main" val="3035864161"/>
                    </a:ext>
                  </a:extLst>
                </a:gridCol>
                <a:gridCol w="339929">
                  <a:extLst>
                    <a:ext uri="{9D8B030D-6E8A-4147-A177-3AD203B41FA5}">
                      <a16:colId xmlns:a16="http://schemas.microsoft.com/office/drawing/2014/main" val="2355314177"/>
                    </a:ext>
                  </a:extLst>
                </a:gridCol>
                <a:gridCol w="339929">
                  <a:extLst>
                    <a:ext uri="{9D8B030D-6E8A-4147-A177-3AD203B41FA5}">
                      <a16:colId xmlns:a16="http://schemas.microsoft.com/office/drawing/2014/main" val="2663910893"/>
                    </a:ext>
                  </a:extLst>
                </a:gridCol>
                <a:gridCol w="339929">
                  <a:extLst>
                    <a:ext uri="{9D8B030D-6E8A-4147-A177-3AD203B41FA5}">
                      <a16:colId xmlns:a16="http://schemas.microsoft.com/office/drawing/2014/main" val="1934083195"/>
                    </a:ext>
                  </a:extLst>
                </a:gridCol>
                <a:gridCol w="339929">
                  <a:extLst>
                    <a:ext uri="{9D8B030D-6E8A-4147-A177-3AD203B41FA5}">
                      <a16:colId xmlns:a16="http://schemas.microsoft.com/office/drawing/2014/main" val="3027566508"/>
                    </a:ext>
                  </a:extLst>
                </a:gridCol>
                <a:gridCol w="339929">
                  <a:extLst>
                    <a:ext uri="{9D8B030D-6E8A-4147-A177-3AD203B41FA5}">
                      <a16:colId xmlns:a16="http://schemas.microsoft.com/office/drawing/2014/main" val="3202924681"/>
                    </a:ext>
                  </a:extLst>
                </a:gridCol>
                <a:gridCol w="339929">
                  <a:extLst>
                    <a:ext uri="{9D8B030D-6E8A-4147-A177-3AD203B41FA5}">
                      <a16:colId xmlns:a16="http://schemas.microsoft.com/office/drawing/2014/main" val="3768019279"/>
                    </a:ext>
                  </a:extLst>
                </a:gridCol>
                <a:gridCol w="339929">
                  <a:extLst>
                    <a:ext uri="{9D8B030D-6E8A-4147-A177-3AD203B41FA5}">
                      <a16:colId xmlns:a16="http://schemas.microsoft.com/office/drawing/2014/main" val="20003"/>
                    </a:ext>
                  </a:extLst>
                </a:gridCol>
                <a:gridCol w="339929">
                  <a:extLst>
                    <a:ext uri="{9D8B030D-6E8A-4147-A177-3AD203B41FA5}">
                      <a16:colId xmlns:a16="http://schemas.microsoft.com/office/drawing/2014/main" val="3442291081"/>
                    </a:ext>
                  </a:extLst>
                </a:gridCol>
                <a:gridCol w="339929">
                  <a:extLst>
                    <a:ext uri="{9D8B030D-6E8A-4147-A177-3AD203B41FA5}">
                      <a16:colId xmlns:a16="http://schemas.microsoft.com/office/drawing/2014/main" val="899868432"/>
                    </a:ext>
                  </a:extLst>
                </a:gridCol>
                <a:gridCol w="339929">
                  <a:extLst>
                    <a:ext uri="{9D8B030D-6E8A-4147-A177-3AD203B41FA5}">
                      <a16:colId xmlns:a16="http://schemas.microsoft.com/office/drawing/2014/main" val="611414741"/>
                    </a:ext>
                  </a:extLst>
                </a:gridCol>
                <a:gridCol w="339929">
                  <a:extLst>
                    <a:ext uri="{9D8B030D-6E8A-4147-A177-3AD203B41FA5}">
                      <a16:colId xmlns:a16="http://schemas.microsoft.com/office/drawing/2014/main" val="51527478"/>
                    </a:ext>
                  </a:extLst>
                </a:gridCol>
                <a:gridCol w="339929">
                  <a:extLst>
                    <a:ext uri="{9D8B030D-6E8A-4147-A177-3AD203B41FA5}">
                      <a16:colId xmlns:a16="http://schemas.microsoft.com/office/drawing/2014/main" val="1065019287"/>
                    </a:ext>
                  </a:extLst>
                </a:gridCol>
                <a:gridCol w="339929">
                  <a:extLst>
                    <a:ext uri="{9D8B030D-6E8A-4147-A177-3AD203B41FA5}">
                      <a16:colId xmlns:a16="http://schemas.microsoft.com/office/drawing/2014/main" val="2826830773"/>
                    </a:ext>
                  </a:extLst>
                </a:gridCol>
                <a:gridCol w="339929">
                  <a:extLst>
                    <a:ext uri="{9D8B030D-6E8A-4147-A177-3AD203B41FA5}">
                      <a16:colId xmlns:a16="http://schemas.microsoft.com/office/drawing/2014/main" val="2267573309"/>
                    </a:ext>
                  </a:extLst>
                </a:gridCol>
                <a:gridCol w="339929">
                  <a:extLst>
                    <a:ext uri="{9D8B030D-6E8A-4147-A177-3AD203B41FA5}">
                      <a16:colId xmlns:a16="http://schemas.microsoft.com/office/drawing/2014/main" val="20004"/>
                    </a:ext>
                  </a:extLst>
                </a:gridCol>
                <a:gridCol w="339929">
                  <a:extLst>
                    <a:ext uri="{9D8B030D-6E8A-4147-A177-3AD203B41FA5}">
                      <a16:colId xmlns:a16="http://schemas.microsoft.com/office/drawing/2014/main" val="481761699"/>
                    </a:ext>
                  </a:extLst>
                </a:gridCol>
                <a:gridCol w="339929">
                  <a:extLst>
                    <a:ext uri="{9D8B030D-6E8A-4147-A177-3AD203B41FA5}">
                      <a16:colId xmlns:a16="http://schemas.microsoft.com/office/drawing/2014/main" val="1510718052"/>
                    </a:ext>
                  </a:extLst>
                </a:gridCol>
                <a:gridCol w="339929">
                  <a:extLst>
                    <a:ext uri="{9D8B030D-6E8A-4147-A177-3AD203B41FA5}">
                      <a16:colId xmlns:a16="http://schemas.microsoft.com/office/drawing/2014/main" val="1920963658"/>
                    </a:ext>
                  </a:extLst>
                </a:gridCol>
                <a:gridCol w="339929">
                  <a:extLst>
                    <a:ext uri="{9D8B030D-6E8A-4147-A177-3AD203B41FA5}">
                      <a16:colId xmlns:a16="http://schemas.microsoft.com/office/drawing/2014/main" val="4089409256"/>
                    </a:ext>
                  </a:extLst>
                </a:gridCol>
                <a:gridCol w="339929">
                  <a:extLst>
                    <a:ext uri="{9D8B030D-6E8A-4147-A177-3AD203B41FA5}">
                      <a16:colId xmlns:a16="http://schemas.microsoft.com/office/drawing/2014/main" val="3064281310"/>
                    </a:ext>
                  </a:extLst>
                </a:gridCol>
                <a:gridCol w="339929">
                  <a:extLst>
                    <a:ext uri="{9D8B030D-6E8A-4147-A177-3AD203B41FA5}">
                      <a16:colId xmlns:a16="http://schemas.microsoft.com/office/drawing/2014/main" val="2697292683"/>
                    </a:ext>
                  </a:extLst>
                </a:gridCol>
                <a:gridCol w="339929">
                  <a:extLst>
                    <a:ext uri="{9D8B030D-6E8A-4147-A177-3AD203B41FA5}">
                      <a16:colId xmlns:a16="http://schemas.microsoft.com/office/drawing/2014/main" val="2619615992"/>
                    </a:ext>
                  </a:extLst>
                </a:gridCol>
                <a:gridCol w="339929">
                  <a:extLst>
                    <a:ext uri="{9D8B030D-6E8A-4147-A177-3AD203B41FA5}">
                      <a16:colId xmlns:a16="http://schemas.microsoft.com/office/drawing/2014/main" val="20005"/>
                    </a:ext>
                  </a:extLst>
                </a:gridCol>
                <a:gridCol w="339929">
                  <a:extLst>
                    <a:ext uri="{9D8B030D-6E8A-4147-A177-3AD203B41FA5}">
                      <a16:colId xmlns:a16="http://schemas.microsoft.com/office/drawing/2014/main" val="1769935455"/>
                    </a:ext>
                  </a:extLst>
                </a:gridCol>
                <a:gridCol w="339929">
                  <a:extLst>
                    <a:ext uri="{9D8B030D-6E8A-4147-A177-3AD203B41FA5}">
                      <a16:colId xmlns:a16="http://schemas.microsoft.com/office/drawing/2014/main" val="3993391025"/>
                    </a:ext>
                  </a:extLst>
                </a:gridCol>
                <a:gridCol w="339929">
                  <a:extLst>
                    <a:ext uri="{9D8B030D-6E8A-4147-A177-3AD203B41FA5}">
                      <a16:colId xmlns:a16="http://schemas.microsoft.com/office/drawing/2014/main" val="1699328004"/>
                    </a:ext>
                  </a:extLst>
                </a:gridCol>
                <a:gridCol w="339929">
                  <a:extLst>
                    <a:ext uri="{9D8B030D-6E8A-4147-A177-3AD203B41FA5}">
                      <a16:colId xmlns:a16="http://schemas.microsoft.com/office/drawing/2014/main" val="3033504342"/>
                    </a:ext>
                  </a:extLst>
                </a:gridCol>
                <a:gridCol w="339929">
                  <a:extLst>
                    <a:ext uri="{9D8B030D-6E8A-4147-A177-3AD203B41FA5}">
                      <a16:colId xmlns:a16="http://schemas.microsoft.com/office/drawing/2014/main" val="2647985368"/>
                    </a:ext>
                  </a:extLst>
                </a:gridCol>
                <a:gridCol w="339929">
                  <a:extLst>
                    <a:ext uri="{9D8B030D-6E8A-4147-A177-3AD203B41FA5}">
                      <a16:colId xmlns:a16="http://schemas.microsoft.com/office/drawing/2014/main" val="4135019478"/>
                    </a:ext>
                  </a:extLst>
                </a:gridCol>
                <a:gridCol w="339929">
                  <a:extLst>
                    <a:ext uri="{9D8B030D-6E8A-4147-A177-3AD203B41FA5}">
                      <a16:colId xmlns:a16="http://schemas.microsoft.com/office/drawing/2014/main" val="3547460124"/>
                    </a:ext>
                  </a:extLst>
                </a:gridCol>
                <a:gridCol w="339929">
                  <a:extLst>
                    <a:ext uri="{9D8B030D-6E8A-4147-A177-3AD203B41FA5}">
                      <a16:colId xmlns:a16="http://schemas.microsoft.com/office/drawing/2014/main" val="20006"/>
                    </a:ext>
                  </a:extLst>
                </a:gridCol>
                <a:gridCol w="339929">
                  <a:extLst>
                    <a:ext uri="{9D8B030D-6E8A-4147-A177-3AD203B41FA5}">
                      <a16:colId xmlns:a16="http://schemas.microsoft.com/office/drawing/2014/main" val="1724114432"/>
                    </a:ext>
                  </a:extLst>
                </a:gridCol>
                <a:gridCol w="339929">
                  <a:extLst>
                    <a:ext uri="{9D8B030D-6E8A-4147-A177-3AD203B41FA5}">
                      <a16:colId xmlns:a16="http://schemas.microsoft.com/office/drawing/2014/main" val="1526909804"/>
                    </a:ext>
                  </a:extLst>
                </a:gridCol>
                <a:gridCol w="339929">
                  <a:extLst>
                    <a:ext uri="{9D8B030D-6E8A-4147-A177-3AD203B41FA5}">
                      <a16:colId xmlns:a16="http://schemas.microsoft.com/office/drawing/2014/main" val="1829619860"/>
                    </a:ext>
                  </a:extLst>
                </a:gridCol>
                <a:gridCol w="339929">
                  <a:extLst>
                    <a:ext uri="{9D8B030D-6E8A-4147-A177-3AD203B41FA5}">
                      <a16:colId xmlns:a16="http://schemas.microsoft.com/office/drawing/2014/main" val="3710859557"/>
                    </a:ext>
                  </a:extLst>
                </a:gridCol>
                <a:gridCol w="339929">
                  <a:extLst>
                    <a:ext uri="{9D8B030D-6E8A-4147-A177-3AD203B41FA5}">
                      <a16:colId xmlns:a16="http://schemas.microsoft.com/office/drawing/2014/main" val="4122578898"/>
                    </a:ext>
                  </a:extLst>
                </a:gridCol>
                <a:gridCol w="339929">
                  <a:extLst>
                    <a:ext uri="{9D8B030D-6E8A-4147-A177-3AD203B41FA5}">
                      <a16:colId xmlns:a16="http://schemas.microsoft.com/office/drawing/2014/main" val="1659331398"/>
                    </a:ext>
                  </a:extLst>
                </a:gridCol>
                <a:gridCol w="339929">
                  <a:extLst>
                    <a:ext uri="{9D8B030D-6E8A-4147-A177-3AD203B41FA5}">
                      <a16:colId xmlns:a16="http://schemas.microsoft.com/office/drawing/2014/main" val="4128621128"/>
                    </a:ext>
                  </a:extLst>
                </a:gridCol>
                <a:gridCol w="339929">
                  <a:extLst>
                    <a:ext uri="{9D8B030D-6E8A-4147-A177-3AD203B41FA5}">
                      <a16:colId xmlns:a16="http://schemas.microsoft.com/office/drawing/2014/main" val="20007"/>
                    </a:ext>
                  </a:extLst>
                </a:gridCol>
                <a:gridCol w="339929">
                  <a:extLst>
                    <a:ext uri="{9D8B030D-6E8A-4147-A177-3AD203B41FA5}">
                      <a16:colId xmlns:a16="http://schemas.microsoft.com/office/drawing/2014/main" val="1718953039"/>
                    </a:ext>
                  </a:extLst>
                </a:gridCol>
                <a:gridCol w="339929">
                  <a:extLst>
                    <a:ext uri="{9D8B030D-6E8A-4147-A177-3AD203B41FA5}">
                      <a16:colId xmlns:a16="http://schemas.microsoft.com/office/drawing/2014/main" val="944125942"/>
                    </a:ext>
                  </a:extLst>
                </a:gridCol>
                <a:gridCol w="339929">
                  <a:extLst>
                    <a:ext uri="{9D8B030D-6E8A-4147-A177-3AD203B41FA5}">
                      <a16:colId xmlns:a16="http://schemas.microsoft.com/office/drawing/2014/main" val="3737326804"/>
                    </a:ext>
                  </a:extLst>
                </a:gridCol>
                <a:gridCol w="339929">
                  <a:extLst>
                    <a:ext uri="{9D8B030D-6E8A-4147-A177-3AD203B41FA5}">
                      <a16:colId xmlns:a16="http://schemas.microsoft.com/office/drawing/2014/main" val="3963442284"/>
                    </a:ext>
                  </a:extLst>
                </a:gridCol>
                <a:gridCol w="339929">
                  <a:extLst>
                    <a:ext uri="{9D8B030D-6E8A-4147-A177-3AD203B41FA5}">
                      <a16:colId xmlns:a16="http://schemas.microsoft.com/office/drawing/2014/main" val="3888961278"/>
                    </a:ext>
                  </a:extLst>
                </a:gridCol>
                <a:gridCol w="339929">
                  <a:extLst>
                    <a:ext uri="{9D8B030D-6E8A-4147-A177-3AD203B41FA5}">
                      <a16:colId xmlns:a16="http://schemas.microsoft.com/office/drawing/2014/main" val="3296552712"/>
                    </a:ext>
                  </a:extLst>
                </a:gridCol>
                <a:gridCol w="339929">
                  <a:extLst>
                    <a:ext uri="{9D8B030D-6E8A-4147-A177-3AD203B41FA5}">
                      <a16:colId xmlns:a16="http://schemas.microsoft.com/office/drawing/2014/main" val="1986496600"/>
                    </a:ext>
                  </a:extLst>
                </a:gridCol>
                <a:gridCol w="339929">
                  <a:extLst>
                    <a:ext uri="{9D8B030D-6E8A-4147-A177-3AD203B41FA5}">
                      <a16:colId xmlns:a16="http://schemas.microsoft.com/office/drawing/2014/main" val="4184586804"/>
                    </a:ext>
                  </a:extLst>
                </a:gridCol>
                <a:gridCol w="339929">
                  <a:extLst>
                    <a:ext uri="{9D8B030D-6E8A-4147-A177-3AD203B41FA5}">
                      <a16:colId xmlns:a16="http://schemas.microsoft.com/office/drawing/2014/main" val="1714245489"/>
                    </a:ext>
                  </a:extLst>
                </a:gridCol>
                <a:gridCol w="339929">
                  <a:extLst>
                    <a:ext uri="{9D8B030D-6E8A-4147-A177-3AD203B41FA5}">
                      <a16:colId xmlns:a16="http://schemas.microsoft.com/office/drawing/2014/main" val="344256413"/>
                    </a:ext>
                  </a:extLst>
                </a:gridCol>
                <a:gridCol w="339929">
                  <a:extLst>
                    <a:ext uri="{9D8B030D-6E8A-4147-A177-3AD203B41FA5}">
                      <a16:colId xmlns:a16="http://schemas.microsoft.com/office/drawing/2014/main" val="123858512"/>
                    </a:ext>
                  </a:extLst>
                </a:gridCol>
                <a:gridCol w="339929">
                  <a:extLst>
                    <a:ext uri="{9D8B030D-6E8A-4147-A177-3AD203B41FA5}">
                      <a16:colId xmlns:a16="http://schemas.microsoft.com/office/drawing/2014/main" val="122624378"/>
                    </a:ext>
                  </a:extLst>
                </a:gridCol>
                <a:gridCol w="339929">
                  <a:extLst>
                    <a:ext uri="{9D8B030D-6E8A-4147-A177-3AD203B41FA5}">
                      <a16:colId xmlns:a16="http://schemas.microsoft.com/office/drawing/2014/main" val="1035818321"/>
                    </a:ext>
                  </a:extLst>
                </a:gridCol>
                <a:gridCol w="339929">
                  <a:extLst>
                    <a:ext uri="{9D8B030D-6E8A-4147-A177-3AD203B41FA5}">
                      <a16:colId xmlns:a16="http://schemas.microsoft.com/office/drawing/2014/main" val="913984956"/>
                    </a:ext>
                  </a:extLst>
                </a:gridCol>
                <a:gridCol w="339929">
                  <a:extLst>
                    <a:ext uri="{9D8B030D-6E8A-4147-A177-3AD203B41FA5}">
                      <a16:colId xmlns:a16="http://schemas.microsoft.com/office/drawing/2014/main" val="1752379509"/>
                    </a:ext>
                  </a:extLst>
                </a:gridCol>
              </a:tblGrid>
              <a:tr h="581670">
                <a:tc>
                  <a:txBody>
                    <a:bodyPr/>
                    <a:lstStyle/>
                    <a:p>
                      <a:pPr algn="ctr" defTabSz="470262">
                        <a:lnSpc>
                          <a:spcPct val="90000"/>
                        </a:lnSpc>
                        <a:defRPr sz="1800" b="0">
                          <a:solidFill>
                            <a:srgbClr val="000000"/>
                          </a:solidFill>
                        </a:defRPr>
                      </a:pP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rgbClr val="D5D5D5"/>
                      </a:solidFill>
                      <a:prstDash val="solid"/>
                      <a:miter lim="400000"/>
                      <a:headEnd type="none" w="med" len="med"/>
                      <a:tailEnd type="none" w="med" len="med"/>
                    </a:lnB>
                    <a:noFill/>
                  </a:tcPr>
                </a:tc>
                <a:tc gridSpan="31">
                  <a:txBody>
                    <a:bodyPr/>
                    <a:lstStyle/>
                    <a:p>
                      <a:pPr algn="ctr" defTabSz="470262">
                        <a:lnSpc>
                          <a:spcPct val="90000"/>
                        </a:lnSpc>
                        <a:defRPr sz="1800" b="0">
                          <a:solidFill>
                            <a:srgbClr val="000000"/>
                          </a:solidFill>
                        </a:defRPr>
                      </a:pPr>
                      <a:r>
                        <a:rPr lang="en-US" sz="1400" b="1" cap="all" spc="180">
                          <a:solidFill>
                            <a:schemeClr val="bg1">
                              <a:lumMod val="75000"/>
                            </a:schemeClr>
                          </a:solidFill>
                        </a:rPr>
                        <a:t>SEPTEMBER</a:t>
                      </a:r>
                      <a:endParaRPr sz="14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470262">
                        <a:lnSpc>
                          <a:spcPct val="90000"/>
                        </a:lnSpc>
                        <a:defRPr sz="1800" b="0">
                          <a:solidFill>
                            <a:srgbClr val="000000"/>
                          </a:solidFill>
                        </a:defRPr>
                      </a:pP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gridSpan="30">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OCTBER</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gridSpan="3">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400" b="1" cap="all" spc="180">
                          <a:solidFill>
                            <a:schemeClr val="bg1">
                              <a:lumMod val="75000"/>
                            </a:schemeClr>
                          </a:solidFill>
                        </a:rPr>
                        <a:t>NOV</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hMerge="1">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endParaRPr lang="en-US"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a:solidFill>
                        <a:srgbClr val="D5D5D5"/>
                      </a:solidFill>
                      <a:miter lim="400000"/>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extLst>
                  <a:ext uri="{0D108BD9-81ED-4DB2-BD59-A6C34878D82A}">
                    <a16:rowId xmlns:a16="http://schemas.microsoft.com/office/drawing/2014/main" val="1737086924"/>
                  </a:ext>
                </a:extLst>
              </a:tr>
              <a:tr h="581670">
                <a:tc>
                  <a:txBody>
                    <a:bodyPr/>
                    <a:lstStyle/>
                    <a:p>
                      <a:pPr algn="ctr" defTabSz="470262">
                        <a:lnSpc>
                          <a:spcPct val="90000"/>
                        </a:lnSpc>
                        <a:defRPr sz="1800" b="0">
                          <a:solidFill>
                            <a:srgbClr val="000000"/>
                          </a:solidFill>
                        </a:defRPr>
                      </a:pP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bg1">
                          <a:lumMod val="40000"/>
                          <a:lumOff val="60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1</a:t>
                      </a:r>
                      <a:endParaRPr sz="1200" b="1" cap="all" spc="180">
                        <a:solidFill>
                          <a:schemeClr val="bg1">
                            <a:lumMod val="75000"/>
                          </a:schemeClr>
                        </a:solidFill>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2</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3</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4</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5</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6</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7</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8</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9</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10</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11</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12</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13</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14</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15</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470262">
                        <a:lnSpc>
                          <a:spcPct val="90000"/>
                        </a:lnSpc>
                        <a:defRPr sz="1800" b="0">
                          <a:solidFill>
                            <a:srgbClr val="000000"/>
                          </a:solidFill>
                        </a:defRPr>
                      </a:pPr>
                      <a:r>
                        <a:rPr lang="en-US" sz="1200" b="1" cap="all" spc="180">
                          <a:solidFill>
                            <a:schemeClr val="bg1">
                              <a:lumMod val="75000"/>
                            </a:schemeClr>
                          </a:solidFill>
                        </a:rPr>
                        <a:t>16</a:t>
                      </a:r>
                      <a:endParaRPr sz="12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17</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18</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19</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20</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21</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22</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23</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24</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25</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26</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27</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28</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29</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30</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31</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3</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4</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5</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6</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7</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8</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9</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10</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11</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12</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13</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14</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15</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16</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bg1">
                          <a:lumMod val="20000"/>
                          <a:lumOff val="80000"/>
                        </a:schemeClr>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17</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18</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19</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20</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21</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22</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23</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24</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25</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26</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27</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28</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29</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30</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1</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2</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marL="0" marR="0" lvl="0" indent="0" algn="ctr" defTabSz="470262" eaLnBrk="1" fontAlgn="auto" latinLnBrk="0" hangingPunct="1">
                        <a:lnSpc>
                          <a:spcPct val="90000"/>
                        </a:lnSpc>
                        <a:spcBef>
                          <a:spcPts val="0"/>
                        </a:spcBef>
                        <a:spcAft>
                          <a:spcPts val="0"/>
                        </a:spcAft>
                        <a:buClrTx/>
                        <a:buSzTx/>
                        <a:buFontTx/>
                        <a:buNone/>
                        <a:tabLst/>
                        <a:defRPr sz="1800" b="0">
                          <a:solidFill>
                            <a:srgbClr val="000000"/>
                          </a:solidFill>
                        </a:defRPr>
                      </a:pPr>
                      <a:r>
                        <a:rPr lang="en-US" sz="1200" b="1" cap="all" spc="180">
                          <a:solidFill>
                            <a:schemeClr val="bg1">
                              <a:lumMod val="75000"/>
                            </a:schemeClr>
                          </a:solidFill>
                        </a:rPr>
                        <a:t>3</a:t>
                      </a: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a:solidFill>
                        <a:srgbClr val="D5D5D5"/>
                      </a:solidFill>
                      <a:miter lim="400000"/>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extLst>
                  <a:ext uri="{0D108BD9-81ED-4DB2-BD59-A6C34878D82A}">
                    <a16:rowId xmlns:a16="http://schemas.microsoft.com/office/drawing/2014/main" val="2578187776"/>
                  </a:ext>
                </a:extLst>
              </a:tr>
              <a:tr h="581670">
                <a:tc>
                  <a:txBody>
                    <a:bodyPr/>
                    <a:lstStyle/>
                    <a:p>
                      <a:pPr algn="l">
                        <a:lnSpc>
                          <a:spcPct val="90000"/>
                        </a:lnSpc>
                        <a:spcBef>
                          <a:spcPts val="800"/>
                        </a:spcBef>
                        <a:defRPr sz="1800"/>
                      </a:pPr>
                      <a:r>
                        <a:rPr lang="en-US" sz="1400" b="1" cap="none" spc="0">
                          <a:solidFill>
                            <a:srgbClr val="48545B"/>
                          </a:solidFill>
                        </a:rPr>
                        <a:t>Activity 1</a:t>
                      </a:r>
                    </a:p>
                  </a:txBody>
                  <a:tcPr marL="50800" marR="50800" marT="50800" marB="50800"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a:solidFill>
                        <a:srgbClr val="D5D5D5"/>
                      </a:solidFill>
                      <a:miter lim="400000"/>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extLst>
                  <a:ext uri="{0D108BD9-81ED-4DB2-BD59-A6C34878D82A}">
                    <a16:rowId xmlns:a16="http://schemas.microsoft.com/office/drawing/2014/main" val="10001"/>
                  </a:ext>
                </a:extLst>
              </a:tr>
              <a:tr h="581670">
                <a:tc>
                  <a:txBody>
                    <a:bodyPr/>
                    <a:lstStyle/>
                    <a:p>
                      <a:pPr algn="l">
                        <a:lnSpc>
                          <a:spcPct val="90000"/>
                        </a:lnSpc>
                        <a:spcBef>
                          <a:spcPts val="800"/>
                        </a:spcBef>
                        <a:defRPr sz="1800"/>
                      </a:pPr>
                      <a:r>
                        <a:rPr lang="en-US" sz="1400" b="1" cap="none" spc="0">
                          <a:solidFill>
                            <a:srgbClr val="48545B"/>
                          </a:solidFill>
                        </a:rPr>
                        <a:t>Activity 2</a:t>
                      </a: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a:solidFill>
                        <a:srgbClr val="D5D5D5"/>
                      </a:solidFill>
                      <a:miter lim="400000"/>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extLst>
                  <a:ext uri="{0D108BD9-81ED-4DB2-BD59-A6C34878D82A}">
                    <a16:rowId xmlns:a16="http://schemas.microsoft.com/office/drawing/2014/main" val="10002"/>
                  </a:ext>
                </a:extLst>
              </a:tr>
              <a:tr h="581670">
                <a:tc>
                  <a:txBody>
                    <a:bodyPr/>
                    <a:lstStyle/>
                    <a:p>
                      <a:pPr algn="l">
                        <a:lnSpc>
                          <a:spcPct val="90000"/>
                        </a:lnSpc>
                        <a:spcBef>
                          <a:spcPts val="800"/>
                        </a:spcBef>
                        <a:defRPr sz="1800"/>
                      </a:pPr>
                      <a:r>
                        <a:rPr lang="en-US" sz="1400" b="1" cap="none" spc="0">
                          <a:solidFill>
                            <a:srgbClr val="48545B"/>
                          </a:solidFill>
                        </a:rPr>
                        <a:t>Activity 3</a:t>
                      </a: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a:solidFill>
                        <a:srgbClr val="D5D5D5"/>
                      </a:solidFill>
                      <a:miter lim="400000"/>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noFill/>
                  </a:tcPr>
                </a:tc>
                <a:extLst>
                  <a:ext uri="{0D108BD9-81ED-4DB2-BD59-A6C34878D82A}">
                    <a16:rowId xmlns:a16="http://schemas.microsoft.com/office/drawing/2014/main" val="10003"/>
                  </a:ext>
                </a:extLst>
              </a:tr>
              <a:tr h="581670">
                <a:tc>
                  <a:txBody>
                    <a:bodyPr/>
                    <a:lstStyle/>
                    <a:p>
                      <a:pPr algn="l">
                        <a:lnSpc>
                          <a:spcPct val="90000"/>
                        </a:lnSpc>
                        <a:spcBef>
                          <a:spcPts val="800"/>
                        </a:spcBef>
                        <a:defRPr sz="1800"/>
                      </a:pPr>
                      <a:r>
                        <a:rPr lang="en-US" sz="1400" b="1" cap="none" spc="0">
                          <a:solidFill>
                            <a:srgbClr val="48545B"/>
                          </a:solidFill>
                        </a:rPr>
                        <a:t>Activity 4</a:t>
                      </a: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endParaRPr/>
                    </a:p>
                  </a:txBody>
                  <a:tcPr marL="50800" marR="50800" marT="50800" marB="50800" anchor="ctr" horzOverflow="overflow">
                    <a:lnL w="12700">
                      <a:solidFill>
                        <a:srgbClr val="B8B8B8"/>
                      </a:solidFill>
                      <a:miter lim="400000"/>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a:solidFill>
                        <a:srgbClr val="B8B8B8"/>
                      </a:solidFill>
                      <a:miter lim="400000"/>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chemeClr val="tx1">
                        <a:lumMod val="95000"/>
                      </a:schemeClr>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a:solidFill>
                        <a:srgbClr val="D5D5D5"/>
                      </a:solidFill>
                      <a:miter lim="400000"/>
                    </a:lnR>
                    <a:lnT w="12700" cap="flat" cmpd="sng" algn="ctr">
                      <a:solidFill>
                        <a:schemeClr val="tx1">
                          <a:lumMod val="75000"/>
                        </a:schemeClr>
                      </a:solidFill>
                      <a:prstDash val="dash"/>
                      <a:round/>
                      <a:headEnd type="none" w="med" len="med"/>
                      <a:tailEnd type="none" w="med" len="med"/>
                    </a:lnT>
                    <a:lnB w="12700" cap="flat" cmpd="sng" algn="ctr">
                      <a:solidFill>
                        <a:srgbClr val="B8B8B8"/>
                      </a:solidFill>
                      <a:prstDash val="solid"/>
                      <a:miter lim="400000"/>
                      <a:headEnd type="none" w="med" len="med"/>
                      <a:tailEnd type="none" w="med" len="med"/>
                    </a:lnB>
                    <a:solidFill>
                      <a:srgbClr val="FAD8D0"/>
                    </a:solidFill>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pSp>
        <p:nvGrpSpPr>
          <p:cNvPr id="27" name="Group 26">
            <a:extLst>
              <a:ext uri="{FF2B5EF4-FFF2-40B4-BE49-F238E27FC236}">
                <a16:creationId xmlns:a16="http://schemas.microsoft.com/office/drawing/2014/main" id="{231A92BD-B87B-7140-A3C0-49DE2BA314F4}"/>
              </a:ext>
            </a:extLst>
          </p:cNvPr>
          <p:cNvGrpSpPr/>
          <p:nvPr/>
        </p:nvGrpSpPr>
        <p:grpSpPr>
          <a:xfrm>
            <a:off x="11021960" y="4562928"/>
            <a:ext cx="1856509" cy="5637666"/>
            <a:chOff x="11513127" y="5004979"/>
            <a:chExt cx="1856509" cy="5637666"/>
          </a:xfrm>
        </p:grpSpPr>
        <p:sp>
          <p:nvSpPr>
            <p:cNvPr id="7" name="Rectangle 6">
              <a:extLst>
                <a:ext uri="{FF2B5EF4-FFF2-40B4-BE49-F238E27FC236}">
                  <a16:creationId xmlns:a16="http://schemas.microsoft.com/office/drawing/2014/main" id="{A3C6053D-AB58-8D4C-A608-6BF31E9F3AE6}"/>
                </a:ext>
              </a:extLst>
            </p:cNvPr>
            <p:cNvSpPr/>
            <p:nvPr/>
          </p:nvSpPr>
          <p:spPr>
            <a:xfrm>
              <a:off x="11513127" y="5004979"/>
              <a:ext cx="1856509" cy="468000"/>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1400" b="1" i="0" u="none" strike="noStrike" cap="none" spc="0" normalizeH="0" baseline="0">
                  <a:ln>
                    <a:noFill/>
                  </a:ln>
                  <a:solidFill>
                    <a:srgbClr val="DE411B"/>
                  </a:solidFill>
                  <a:effectLst/>
                  <a:uFillTx/>
                  <a:latin typeface="+mn-lt"/>
                  <a:ea typeface="+mn-ea"/>
                  <a:cs typeface="+mn-cs"/>
                  <a:sym typeface="Helvetica"/>
                </a:rPr>
                <a:t>Milestone 1</a:t>
              </a:r>
            </a:p>
          </p:txBody>
        </p:sp>
        <p:cxnSp>
          <p:nvCxnSpPr>
            <p:cNvPr id="22" name="Straight Connector 21">
              <a:extLst>
                <a:ext uri="{FF2B5EF4-FFF2-40B4-BE49-F238E27FC236}">
                  <a16:creationId xmlns:a16="http://schemas.microsoft.com/office/drawing/2014/main" id="{459AB7D5-2EE1-2B47-922D-3DE9EC4831BA}"/>
                </a:ext>
              </a:extLst>
            </p:cNvPr>
            <p:cNvCxnSpPr>
              <a:cxnSpLocks/>
            </p:cNvCxnSpPr>
            <p:nvPr/>
          </p:nvCxnSpPr>
          <p:spPr>
            <a:xfrm>
              <a:off x="13369636" y="5004979"/>
              <a:ext cx="0" cy="5637666"/>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grpSp>
      <p:sp>
        <p:nvSpPr>
          <p:cNvPr id="28"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C0C16FA9-04F8-7D44-8C1B-CF5CDAA0685A}"/>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Tree>
    <p:extLst>
      <p:ext uri="{BB962C8B-B14F-4D97-AF65-F5344CB8AC3E}">
        <p14:creationId xmlns:p14="http://schemas.microsoft.com/office/powerpoint/2010/main" val="193712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a:extLst>
              <a:ext uri="{FF2B5EF4-FFF2-40B4-BE49-F238E27FC236}">
                <a16:creationId xmlns:a16="http://schemas.microsoft.com/office/drawing/2014/main" id="{B83B3074-A1F3-B448-BBF5-786EE915080F}"/>
              </a:ext>
            </a:extLst>
          </p:cNvPr>
          <p:cNvGraphicFramePr/>
          <p:nvPr/>
        </p:nvGraphicFramePr>
        <p:xfrm>
          <a:off x="1787524" y="4974150"/>
          <a:ext cx="20821872" cy="3758136"/>
        </p:xfrm>
        <a:graphic>
          <a:graphicData uri="http://schemas.openxmlformats.org/drawingml/2006/table">
            <a:tbl>
              <a:tblPr firstRow="1">
                <a:tableStyleId>{4C3C2611-4C71-4FC5-86AE-919BDF0F9419}</a:tableStyleId>
              </a:tblPr>
              <a:tblGrid>
                <a:gridCol w="2602734">
                  <a:extLst>
                    <a:ext uri="{9D8B030D-6E8A-4147-A177-3AD203B41FA5}">
                      <a16:colId xmlns:a16="http://schemas.microsoft.com/office/drawing/2014/main" val="20001"/>
                    </a:ext>
                  </a:extLst>
                </a:gridCol>
                <a:gridCol w="2602734">
                  <a:extLst>
                    <a:ext uri="{9D8B030D-6E8A-4147-A177-3AD203B41FA5}">
                      <a16:colId xmlns:a16="http://schemas.microsoft.com/office/drawing/2014/main" val="20002"/>
                    </a:ext>
                  </a:extLst>
                </a:gridCol>
                <a:gridCol w="2602734">
                  <a:extLst>
                    <a:ext uri="{9D8B030D-6E8A-4147-A177-3AD203B41FA5}">
                      <a16:colId xmlns:a16="http://schemas.microsoft.com/office/drawing/2014/main" val="20003"/>
                    </a:ext>
                  </a:extLst>
                </a:gridCol>
                <a:gridCol w="2602734">
                  <a:extLst>
                    <a:ext uri="{9D8B030D-6E8A-4147-A177-3AD203B41FA5}">
                      <a16:colId xmlns:a16="http://schemas.microsoft.com/office/drawing/2014/main" val="20004"/>
                    </a:ext>
                  </a:extLst>
                </a:gridCol>
                <a:gridCol w="2602734">
                  <a:extLst>
                    <a:ext uri="{9D8B030D-6E8A-4147-A177-3AD203B41FA5}">
                      <a16:colId xmlns:a16="http://schemas.microsoft.com/office/drawing/2014/main" val="20005"/>
                    </a:ext>
                  </a:extLst>
                </a:gridCol>
                <a:gridCol w="2602734">
                  <a:extLst>
                    <a:ext uri="{9D8B030D-6E8A-4147-A177-3AD203B41FA5}">
                      <a16:colId xmlns:a16="http://schemas.microsoft.com/office/drawing/2014/main" val="20006"/>
                    </a:ext>
                  </a:extLst>
                </a:gridCol>
                <a:gridCol w="2602734">
                  <a:extLst>
                    <a:ext uri="{9D8B030D-6E8A-4147-A177-3AD203B41FA5}">
                      <a16:colId xmlns:a16="http://schemas.microsoft.com/office/drawing/2014/main" val="20007"/>
                    </a:ext>
                  </a:extLst>
                </a:gridCol>
                <a:gridCol w="2602734">
                  <a:extLst>
                    <a:ext uri="{9D8B030D-6E8A-4147-A177-3AD203B41FA5}">
                      <a16:colId xmlns:a16="http://schemas.microsoft.com/office/drawing/2014/main" val="4184586804"/>
                    </a:ext>
                  </a:extLst>
                </a:gridCol>
              </a:tblGrid>
              <a:tr h="357364">
                <a:tc gridSpan="4">
                  <a:txBody>
                    <a:bodyPr/>
                    <a:lstStyle/>
                    <a:p>
                      <a:pPr algn="l" defTabSz="914400">
                        <a:defRPr sz="2000">
                          <a:solidFill>
                            <a:srgbClr val="5E5E5E"/>
                          </a:solidFill>
                        </a:defRPr>
                      </a:pPr>
                      <a:r>
                        <a:rPr lang="en-US" sz="1400" b="1">
                          <a:solidFill>
                            <a:schemeClr val="tx1">
                              <a:lumMod val="85000"/>
                            </a:schemeClr>
                          </a:solidFill>
                        </a:rPr>
                        <a:t>MVP</a:t>
                      </a:r>
                      <a:endParaRPr sz="1400" b="1">
                        <a:solidFill>
                          <a:schemeClr val="tx1">
                            <a:lumMod val="8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hMerge="1">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gridSpan="4">
                  <a:txBody>
                    <a:bodyPr/>
                    <a:lstStyle/>
                    <a:p>
                      <a:pPr algn="l" defTabSz="914400">
                        <a:defRPr sz="2000">
                          <a:solidFill>
                            <a:srgbClr val="5E5E5E"/>
                          </a:solidFill>
                        </a:defRPr>
                      </a:pPr>
                      <a:r>
                        <a:rPr lang="en-US" sz="1400" b="1">
                          <a:solidFill>
                            <a:schemeClr val="tx1">
                              <a:lumMod val="85000"/>
                            </a:schemeClr>
                          </a:solidFill>
                        </a:rPr>
                        <a:t>BUILD</a:t>
                      </a:r>
                      <a:endParaRPr sz="1400" b="1">
                        <a:solidFill>
                          <a:schemeClr val="tx1">
                            <a:lumMod val="8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bg1">
                          <a:lumMod val="40000"/>
                          <a:lumOff val="60000"/>
                        </a:schemeClr>
                      </a:solidFill>
                      <a:prstDash val="solid"/>
                      <a:round/>
                      <a:headEnd type="none" w="med" len="med"/>
                      <a:tailEnd type="none" w="med" len="med"/>
                    </a:lnL>
                    <a:lnR w="12700">
                      <a:solidFill>
                        <a:srgbClr val="D5D5D5"/>
                      </a:solidFill>
                      <a:miter lim="400000"/>
                    </a:lnR>
                    <a:lnT w="12700">
                      <a:solidFill>
                        <a:srgbClr val="D5D5D5"/>
                      </a:solidFill>
                      <a:miter lim="400000"/>
                    </a:lnT>
                    <a:lnB w="12700" cap="flat" cmpd="sng" algn="ctr">
                      <a:solidFill>
                        <a:schemeClr val="bg1">
                          <a:lumMod val="20000"/>
                          <a:lumOff val="80000"/>
                        </a:schemeClr>
                      </a:solidFill>
                      <a:prstDash val="solid"/>
                      <a:round/>
                      <a:headEnd type="none" w="med" len="med"/>
                      <a:tailEnd type="none" w="med" len="med"/>
                    </a:lnB>
                    <a:noFill/>
                  </a:tcPr>
                </a:tc>
                <a:tc hMerge="1">
                  <a:txBody>
                    <a:bodyPr/>
                    <a:lstStyle/>
                    <a:p>
                      <a:pPr algn="ctr" defTabSz="914400">
                        <a:defRPr sz="2000">
                          <a:solidFill>
                            <a:srgbClr val="5E5E5E"/>
                          </a:solidFill>
                        </a:defRPr>
                      </a:pPr>
                      <a:endParaRPr/>
                    </a:p>
                  </a:txBody>
                  <a:tcPr marL="50800" marR="50800" marT="50800" marB="50800" anchor="ctr" horzOverflow="overflow"/>
                </a:tc>
                <a:extLst>
                  <a:ext uri="{0D108BD9-81ED-4DB2-BD59-A6C34878D82A}">
                    <a16:rowId xmlns:a16="http://schemas.microsoft.com/office/drawing/2014/main" val="277613035"/>
                  </a:ext>
                </a:extLst>
              </a:tr>
              <a:tr h="357364">
                <a:tc gridSpan="2">
                  <a:txBody>
                    <a:bodyPr/>
                    <a:lstStyle/>
                    <a:p>
                      <a:pPr algn="l" defTabSz="470262">
                        <a:lnSpc>
                          <a:spcPct val="90000"/>
                        </a:lnSpc>
                        <a:defRPr sz="1800" b="0">
                          <a:solidFill>
                            <a:srgbClr val="000000"/>
                          </a:solidFill>
                        </a:defRPr>
                      </a:pPr>
                      <a:r>
                        <a:rPr lang="en-US" sz="1400" b="1" cap="all" spc="180">
                          <a:solidFill>
                            <a:schemeClr val="tx1">
                              <a:lumMod val="65000"/>
                            </a:schemeClr>
                          </a:solidFill>
                        </a:rPr>
                        <a:t>January</a:t>
                      </a:r>
                      <a:endParaRPr sz="1400" b="1" cap="all" spc="180">
                        <a:solidFill>
                          <a:schemeClr val="tx1">
                            <a:lumMod val="6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L w="0">
                      <a:noFill/>
                      <a:miter lim="400000"/>
                    </a:lnL>
                    <a:lnR w="0">
                      <a:noFill/>
                      <a:miter lim="400000"/>
                    </a:lnR>
                    <a:lnT w="12700">
                      <a:solidFill>
                        <a:srgbClr val="D5D5D5"/>
                      </a:solidFill>
                      <a:miter lim="400000"/>
                    </a:lnT>
                    <a:lnB w="12700">
                      <a:solidFill>
                        <a:srgbClr val="D5D5D5"/>
                      </a:solidFill>
                      <a:miter lim="400000"/>
                    </a:lnB>
                    <a:solidFill>
                      <a:srgbClr val="000000"/>
                    </a:solidFill>
                  </a:tcPr>
                </a:tc>
                <a:tc gridSpan="2">
                  <a:txBody>
                    <a:bodyPr/>
                    <a:lstStyle/>
                    <a:p>
                      <a:pPr algn="l" defTabSz="470262">
                        <a:lnSpc>
                          <a:spcPct val="90000"/>
                        </a:lnSpc>
                        <a:defRPr sz="1800" b="0">
                          <a:solidFill>
                            <a:srgbClr val="000000"/>
                          </a:solidFill>
                        </a:defRPr>
                      </a:pPr>
                      <a:r>
                        <a:rPr lang="en-US" sz="1400" b="1" cap="all" spc="180">
                          <a:solidFill>
                            <a:schemeClr val="tx1">
                              <a:lumMod val="65000"/>
                            </a:schemeClr>
                          </a:solidFill>
                        </a:rPr>
                        <a:t>February</a:t>
                      </a:r>
                      <a:endParaRPr sz="1400" b="1" cap="all" spc="180">
                        <a:solidFill>
                          <a:schemeClr val="tx1">
                            <a:lumMod val="6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algn="l" defTabSz="470262">
                        <a:lnSpc>
                          <a:spcPct val="90000"/>
                        </a:lnSpc>
                        <a:defRPr sz="1800" b="0">
                          <a:solidFill>
                            <a:srgbClr val="000000"/>
                          </a:solidFill>
                        </a:defRPr>
                      </a:pPr>
                      <a:r>
                        <a:rPr lang="en-US" sz="1400" b="1" cap="all" spc="180">
                          <a:solidFill>
                            <a:schemeClr val="tx1">
                              <a:lumMod val="65000"/>
                            </a:schemeClr>
                          </a:solidFill>
                        </a:rPr>
                        <a:t>March</a:t>
                      </a:r>
                      <a:endParaRPr sz="1400" b="1" cap="all" spc="180">
                        <a:solidFill>
                          <a:schemeClr val="tx1">
                            <a:lumMod val="6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T w="12700">
                      <a:solidFill>
                        <a:srgbClr val="D5D5D5"/>
                      </a:solidFill>
                      <a:miter lim="400000"/>
                    </a:lnT>
                    <a:lnB w="12700">
                      <a:solidFill>
                        <a:srgbClr val="D5D5D5"/>
                      </a:solidFill>
                      <a:miter lim="400000"/>
                    </a:lnB>
                    <a:solidFill>
                      <a:srgbClr val="000000"/>
                    </a:solidFill>
                  </a:tcPr>
                </a:tc>
                <a:tc gridSpan="2">
                  <a:txBody>
                    <a:bodyPr/>
                    <a:lstStyle/>
                    <a:p>
                      <a:pPr algn="l" defTabSz="470262">
                        <a:lnSpc>
                          <a:spcPct val="90000"/>
                        </a:lnSpc>
                        <a:defRPr sz="1800" b="0">
                          <a:solidFill>
                            <a:srgbClr val="000000"/>
                          </a:solidFill>
                        </a:defRPr>
                      </a:pPr>
                      <a:r>
                        <a:rPr lang="en-US" sz="1400" b="1" cap="all" spc="180">
                          <a:solidFill>
                            <a:schemeClr val="tx1">
                              <a:lumMod val="65000"/>
                            </a:schemeClr>
                          </a:solidFill>
                        </a:rPr>
                        <a:t>April</a:t>
                      </a:r>
                      <a:endParaRPr sz="1400" b="1" cap="all" spc="180">
                        <a:solidFill>
                          <a:schemeClr val="tx1">
                            <a:lumMod val="6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hMerge="1">
                  <a:txBody>
                    <a:bodyPr/>
                    <a:lstStyle/>
                    <a:p>
                      <a:pPr algn="ctr" defTabSz="470262">
                        <a:lnSpc>
                          <a:spcPct val="90000"/>
                        </a:lnSpc>
                        <a:defRPr sz="1800" b="0">
                          <a:solidFill>
                            <a:srgbClr val="000000"/>
                          </a:solidFill>
                        </a:defRPr>
                      </a:pPr>
                      <a:endParaRPr b="1" cap="all" spc="180">
                        <a:solidFill>
                          <a:srgbClr val="FFFFFF"/>
                        </a:solidFill>
                      </a:endParaRPr>
                    </a:p>
                  </a:txBody>
                  <a:tcPr marL="50800" marR="50800" marT="50800" marB="50800" anchor="ctr" horzOverflow="overflow">
                    <a:lnR w="12700">
                      <a:solidFill>
                        <a:srgbClr val="D5D5D5"/>
                      </a:solidFill>
                      <a:miter lim="400000"/>
                    </a:lnR>
                    <a:lnT w="12700">
                      <a:solidFill>
                        <a:srgbClr val="D5D5D5"/>
                      </a:solidFill>
                      <a:miter lim="400000"/>
                    </a:lnT>
                    <a:lnB w="12700" cap="flat" cmpd="sng" algn="ctr">
                      <a:solidFill>
                        <a:srgbClr val="D5D5D5"/>
                      </a:solidFill>
                      <a:prstDash val="solid"/>
                      <a:miter lim="400000"/>
                      <a:headEnd type="none" w="med" len="med"/>
                      <a:tailEnd type="none" w="med" len="med"/>
                    </a:lnB>
                    <a:solidFill>
                      <a:srgbClr val="000000"/>
                    </a:solidFill>
                  </a:tcPr>
                </a:tc>
                <a:extLst>
                  <a:ext uri="{0D108BD9-81ED-4DB2-BD59-A6C34878D82A}">
                    <a16:rowId xmlns:a16="http://schemas.microsoft.com/office/drawing/2014/main" val="2578187776"/>
                  </a:ext>
                </a:extLst>
              </a:tr>
              <a:tr h="357364">
                <a:tc>
                  <a:txBody>
                    <a:bodyPr/>
                    <a:lstStyle/>
                    <a:p>
                      <a:pPr algn="l" defTabSz="470262">
                        <a:lnSpc>
                          <a:spcPct val="90000"/>
                        </a:lnSpc>
                        <a:defRPr sz="1800" b="0">
                          <a:solidFill>
                            <a:srgbClr val="000000"/>
                          </a:solidFill>
                        </a:defRPr>
                      </a:pPr>
                      <a:r>
                        <a:rPr lang="en-US" sz="1400" b="1" cap="all" spc="180">
                          <a:solidFill>
                            <a:schemeClr val="bg1">
                              <a:lumMod val="75000"/>
                            </a:schemeClr>
                          </a:solidFill>
                        </a:rPr>
                        <a:t>Sprint 1</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solidFill>
                        <a:schemeClr val="tx1">
                          <a:lumMod val="75000"/>
                        </a:schemeClr>
                      </a:solidFill>
                      <a:prstDash val="solid"/>
                      <a:round/>
                      <a:headEnd type="none" w="med" len="med"/>
                      <a:tailEnd type="none" w="med" len="med"/>
                    </a:lnB>
                    <a:noFill/>
                  </a:tcPr>
                </a:tc>
                <a:tc>
                  <a:txBody>
                    <a:bodyPr/>
                    <a:lstStyle/>
                    <a:p>
                      <a:pPr algn="l" defTabSz="470262">
                        <a:lnSpc>
                          <a:spcPct val="90000"/>
                        </a:lnSpc>
                        <a:defRPr sz="1800" b="0">
                          <a:solidFill>
                            <a:srgbClr val="000000"/>
                          </a:solidFill>
                        </a:defRPr>
                      </a:pPr>
                      <a:r>
                        <a:rPr lang="en-US" sz="1400" b="1" cap="all" spc="180">
                          <a:solidFill>
                            <a:schemeClr val="bg1">
                              <a:lumMod val="75000"/>
                            </a:schemeClr>
                          </a:solidFill>
                        </a:rPr>
                        <a:t>Sprint 2</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solidFill>
                        <a:schemeClr val="tx1">
                          <a:lumMod val="75000"/>
                        </a:schemeClr>
                      </a:solidFill>
                      <a:prstDash val="solid"/>
                      <a:round/>
                      <a:headEnd type="none" w="med" len="med"/>
                      <a:tailEnd type="none" w="med" len="med"/>
                    </a:lnB>
                    <a:noFill/>
                  </a:tcPr>
                </a:tc>
                <a:tc>
                  <a:txBody>
                    <a:bodyPr/>
                    <a:lstStyle/>
                    <a:p>
                      <a:pPr algn="l" defTabSz="470262">
                        <a:lnSpc>
                          <a:spcPct val="90000"/>
                        </a:lnSpc>
                        <a:defRPr sz="1800" b="0">
                          <a:solidFill>
                            <a:srgbClr val="000000"/>
                          </a:solidFill>
                        </a:defRPr>
                      </a:pPr>
                      <a:r>
                        <a:rPr lang="en-US" sz="1400" b="1" cap="all" spc="180">
                          <a:solidFill>
                            <a:schemeClr val="bg1">
                              <a:lumMod val="75000"/>
                            </a:schemeClr>
                          </a:solidFill>
                        </a:rPr>
                        <a:t>Sprint 3</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solidFill>
                        <a:schemeClr val="tx1">
                          <a:lumMod val="75000"/>
                        </a:schemeClr>
                      </a:solidFill>
                      <a:prstDash val="solid"/>
                      <a:round/>
                      <a:headEnd type="none" w="med" len="med"/>
                      <a:tailEnd type="none" w="med" len="med"/>
                    </a:lnB>
                    <a:noFill/>
                  </a:tcPr>
                </a:tc>
                <a:tc>
                  <a:txBody>
                    <a:bodyPr/>
                    <a:lstStyle/>
                    <a:p>
                      <a:pPr algn="l" defTabSz="470262">
                        <a:lnSpc>
                          <a:spcPct val="90000"/>
                        </a:lnSpc>
                        <a:defRPr sz="1800" b="0">
                          <a:solidFill>
                            <a:srgbClr val="000000"/>
                          </a:solidFill>
                        </a:defRPr>
                      </a:pPr>
                      <a:r>
                        <a:rPr lang="en-US" sz="1400" b="1" cap="all" spc="180">
                          <a:solidFill>
                            <a:schemeClr val="bg1">
                              <a:lumMod val="75000"/>
                            </a:schemeClr>
                          </a:solidFill>
                        </a:rPr>
                        <a:t>Sprint 4</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solidFill>
                        <a:schemeClr val="tx1">
                          <a:lumMod val="75000"/>
                        </a:schemeClr>
                      </a:solidFill>
                      <a:prstDash val="solid"/>
                      <a:round/>
                      <a:headEnd type="none" w="med" len="med"/>
                      <a:tailEnd type="none" w="med" len="med"/>
                    </a:lnB>
                    <a:noFill/>
                  </a:tcPr>
                </a:tc>
                <a:tc>
                  <a:txBody>
                    <a:bodyPr/>
                    <a:lstStyle/>
                    <a:p>
                      <a:pPr algn="l" defTabSz="470262">
                        <a:lnSpc>
                          <a:spcPct val="90000"/>
                        </a:lnSpc>
                        <a:defRPr sz="1800" b="0">
                          <a:solidFill>
                            <a:srgbClr val="000000"/>
                          </a:solidFill>
                        </a:defRPr>
                      </a:pPr>
                      <a:r>
                        <a:rPr lang="en-US" sz="1400" b="1" cap="all" spc="180">
                          <a:solidFill>
                            <a:schemeClr val="bg1">
                              <a:lumMod val="75000"/>
                            </a:schemeClr>
                          </a:solidFill>
                        </a:rPr>
                        <a:t>Sprint 5</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solidFill>
                        <a:schemeClr val="tx1">
                          <a:lumMod val="75000"/>
                        </a:schemeClr>
                      </a:solidFill>
                      <a:prstDash val="solid"/>
                      <a:round/>
                      <a:headEnd type="none" w="med" len="med"/>
                      <a:tailEnd type="none" w="med" len="med"/>
                    </a:lnB>
                    <a:noFill/>
                  </a:tcPr>
                </a:tc>
                <a:tc>
                  <a:txBody>
                    <a:bodyPr/>
                    <a:lstStyle/>
                    <a:p>
                      <a:pPr algn="l" defTabSz="470262">
                        <a:lnSpc>
                          <a:spcPct val="90000"/>
                        </a:lnSpc>
                        <a:defRPr sz="1800" b="0">
                          <a:solidFill>
                            <a:srgbClr val="000000"/>
                          </a:solidFill>
                        </a:defRPr>
                      </a:pPr>
                      <a:r>
                        <a:rPr lang="en-US" sz="1400" b="1" cap="all" spc="180">
                          <a:solidFill>
                            <a:schemeClr val="bg1">
                              <a:lumMod val="75000"/>
                            </a:schemeClr>
                          </a:solidFill>
                        </a:rPr>
                        <a:t>Sprint 6</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solidFill>
                        <a:schemeClr val="tx1">
                          <a:lumMod val="75000"/>
                        </a:schemeClr>
                      </a:solidFill>
                      <a:prstDash val="solid"/>
                      <a:round/>
                      <a:headEnd type="none" w="med" len="med"/>
                      <a:tailEnd type="none" w="med" len="med"/>
                    </a:lnB>
                    <a:noFill/>
                  </a:tcPr>
                </a:tc>
                <a:tc>
                  <a:txBody>
                    <a:bodyPr/>
                    <a:lstStyle/>
                    <a:p>
                      <a:pPr algn="l" defTabSz="470262">
                        <a:lnSpc>
                          <a:spcPct val="90000"/>
                        </a:lnSpc>
                        <a:defRPr sz="1800" b="0">
                          <a:solidFill>
                            <a:srgbClr val="000000"/>
                          </a:solidFill>
                        </a:defRPr>
                      </a:pPr>
                      <a:r>
                        <a:rPr lang="en-US" sz="1400" b="1" cap="all" spc="180">
                          <a:solidFill>
                            <a:schemeClr val="bg1">
                              <a:lumMod val="75000"/>
                            </a:schemeClr>
                          </a:solidFill>
                        </a:rPr>
                        <a:t>Sprint 7</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solidFill>
                        <a:schemeClr val="tx1">
                          <a:lumMod val="75000"/>
                        </a:schemeClr>
                      </a:solidFill>
                      <a:prstDash val="solid"/>
                      <a:round/>
                      <a:headEnd type="none" w="med" len="med"/>
                      <a:tailEnd type="none" w="med" len="med"/>
                    </a:lnB>
                    <a:noFill/>
                  </a:tcPr>
                </a:tc>
                <a:tc>
                  <a:txBody>
                    <a:bodyPr/>
                    <a:lstStyle/>
                    <a:p>
                      <a:pPr algn="l" defTabSz="470262">
                        <a:lnSpc>
                          <a:spcPct val="90000"/>
                        </a:lnSpc>
                        <a:defRPr sz="1800" b="0">
                          <a:solidFill>
                            <a:srgbClr val="000000"/>
                          </a:solidFill>
                        </a:defRPr>
                      </a:pPr>
                      <a:r>
                        <a:rPr lang="en-US" sz="1400" b="1" cap="all" spc="180">
                          <a:solidFill>
                            <a:schemeClr val="bg1">
                              <a:lumMod val="75000"/>
                            </a:schemeClr>
                          </a:solidFill>
                        </a:rPr>
                        <a:t>Sprint 8</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noFill/>
                      <a:prstDash val="dash"/>
                      <a:round/>
                      <a:headEnd type="none" w="med" len="med"/>
                      <a:tailEnd type="none" w="med" len="med"/>
                    </a:lnT>
                    <a:lnB w="12700"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671511">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solidFill>
                          <a:schemeClr val="bg2"/>
                        </a:solidFill>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noFill/>
                      <a:prstDash val="dash"/>
                      <a:round/>
                      <a:headEnd type="none" w="med" len="med"/>
                      <a:tailEnd type="none" w="med" len="med"/>
                    </a:lnB>
                    <a:noFill/>
                  </a:tcPr>
                </a:tc>
                <a:extLst>
                  <a:ext uri="{0D108BD9-81ED-4DB2-BD59-A6C34878D82A}">
                    <a16:rowId xmlns:a16="http://schemas.microsoft.com/office/drawing/2014/main" val="10001"/>
                  </a:ext>
                </a:extLst>
              </a:tr>
              <a:tr h="671511">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extLst>
                  <a:ext uri="{0D108BD9-81ED-4DB2-BD59-A6C34878D82A}">
                    <a16:rowId xmlns:a16="http://schemas.microsoft.com/office/drawing/2014/main" val="10002"/>
                  </a:ext>
                </a:extLst>
              </a:tr>
              <a:tr h="671511">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extLst>
                  <a:ext uri="{0D108BD9-81ED-4DB2-BD59-A6C34878D82A}">
                    <a16:rowId xmlns:a16="http://schemas.microsoft.com/office/drawing/2014/main" val="10003"/>
                  </a:ext>
                </a:extLst>
              </a:tr>
              <a:tr h="671511">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dash"/>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tc>
                  <a:txBody>
                    <a:bodyPr/>
                    <a:lstStyle/>
                    <a:p>
                      <a:pPr algn="ctr" defTabSz="914400">
                        <a:defRPr sz="2000">
                          <a:solidFill>
                            <a:srgbClr val="5E5E5E"/>
                          </a:solidFill>
                        </a:defRPr>
                      </a:pPr>
                      <a:endParaRPr/>
                    </a:p>
                  </a:txBody>
                  <a:tcPr marL="50800" marR="50800" marT="50800" marB="50800" anchor="ctr" horzOverflow="overflow">
                    <a:lnL w="12700" cap="flat" cmpd="sng" algn="ctr">
                      <a:solidFill>
                        <a:schemeClr val="tx1">
                          <a:lumMod val="75000"/>
                        </a:schemeClr>
                      </a:solidFill>
                      <a:prstDash val="dash"/>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115</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5015796"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5.2 Delivery Plan </a:t>
            </a:r>
            <a:endParaRPr b="1">
              <a:solidFill>
                <a:srgbClr val="DE411B"/>
              </a:solidFill>
              <a:latin typeface="Arial" panose="020B0604020202020204" pitchFamily="34" charset="0"/>
              <a:cs typeface="Arial" panose="020B0604020202020204" pitchFamily="34" charset="0"/>
              <a:sym typeface="Helvetica"/>
            </a:endParaRP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Delivery Plan</a:t>
            </a:r>
            <a:endParaRP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2" name="Chevron 1">
            <a:extLst>
              <a:ext uri="{FF2B5EF4-FFF2-40B4-BE49-F238E27FC236}">
                <a16:creationId xmlns:a16="http://schemas.microsoft.com/office/drawing/2014/main" id="{5DF641CE-AC28-9449-9F96-1BF4F363D6DD}"/>
              </a:ext>
            </a:extLst>
          </p:cNvPr>
          <p:cNvSpPr/>
          <p:nvPr/>
        </p:nvSpPr>
        <p:spPr>
          <a:xfrm>
            <a:off x="1787526" y="6295865"/>
            <a:ext cx="7808369" cy="360000"/>
          </a:xfrm>
          <a:prstGeom prst="chevron">
            <a:avLst/>
          </a:prstGeom>
          <a:solidFill>
            <a:srgbClr val="D7EBF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b="0" i="0" u="none" strike="noStrike" cap="none" spc="0" normalizeH="0" baseline="0">
                <a:ln>
                  <a:noFill/>
                </a:ln>
                <a:solidFill>
                  <a:srgbClr val="000000"/>
                </a:solidFill>
                <a:effectLst/>
                <a:uFillTx/>
                <a:latin typeface="+mn-lt"/>
                <a:ea typeface="+mn-ea"/>
                <a:cs typeface="+mn-cs"/>
                <a:sym typeface="Helvetica"/>
              </a:rPr>
              <a:t>Activity 1</a:t>
            </a:r>
          </a:p>
        </p:txBody>
      </p:sp>
      <p:sp>
        <p:nvSpPr>
          <p:cNvPr id="30" name="Chevron 29">
            <a:extLst>
              <a:ext uri="{FF2B5EF4-FFF2-40B4-BE49-F238E27FC236}">
                <a16:creationId xmlns:a16="http://schemas.microsoft.com/office/drawing/2014/main" id="{20AFE076-FCB0-E848-B344-481588E10667}"/>
              </a:ext>
            </a:extLst>
          </p:cNvPr>
          <p:cNvSpPr/>
          <p:nvPr/>
        </p:nvSpPr>
        <p:spPr>
          <a:xfrm>
            <a:off x="10989549" y="6295865"/>
            <a:ext cx="7808369" cy="360000"/>
          </a:xfrm>
          <a:prstGeom prst="chevron">
            <a:avLst/>
          </a:prstGeom>
          <a:solidFill>
            <a:srgbClr val="D7EBF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b="0" i="0" u="none" strike="noStrike" cap="none" spc="0" normalizeH="0" baseline="0">
                <a:ln>
                  <a:noFill/>
                </a:ln>
                <a:solidFill>
                  <a:srgbClr val="000000"/>
                </a:solidFill>
                <a:effectLst/>
                <a:uFillTx/>
                <a:latin typeface="+mn-lt"/>
                <a:ea typeface="+mn-ea"/>
                <a:cs typeface="+mn-cs"/>
                <a:sym typeface="Helvetica"/>
              </a:rPr>
              <a:t>Activity 2</a:t>
            </a:r>
          </a:p>
        </p:txBody>
      </p:sp>
      <p:sp>
        <p:nvSpPr>
          <p:cNvPr id="31" name="Chevron 30">
            <a:extLst>
              <a:ext uri="{FF2B5EF4-FFF2-40B4-BE49-F238E27FC236}">
                <a16:creationId xmlns:a16="http://schemas.microsoft.com/office/drawing/2014/main" id="{A342DD47-1E70-5648-9D59-6D0888D1FA3F}"/>
              </a:ext>
            </a:extLst>
          </p:cNvPr>
          <p:cNvSpPr/>
          <p:nvPr/>
        </p:nvSpPr>
        <p:spPr>
          <a:xfrm>
            <a:off x="7972427" y="6881746"/>
            <a:ext cx="2619374" cy="360000"/>
          </a:xfrm>
          <a:prstGeom prst="chevron">
            <a:avLst/>
          </a:prstGeom>
          <a:solidFill>
            <a:srgbClr val="FAD8D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RO" b="0" cap="none" spc="0">
                <a:solidFill>
                  <a:srgbClr val="000000"/>
                </a:solidFill>
              </a:rPr>
              <a:t>Activity 3</a:t>
            </a:r>
            <a:endParaRPr kumimoji="0" lang="en-RO" b="0" i="0" u="none" strike="noStrike" cap="none" spc="0" normalizeH="0" baseline="0">
              <a:ln>
                <a:noFill/>
              </a:ln>
              <a:solidFill>
                <a:srgbClr val="000000"/>
              </a:solidFill>
              <a:effectLst/>
              <a:uFillTx/>
              <a:latin typeface="+mn-lt"/>
              <a:ea typeface="+mn-ea"/>
              <a:cs typeface="+mn-cs"/>
              <a:sym typeface="Helvetica"/>
            </a:endParaRPr>
          </a:p>
        </p:txBody>
      </p:sp>
      <p:sp>
        <p:nvSpPr>
          <p:cNvPr id="3" name="TextBox 2">
            <a:extLst>
              <a:ext uri="{FF2B5EF4-FFF2-40B4-BE49-F238E27FC236}">
                <a16:creationId xmlns:a16="http://schemas.microsoft.com/office/drawing/2014/main" id="{48EE00A3-A151-9746-AF11-A9037CC9973A}"/>
              </a:ext>
            </a:extLst>
          </p:cNvPr>
          <p:cNvSpPr txBox="1"/>
          <p:nvPr/>
        </p:nvSpPr>
        <p:spPr>
          <a:xfrm>
            <a:off x="1944586" y="11530918"/>
            <a:ext cx="1989819" cy="46808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Team 1</a:t>
            </a:r>
          </a:p>
        </p:txBody>
      </p:sp>
      <p:sp>
        <p:nvSpPr>
          <p:cNvPr id="34" name="Rectangle 33">
            <a:extLst>
              <a:ext uri="{FF2B5EF4-FFF2-40B4-BE49-F238E27FC236}">
                <a16:creationId xmlns:a16="http://schemas.microsoft.com/office/drawing/2014/main" id="{DEE28430-976D-6F40-8EAC-A6CAD5A932C6}"/>
              </a:ext>
            </a:extLst>
          </p:cNvPr>
          <p:cNvSpPr/>
          <p:nvPr/>
        </p:nvSpPr>
        <p:spPr>
          <a:xfrm>
            <a:off x="1703286" y="11644311"/>
            <a:ext cx="241300" cy="241300"/>
          </a:xfrm>
          <a:prstGeom prst="rect">
            <a:avLst/>
          </a:prstGeom>
          <a:solidFill>
            <a:srgbClr val="D7EBF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cxnSp>
        <p:nvCxnSpPr>
          <p:cNvPr id="36" name="Straight Arrow Connector 35">
            <a:extLst>
              <a:ext uri="{FF2B5EF4-FFF2-40B4-BE49-F238E27FC236}">
                <a16:creationId xmlns:a16="http://schemas.microsoft.com/office/drawing/2014/main" id="{39766710-1459-154A-9499-3DC9F1F770A3}"/>
              </a:ext>
            </a:extLst>
          </p:cNvPr>
          <p:cNvCxnSpPr>
            <a:cxnSpLocks/>
            <a:stCxn id="2" idx="3"/>
            <a:endCxn id="30" idx="1"/>
          </p:cNvCxnSpPr>
          <p:nvPr/>
        </p:nvCxnSpPr>
        <p:spPr>
          <a:xfrm>
            <a:off x="9595895" y="6475865"/>
            <a:ext cx="157365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Elbow Connector 47">
            <a:extLst>
              <a:ext uri="{FF2B5EF4-FFF2-40B4-BE49-F238E27FC236}">
                <a16:creationId xmlns:a16="http://schemas.microsoft.com/office/drawing/2014/main" id="{8FEA6D29-9C6A-3F4A-93DD-249474E40D80}"/>
              </a:ext>
            </a:extLst>
          </p:cNvPr>
          <p:cNvCxnSpPr>
            <a:cxnSpLocks/>
            <a:stCxn id="31" idx="3"/>
            <a:endCxn id="30" idx="1"/>
          </p:cNvCxnSpPr>
          <p:nvPr/>
        </p:nvCxnSpPr>
        <p:spPr>
          <a:xfrm flipV="1">
            <a:off x="10591801" y="6475865"/>
            <a:ext cx="577748" cy="585881"/>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3" name="Chevron 52">
            <a:extLst>
              <a:ext uri="{FF2B5EF4-FFF2-40B4-BE49-F238E27FC236}">
                <a16:creationId xmlns:a16="http://schemas.microsoft.com/office/drawing/2014/main" id="{8449DFBD-E738-4045-9BBC-FD5A747CE065}"/>
              </a:ext>
            </a:extLst>
          </p:cNvPr>
          <p:cNvSpPr/>
          <p:nvPr/>
        </p:nvSpPr>
        <p:spPr>
          <a:xfrm>
            <a:off x="7002684" y="7367541"/>
            <a:ext cx="6088283" cy="360000"/>
          </a:xfrm>
          <a:prstGeom prst="chevron">
            <a:avLst/>
          </a:prstGeom>
          <a:solidFill>
            <a:srgbClr val="D7EBF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b="0" i="0" u="none" strike="noStrike" cap="none" spc="0" normalizeH="0" baseline="0">
                <a:ln>
                  <a:noFill/>
                </a:ln>
                <a:solidFill>
                  <a:srgbClr val="000000"/>
                </a:solidFill>
                <a:effectLst/>
                <a:uFillTx/>
                <a:latin typeface="+mn-lt"/>
                <a:ea typeface="+mn-ea"/>
                <a:cs typeface="+mn-cs"/>
                <a:sym typeface="Helvetica"/>
              </a:rPr>
              <a:t>Activity 4</a:t>
            </a:r>
          </a:p>
        </p:txBody>
      </p:sp>
      <p:sp>
        <p:nvSpPr>
          <p:cNvPr id="54" name="Chevron 53">
            <a:extLst>
              <a:ext uri="{FF2B5EF4-FFF2-40B4-BE49-F238E27FC236}">
                <a16:creationId xmlns:a16="http://schemas.microsoft.com/office/drawing/2014/main" id="{AE49DA72-F8B4-4044-A571-1C32DCEF6B7A}"/>
              </a:ext>
            </a:extLst>
          </p:cNvPr>
          <p:cNvSpPr/>
          <p:nvPr/>
        </p:nvSpPr>
        <p:spPr>
          <a:xfrm>
            <a:off x="6105526" y="7862231"/>
            <a:ext cx="7808369" cy="360000"/>
          </a:xfrm>
          <a:prstGeom prst="chevron">
            <a:avLst/>
          </a:prstGeom>
          <a:solidFill>
            <a:srgbClr val="FAD8D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b="0" i="0" u="none" strike="noStrike" cap="none" spc="0" normalizeH="0" baseline="0">
                <a:ln>
                  <a:noFill/>
                </a:ln>
                <a:solidFill>
                  <a:srgbClr val="000000"/>
                </a:solidFill>
                <a:effectLst/>
                <a:uFillTx/>
                <a:latin typeface="+mn-lt"/>
                <a:ea typeface="+mn-ea"/>
                <a:cs typeface="+mn-cs"/>
                <a:sym typeface="Helvetica"/>
              </a:rPr>
              <a:t>Activity 5</a:t>
            </a:r>
          </a:p>
        </p:txBody>
      </p:sp>
      <p:sp>
        <p:nvSpPr>
          <p:cNvPr id="55" name="Chevron 54">
            <a:extLst>
              <a:ext uri="{FF2B5EF4-FFF2-40B4-BE49-F238E27FC236}">
                <a16:creationId xmlns:a16="http://schemas.microsoft.com/office/drawing/2014/main" id="{2FBD4023-20D8-6C45-88DF-2DA873F51C8D}"/>
              </a:ext>
            </a:extLst>
          </p:cNvPr>
          <p:cNvSpPr/>
          <p:nvPr/>
        </p:nvSpPr>
        <p:spPr>
          <a:xfrm>
            <a:off x="14782144" y="7827504"/>
            <a:ext cx="5930902" cy="360000"/>
          </a:xfrm>
          <a:prstGeom prst="chevron">
            <a:avLst/>
          </a:prstGeom>
          <a:solidFill>
            <a:srgbClr val="FAD8D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b="0" i="0" u="none" strike="noStrike" cap="none" spc="0" normalizeH="0" baseline="0">
                <a:ln>
                  <a:noFill/>
                </a:ln>
                <a:solidFill>
                  <a:srgbClr val="000000"/>
                </a:solidFill>
                <a:effectLst/>
                <a:uFillTx/>
                <a:latin typeface="+mn-lt"/>
                <a:ea typeface="+mn-ea"/>
                <a:cs typeface="+mn-cs"/>
                <a:sym typeface="Helvetica"/>
              </a:rPr>
              <a:t>Activity 6</a:t>
            </a:r>
          </a:p>
        </p:txBody>
      </p:sp>
      <p:sp>
        <p:nvSpPr>
          <p:cNvPr id="56" name="Chevron 55">
            <a:extLst>
              <a:ext uri="{FF2B5EF4-FFF2-40B4-BE49-F238E27FC236}">
                <a16:creationId xmlns:a16="http://schemas.microsoft.com/office/drawing/2014/main" id="{D8A8E99A-9A7F-BA43-85D2-1DB9323C4894}"/>
              </a:ext>
            </a:extLst>
          </p:cNvPr>
          <p:cNvSpPr/>
          <p:nvPr/>
        </p:nvSpPr>
        <p:spPr>
          <a:xfrm>
            <a:off x="14788106" y="7372008"/>
            <a:ext cx="3251361" cy="360000"/>
          </a:xfrm>
          <a:prstGeom prst="chevron">
            <a:avLst/>
          </a:prstGeom>
          <a:solidFill>
            <a:srgbClr val="D7EBF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b="0" i="0" u="none" strike="noStrike" cap="none" spc="0" normalizeH="0" baseline="0">
                <a:ln>
                  <a:noFill/>
                </a:ln>
                <a:solidFill>
                  <a:srgbClr val="000000"/>
                </a:solidFill>
                <a:effectLst/>
                <a:uFillTx/>
                <a:latin typeface="+mn-lt"/>
                <a:ea typeface="+mn-ea"/>
                <a:cs typeface="+mn-cs"/>
                <a:sym typeface="Helvetica"/>
              </a:rPr>
              <a:t>Activity 7</a:t>
            </a:r>
          </a:p>
        </p:txBody>
      </p:sp>
      <p:grpSp>
        <p:nvGrpSpPr>
          <p:cNvPr id="23" name="Group 22">
            <a:extLst>
              <a:ext uri="{FF2B5EF4-FFF2-40B4-BE49-F238E27FC236}">
                <a16:creationId xmlns:a16="http://schemas.microsoft.com/office/drawing/2014/main" id="{A8AB3785-4398-924A-B844-8B80994B0BFF}"/>
              </a:ext>
            </a:extLst>
          </p:cNvPr>
          <p:cNvGrpSpPr/>
          <p:nvPr/>
        </p:nvGrpSpPr>
        <p:grpSpPr>
          <a:xfrm>
            <a:off x="17131132" y="4578718"/>
            <a:ext cx="1856509" cy="4245866"/>
            <a:chOff x="11513127" y="5004979"/>
            <a:chExt cx="1856509" cy="4245866"/>
          </a:xfrm>
        </p:grpSpPr>
        <p:sp>
          <p:nvSpPr>
            <p:cNvPr id="24" name="Rectangle 23">
              <a:extLst>
                <a:ext uri="{FF2B5EF4-FFF2-40B4-BE49-F238E27FC236}">
                  <a16:creationId xmlns:a16="http://schemas.microsoft.com/office/drawing/2014/main" id="{D82B7EA3-D2C0-2F44-9AE7-8398C670BCD4}"/>
                </a:ext>
              </a:extLst>
            </p:cNvPr>
            <p:cNvSpPr/>
            <p:nvPr/>
          </p:nvSpPr>
          <p:spPr>
            <a:xfrm>
              <a:off x="11513127" y="5004979"/>
              <a:ext cx="1856509" cy="468000"/>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1400" b="1" i="0" u="none" strike="noStrike" cap="none" spc="0" normalizeH="0" baseline="0">
                  <a:ln>
                    <a:noFill/>
                  </a:ln>
                  <a:solidFill>
                    <a:srgbClr val="DE411B"/>
                  </a:solidFill>
                  <a:effectLst/>
                  <a:uFillTx/>
                  <a:latin typeface="+mn-lt"/>
                  <a:ea typeface="+mn-ea"/>
                  <a:cs typeface="+mn-cs"/>
                  <a:sym typeface="Helvetica"/>
                </a:rPr>
                <a:t>Milestone 1</a:t>
              </a:r>
            </a:p>
          </p:txBody>
        </p:sp>
        <p:cxnSp>
          <p:nvCxnSpPr>
            <p:cNvPr id="29" name="Straight Connector 28">
              <a:extLst>
                <a:ext uri="{FF2B5EF4-FFF2-40B4-BE49-F238E27FC236}">
                  <a16:creationId xmlns:a16="http://schemas.microsoft.com/office/drawing/2014/main" id="{C913EA74-6EEF-9841-AB80-903E033C7481}"/>
                </a:ext>
              </a:extLst>
            </p:cNvPr>
            <p:cNvCxnSpPr>
              <a:cxnSpLocks/>
            </p:cNvCxnSpPr>
            <p:nvPr/>
          </p:nvCxnSpPr>
          <p:spPr>
            <a:xfrm>
              <a:off x="13369636" y="5004979"/>
              <a:ext cx="0" cy="4245866"/>
            </a:xfrm>
            <a:prstGeom prst="line">
              <a:avLst/>
            </a:prstGeom>
            <a:noFill/>
            <a:ln w="25400" cap="flat">
              <a:solidFill>
                <a:schemeClr val="accent1"/>
              </a:solidFill>
              <a:prstDash val="dash"/>
              <a:miter lim="400000"/>
            </a:ln>
            <a:effectLst/>
            <a:sp3d/>
          </p:spPr>
          <p:style>
            <a:lnRef idx="0">
              <a:scrgbClr r="0" g="0" b="0"/>
            </a:lnRef>
            <a:fillRef idx="0">
              <a:scrgbClr r="0" g="0" b="0"/>
            </a:fillRef>
            <a:effectRef idx="0">
              <a:scrgbClr r="0" g="0" b="0"/>
            </a:effectRef>
            <a:fontRef idx="none"/>
          </p:style>
        </p:cxnSp>
      </p:grpSp>
      <p:sp>
        <p:nvSpPr>
          <p:cNvPr id="57" name="TextBox 56">
            <a:extLst>
              <a:ext uri="{FF2B5EF4-FFF2-40B4-BE49-F238E27FC236}">
                <a16:creationId xmlns:a16="http://schemas.microsoft.com/office/drawing/2014/main" id="{FFF8A04C-566B-2843-A8EB-14D399E47A81}"/>
              </a:ext>
            </a:extLst>
          </p:cNvPr>
          <p:cNvSpPr txBox="1"/>
          <p:nvPr/>
        </p:nvSpPr>
        <p:spPr>
          <a:xfrm>
            <a:off x="3519386" y="11530918"/>
            <a:ext cx="1989819" cy="46808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Team 2</a:t>
            </a:r>
          </a:p>
        </p:txBody>
      </p:sp>
      <p:sp>
        <p:nvSpPr>
          <p:cNvPr id="58" name="Rectangle 57">
            <a:extLst>
              <a:ext uri="{FF2B5EF4-FFF2-40B4-BE49-F238E27FC236}">
                <a16:creationId xmlns:a16="http://schemas.microsoft.com/office/drawing/2014/main" id="{FF070E21-6C3F-8847-B143-2A428D958840}"/>
              </a:ext>
            </a:extLst>
          </p:cNvPr>
          <p:cNvSpPr/>
          <p:nvPr/>
        </p:nvSpPr>
        <p:spPr>
          <a:xfrm>
            <a:off x="3278086" y="11644311"/>
            <a:ext cx="241300" cy="241300"/>
          </a:xfrm>
          <a:prstGeom prst="rect">
            <a:avLst/>
          </a:prstGeom>
          <a:solidFill>
            <a:srgbClr val="FAD8D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cxnSp>
        <p:nvCxnSpPr>
          <p:cNvPr id="59" name="Elbow Connector 58">
            <a:extLst>
              <a:ext uri="{FF2B5EF4-FFF2-40B4-BE49-F238E27FC236}">
                <a16:creationId xmlns:a16="http://schemas.microsoft.com/office/drawing/2014/main" id="{4D3C302E-D62E-0942-B70A-F909D7AB40D1}"/>
              </a:ext>
            </a:extLst>
          </p:cNvPr>
          <p:cNvCxnSpPr>
            <a:cxnSpLocks/>
            <a:endCxn id="56" idx="1"/>
          </p:cNvCxnSpPr>
          <p:nvPr/>
        </p:nvCxnSpPr>
        <p:spPr>
          <a:xfrm flipV="1">
            <a:off x="13913895" y="7552008"/>
            <a:ext cx="1054211" cy="487702"/>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4"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7160204B-3F50-3F4E-A3AF-4BD5CD789ED9}"/>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Tree>
    <p:extLst>
      <p:ext uri="{BB962C8B-B14F-4D97-AF65-F5344CB8AC3E}">
        <p14:creationId xmlns:p14="http://schemas.microsoft.com/office/powerpoint/2010/main" val="218536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5.3</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Delivery Approach</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444561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117</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5538375"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7.1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Delivery Approach </a:t>
            </a:r>
            <a:endParaRPr b="1">
              <a:solidFill>
                <a:srgbClr val="DE411B"/>
              </a:solidFill>
              <a:latin typeface="Arial" panose="020B0604020202020204" pitchFamily="34" charset="0"/>
              <a:cs typeface="Arial" panose="020B0604020202020204" pitchFamily="34" charset="0"/>
              <a:sym typeface="Helvetica"/>
            </a:endParaRP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aphicFrame>
        <p:nvGraphicFramePr>
          <p:cNvPr id="70" name="Table 69">
            <a:extLst>
              <a:ext uri="{FF2B5EF4-FFF2-40B4-BE49-F238E27FC236}">
                <a16:creationId xmlns:a16="http://schemas.microsoft.com/office/drawing/2014/main" id="{FCDB9091-1597-284A-9072-8222555517E2}"/>
              </a:ext>
            </a:extLst>
          </p:cNvPr>
          <p:cNvGraphicFramePr>
            <a:graphicFrameLocks noGrp="1"/>
          </p:cNvGraphicFramePr>
          <p:nvPr/>
        </p:nvGraphicFramePr>
        <p:xfrm>
          <a:off x="1787525" y="1641477"/>
          <a:ext cx="20883209" cy="10126881"/>
        </p:xfrm>
        <a:graphic>
          <a:graphicData uri="http://schemas.openxmlformats.org/drawingml/2006/table">
            <a:tbl>
              <a:tblPr firstRow="1"/>
              <a:tblGrid>
                <a:gridCol w="2005795">
                  <a:extLst>
                    <a:ext uri="{9D8B030D-6E8A-4147-A177-3AD203B41FA5}">
                      <a16:colId xmlns:a16="http://schemas.microsoft.com/office/drawing/2014/main" val="2342591442"/>
                    </a:ext>
                  </a:extLst>
                </a:gridCol>
                <a:gridCol w="3539023">
                  <a:extLst>
                    <a:ext uri="{9D8B030D-6E8A-4147-A177-3AD203B41FA5}">
                      <a16:colId xmlns:a16="http://schemas.microsoft.com/office/drawing/2014/main" val="2463421009"/>
                    </a:ext>
                  </a:extLst>
                </a:gridCol>
                <a:gridCol w="3539023">
                  <a:extLst>
                    <a:ext uri="{9D8B030D-6E8A-4147-A177-3AD203B41FA5}">
                      <a16:colId xmlns:a16="http://schemas.microsoft.com/office/drawing/2014/main" val="1297157132"/>
                    </a:ext>
                  </a:extLst>
                </a:gridCol>
                <a:gridCol w="4573697">
                  <a:extLst>
                    <a:ext uri="{9D8B030D-6E8A-4147-A177-3AD203B41FA5}">
                      <a16:colId xmlns:a16="http://schemas.microsoft.com/office/drawing/2014/main" val="1119147519"/>
                    </a:ext>
                  </a:extLst>
                </a:gridCol>
                <a:gridCol w="4182639">
                  <a:extLst>
                    <a:ext uri="{9D8B030D-6E8A-4147-A177-3AD203B41FA5}">
                      <a16:colId xmlns:a16="http://schemas.microsoft.com/office/drawing/2014/main" val="2854738544"/>
                    </a:ext>
                  </a:extLst>
                </a:gridCol>
                <a:gridCol w="3043032">
                  <a:extLst>
                    <a:ext uri="{9D8B030D-6E8A-4147-A177-3AD203B41FA5}">
                      <a16:colId xmlns:a16="http://schemas.microsoft.com/office/drawing/2014/main" val="3487585814"/>
                    </a:ext>
                  </a:extLst>
                </a:gridCol>
              </a:tblGrid>
              <a:tr h="720000">
                <a:tc>
                  <a:txBody>
                    <a:bodyPr/>
                    <a:lstStyle/>
                    <a:p>
                      <a:pPr algn="ctr">
                        <a:lnSpc>
                          <a:spcPct val="90000"/>
                        </a:lnSpc>
                        <a:spcBef>
                          <a:spcPts val="800"/>
                        </a:spcBef>
                        <a:defRPr sz="1800"/>
                      </a:pPr>
                      <a:r>
                        <a:rPr lang="en-US" sz="1400" b="1" cap="all" spc="153">
                          <a:solidFill>
                            <a:schemeClr val="tx1">
                              <a:lumMod val="85000"/>
                            </a:schemeClr>
                          </a:solidFill>
                        </a:rPr>
                        <a:t>Phase</a:t>
                      </a:r>
                      <a:endParaRPr sz="1400" b="1" cap="all" spc="153">
                        <a:solidFill>
                          <a:schemeClr val="tx1">
                            <a:lumMod val="85000"/>
                          </a:schemeClr>
                        </a:solidFill>
                      </a:endParaRPr>
                    </a:p>
                  </a:txBody>
                  <a:tcPr marL="50800" marR="50800" marT="50800" marB="50800" anchor="ctr" horzOverflow="overflow">
                    <a:lnL w="12700" cap="flat" cmpd="sng" algn="ctr">
                      <a:solidFill>
                        <a:srgbClr val="BDBEC0"/>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BDBEC0"/>
                      </a:solidFill>
                      <a:prstDash val="solid"/>
                      <a:round/>
                      <a:headEnd type="none" w="med" len="med"/>
                      <a:tailEnd type="none" w="med" len="med"/>
                    </a:lnT>
                    <a:lnB w="12700" cap="flat" cmpd="sng" algn="ctr">
                      <a:solidFill>
                        <a:srgbClr val="BDBE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algn="ctr" defTabSz="914400">
                        <a:defRPr sz="2000">
                          <a:solidFill>
                            <a:srgbClr val="5E5E5E"/>
                          </a:solidFill>
                        </a:defRPr>
                      </a:pPr>
                      <a:r>
                        <a:rPr lang="en-US" sz="1400" b="1">
                          <a:solidFill>
                            <a:schemeClr val="tx1"/>
                          </a:solidFill>
                        </a:rPr>
                        <a:t>MVP</a:t>
                      </a:r>
                      <a:endParaRPr sz="1400" b="1">
                        <a:solidFill>
                          <a:schemeClr val="tx1"/>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RO"/>
                    </a:p>
                  </a:txBody>
                  <a:tcPr>
                    <a:lnL w="12700" cap="flat" cmpd="sng" algn="ctr">
                      <a:solidFill>
                        <a:schemeClr val="tx1">
                          <a:lumMod val="75000"/>
                        </a:schemeClr>
                      </a:solidFill>
                      <a:prstDash val="solid"/>
                      <a:round/>
                      <a:headEnd type="none" w="med" len="med"/>
                      <a:tailEnd type="none" w="med" len="med"/>
                    </a:lnL>
                  </a:tcPr>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000000">
                          <a:lumMod val="95000"/>
                        </a:srgbClr>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RO"/>
                    </a:p>
                  </a:txBody>
                  <a:tcPr/>
                </a:tc>
                <a:tc>
                  <a:txBody>
                    <a:bodyPr/>
                    <a:lstStyle/>
                    <a:p>
                      <a:pPr algn="ctr" defTabSz="914400">
                        <a:defRPr sz="2000">
                          <a:solidFill>
                            <a:srgbClr val="5E5E5E"/>
                          </a:solidFill>
                        </a:defRPr>
                      </a:pPr>
                      <a:r>
                        <a:rPr lang="en-US" sz="1400" b="1">
                          <a:solidFill>
                            <a:schemeClr val="tx1"/>
                          </a:solidFill>
                        </a:rPr>
                        <a:t>BUILD</a:t>
                      </a:r>
                      <a:endParaRPr sz="1400" b="1">
                        <a:solidFill>
                          <a:schemeClr val="tx1"/>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78800623"/>
                  </a:ext>
                </a:extLst>
              </a:tr>
              <a:tr h="720000">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tx1">
                          <a:lumMod val="75000"/>
                        </a:schemeClr>
                      </a:solidFill>
                      <a:prstDash val="solid"/>
                      <a:round/>
                      <a:headEnd type="none" w="med" len="med"/>
                      <a:tailEnd type="none" w="med" len="med"/>
                    </a:lnR>
                    <a:lnT w="12700" cap="flat" cmpd="sng" algn="ctr">
                      <a:solidFill>
                        <a:srgbClr val="BDBEC0"/>
                      </a:solidFill>
                      <a:prstDash val="solid"/>
                      <a:round/>
                      <a:headEnd type="none" w="med" len="med"/>
                      <a:tailEnd type="none" w="med" len="med"/>
                    </a:lnT>
                    <a:lnB w="12700">
                      <a:solidFill>
                        <a:srgbClr val="D5D5D5"/>
                      </a:solidFill>
                      <a:miter lim="400000"/>
                    </a:lnB>
                    <a:lnTlToBr w="12700" cmpd="sng">
                      <a:noFill/>
                      <a:prstDash val="solid"/>
                    </a:lnTlToBr>
                    <a:lnBlToTr w="12700" cmpd="sng">
                      <a:noFill/>
                      <a:prstDash val="solid"/>
                    </a:lnBlToTr>
                    <a:solidFill>
                      <a:srgbClr val="FFFFFF"/>
                    </a:solid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January</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hMerge="1">
                  <a:txBody>
                    <a:bodyPr/>
                    <a:lstStyle/>
                    <a:p>
                      <a:endParaRPr lang="en-RO"/>
                    </a:p>
                  </a:txBody>
                  <a:tcPr>
                    <a:lnL w="12700" cap="flat" cmpd="sng" algn="ctr">
                      <a:solidFill>
                        <a:schemeClr val="tx1">
                          <a:lumMod val="75000"/>
                        </a:schemeClr>
                      </a:solidFill>
                      <a:prstDash val="solid"/>
                      <a:round/>
                      <a:headEnd type="none" w="med" len="med"/>
                      <a:tailEnd type="none" w="med" len="med"/>
                    </a:ln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February</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hMerge="1">
                  <a:txBody>
                    <a:bodyPr/>
                    <a:lstStyle/>
                    <a:p>
                      <a:endParaRPr lang="en-RO"/>
                    </a:p>
                  </a:txBody>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March</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626081598"/>
                  </a:ext>
                </a:extLst>
              </a:tr>
              <a:tr h="720000">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SPRINTS</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tx1">
                          <a:lumMod val="75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lnTlToBr w="12700" cmpd="sng">
                      <a:noFill/>
                      <a:prstDash val="solid"/>
                    </a:lnTlToBr>
                    <a:lnBlToTr w="12700" cmpd="sng">
                      <a:noFill/>
                      <a:prstDash val="solid"/>
                    </a:lnBlToTr>
                    <a:solidFill>
                      <a:srgbClr val="FFFFFF"/>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1</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2</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3</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4</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5</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791706987"/>
                  </a:ext>
                </a:extLst>
              </a:tr>
              <a:tr h="1324089">
                <a:tc>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US" sz="1400" b="1" i="0" u="none" strike="noStrike" cap="all" spc="198" normalizeH="0" baseline="0">
                          <a:ln>
                            <a:noFill/>
                          </a:ln>
                          <a:solidFill>
                            <a:srgbClr val="000000"/>
                          </a:solidFill>
                          <a:effectLst/>
                          <a:uFillTx/>
                          <a:latin typeface="+mn-lt"/>
                          <a:ea typeface="+mn-ea"/>
                          <a:cs typeface="+mn-cs"/>
                          <a:sym typeface="Helvetica"/>
                        </a:rPr>
                        <a:t>Client TEAM</a:t>
                      </a:r>
                      <a:br>
                        <a:rPr kumimoji="0" lang="en-US" sz="1400" b="1" i="0" u="none" strike="noStrike" cap="all" spc="198" normalizeH="0" baseline="0">
                          <a:ln>
                            <a:noFill/>
                          </a:ln>
                          <a:solidFill>
                            <a:srgbClr val="000000"/>
                          </a:solidFill>
                          <a:effectLst/>
                          <a:uFillTx/>
                          <a:latin typeface="+mn-lt"/>
                          <a:ea typeface="+mn-ea"/>
                          <a:cs typeface="+mn-cs"/>
                          <a:sym typeface="Helvetica"/>
                        </a:rPr>
                      </a:br>
                      <a:r>
                        <a:rPr kumimoji="0" lang="en-US" sz="1400" b="1" i="0" u="none" strike="noStrike" cap="all" spc="198" normalizeH="0" baseline="0">
                          <a:ln>
                            <a:noFill/>
                          </a:ln>
                          <a:solidFill>
                            <a:srgbClr val="000000"/>
                          </a:solidFill>
                          <a:effectLst/>
                          <a:uFillTx/>
                          <a:latin typeface="+mn-lt"/>
                          <a:ea typeface="+mn-ea"/>
                          <a:cs typeface="+mn-cs"/>
                          <a:sym typeface="Helvetica"/>
                        </a:rPr>
                        <a:t> shape</a:t>
                      </a:r>
                      <a:endParaRPr kumimoji="0" sz="1400" b="1" i="0" u="none" strike="noStrike" cap="all" spc="198" normalizeH="0" baseline="0">
                        <a:ln>
                          <a:noFill/>
                        </a:ln>
                        <a:solidFill>
                          <a:srgbClr val="000000"/>
                        </a:solidFill>
                        <a:effectLst/>
                        <a:uFillTx/>
                        <a:latin typeface="+mn-lt"/>
                        <a:ea typeface="+mn-ea"/>
                        <a:cs typeface="+mn-cs"/>
                        <a:sym typeface="Helvetica"/>
                      </a:endParaRPr>
                    </a:p>
                  </a:txBody>
                  <a:tcPr marL="47804" marR="47804" marT="372640"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lnTlToBr w="12700" cmpd="sng">
                      <a:noFill/>
                      <a:prstDash val="solid"/>
                    </a:lnTlToBr>
                    <a:lnBlToTr w="12700" cmpd="sng">
                      <a:noFill/>
                      <a:prstDash val="solid"/>
                    </a:lnBlToTr>
                    <a:noFill/>
                  </a:tcPr>
                </a:tc>
                <a:tc gridSpan="2">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r>
                        <a:rPr kumimoji="0" lang="en-GB" sz="1900" b="1" i="0" u="none" strike="noStrike" cap="none" spc="0" normalizeH="0" baseline="0">
                          <a:ln>
                            <a:noFill/>
                          </a:ln>
                          <a:solidFill>
                            <a:srgbClr val="5E5E5E"/>
                          </a:solidFill>
                          <a:effectLst/>
                          <a:uFillTx/>
                          <a:latin typeface="Arial"/>
                          <a:ea typeface="+mn-ea"/>
                          <a:cs typeface="Arial" panose="020B0604020202020204" pitchFamily="34" charset="0"/>
                          <a:sym typeface="Helvetica"/>
                        </a:rPr>
                        <a:t>Client Team:</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1"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Product Owner (Client)</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Key Technical Leads (e.g. Architect, DevOps)</a:t>
                      </a: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a:solidFill>
                        <a:srgbClr val="B8B8B8"/>
                      </a:solidFill>
                      <a:miter lim="400000"/>
                    </a:lnB>
                    <a:lnTlToBr w="12700" cmpd="sng">
                      <a:noFill/>
                      <a:prstDash val="solid"/>
                    </a:lnTlToBr>
                    <a:lnBlToTr w="12700" cmpd="sng">
                      <a:noFill/>
                      <a:prstDash val="solid"/>
                    </a:lnBlToTr>
                    <a:noFill/>
                  </a:tcPr>
                </a:tc>
                <a:tc hMerge="1">
                  <a:txBody>
                    <a:bodyPr/>
                    <a:lstStyle/>
                    <a:p>
                      <a:pPr marL="0" marR="0" indent="0" algn="l" defTabSz="914400" rtl="0" eaLnBrk="1"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endParaRPr lang="en-RO" sz="1600"/>
                    </a:p>
                  </a:txBody>
                  <a:tcPr marL="67753" marR="67753" marT="67753" marB="67753" horzOverflow="overflow">
                    <a:lnL w="12700" cap="flat" cmpd="sng" algn="ctr">
                      <a:noFill/>
                      <a:prstDash val="solid"/>
                      <a:round/>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0" marR="0" indent="0" algn="l" defTabSz="914400" rtl="0" eaLnBrk="1"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endParaRPr kumimoji="0" lang="en-GB" sz="1900" b="0" i="0" u="none" strike="noStrike" cap="none" spc="0" normalizeH="0" baseline="0">
                        <a:ln>
                          <a:noFill/>
                        </a:ln>
                        <a:solidFill>
                          <a:srgbClr val="5E5E5E"/>
                        </a:solidFill>
                        <a:effectLst/>
                        <a:uFillTx/>
                        <a:latin typeface="+mj-lt"/>
                        <a:ea typeface="+mn-ea"/>
                        <a:cs typeface="Arial"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hMerge="1">
                  <a:txBody>
                    <a:bodyPr/>
                    <a:lstStyle/>
                    <a:p>
                      <a:pPr algn="l"/>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Full Team</a:t>
                      </a:r>
                      <a:endParaRPr lang="en-RO"/>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a:solidFill>
                        <a:srgbClr val="B8B8B8"/>
                      </a:solidFill>
                      <a:miter lim="400000"/>
                    </a:lnB>
                    <a:lnTlToBr w="12700" cmpd="sng">
                      <a:noFill/>
                      <a:prstDash val="solid"/>
                    </a:lnTlToBr>
                    <a:lnBlToTr w="12700" cmpd="sng">
                      <a:noFill/>
                      <a:prstDash val="solid"/>
                    </a:lnBlToTr>
                    <a:noFill/>
                  </a:tcPr>
                </a:tc>
                <a:tc>
                  <a:txBody>
                    <a:bodyPr/>
                    <a:lstStyle/>
                    <a:p>
                      <a:pPr marL="0" marR="0" indent="0" algn="l" defTabSz="914400" latinLnBrk="0">
                        <a:lnSpc>
                          <a:spcPct val="100000"/>
                        </a:lnSpc>
                        <a:spcBef>
                          <a:spcPts val="0"/>
                        </a:spcBef>
                        <a:spcAft>
                          <a:spcPts val="0"/>
                        </a:spcAft>
                        <a:buClrTx/>
                        <a:buSzTx/>
                        <a:buFont typeface="Arial" panose="020B0604020202020204" pitchFamily="34" charset="0"/>
                        <a:buNone/>
                        <a:tabLst/>
                        <a:defRPr sz="2000">
                          <a:solidFill>
                            <a:srgbClr val="5E5E5E"/>
                          </a:solidFill>
                        </a:defRPr>
                      </a:pPr>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TBA during the Discovery</a:t>
                      </a: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3636016"/>
                  </a:ext>
                </a:extLst>
              </a:tr>
              <a:tr h="1099441">
                <a:tc>
                  <a:txBody>
                    <a:body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US" sz="1400" b="1" i="0" u="none" strike="noStrike" cap="all" spc="198" normalizeH="0" baseline="0">
                          <a:ln>
                            <a:noFill/>
                          </a:ln>
                          <a:solidFill>
                            <a:srgbClr val="000000"/>
                          </a:solidFill>
                          <a:effectLst/>
                          <a:uFillTx/>
                          <a:latin typeface="+mn-lt"/>
                          <a:ea typeface="+mn-ea"/>
                          <a:cs typeface="+mn-cs"/>
                          <a:sym typeface="Helvetica"/>
                        </a:rPr>
                        <a:t>Endava Team shape</a:t>
                      </a:r>
                      <a:endParaRPr kumimoji="0" sz="1400" b="1" i="0" u="none" strike="noStrike" cap="all" spc="198" normalizeH="0" baseline="0">
                        <a:ln>
                          <a:noFill/>
                        </a:ln>
                        <a:solidFill>
                          <a:srgbClr val="000000"/>
                        </a:solidFill>
                        <a:effectLst/>
                        <a:uFillTx/>
                        <a:latin typeface="+mn-lt"/>
                        <a:ea typeface="+mn-ea"/>
                        <a:cs typeface="+mn-cs"/>
                        <a:sym typeface="Helvetica"/>
                      </a:endParaRPr>
                    </a:p>
                  </a:txBody>
                  <a:tcPr marL="47804" marR="47804" marT="372640"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lnTlToBr w="12700" cmpd="sng">
                      <a:noFill/>
                      <a:prstDash val="solid"/>
                    </a:lnTlToBr>
                    <a:lnBlToTr w="12700" cmpd="sng">
                      <a:noFill/>
                      <a:prstDash val="solid"/>
                    </a:lnBlToTr>
                    <a:noFill/>
                  </a:tcPr>
                </a:tc>
                <a:tc gridSpan="2">
                  <a:txBody>
                    <a:bodyPr/>
                    <a:lstStyle/>
                    <a:p>
                      <a:pPr marL="0" marR="0" indent="0" algn="l" defTabSz="914400" rtl="0" eaLnBrk="1"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r>
                        <a:rPr kumimoji="0" lang="en-GB" sz="1900" b="1"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Endava Core Team:</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PM/Scrum Master</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Design Lead</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UX designer</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DevOps</a:t>
                      </a:r>
                      <a:endParaRPr lang="en-RO" sz="1900"/>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lnTlToBr w="12700" cmpd="sng">
                      <a:noFill/>
                      <a:prstDash val="solid"/>
                    </a:lnTlToBr>
                    <a:lnBlToTr w="12700" cmpd="sng">
                      <a:noFill/>
                      <a:prstDash val="solid"/>
                    </a:lnBlToTr>
                    <a:noFill/>
                  </a:tcPr>
                </a:tc>
                <a:tc hMerge="1">
                  <a:txBody>
                    <a:body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endParaRPr lang="en-RO" sz="1600"/>
                    </a:p>
                  </a:txBody>
                  <a:tcPr marL="67753" marR="67753" marT="67753" marB="67753" horzOverflow="overflow">
                    <a:lnL w="12700" cap="flat" cmpd="sng" algn="ctr">
                      <a:noFill/>
                      <a:prstDash val="solid"/>
                      <a:round/>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r>
                        <a:rPr kumimoji="0" lang="en-GB" sz="1900" b="1" i="0" u="none" strike="noStrike" cap="none" spc="0" normalizeH="0" baseline="0">
                          <a:ln>
                            <a:noFill/>
                          </a:ln>
                          <a:solidFill>
                            <a:srgbClr val="5E5E5E"/>
                          </a:solidFill>
                          <a:effectLst/>
                          <a:uFillTx/>
                          <a:latin typeface="+mn-lt"/>
                          <a:ea typeface="+mn-ea"/>
                          <a:cs typeface="Arial" panose="020B0604020202020204" pitchFamily="34" charset="0"/>
                          <a:sym typeface="Helvetica"/>
                        </a:rPr>
                        <a:t>Endava Team:</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mn-lt"/>
                          <a:ea typeface="+mn-ea"/>
                          <a:cs typeface="Arial" panose="020B0604020202020204" pitchFamily="34" charset="0"/>
                          <a:sym typeface="Helvetica"/>
                        </a:rPr>
                        <a:t>Endava Core Team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mn-lt"/>
                          <a:ea typeface="+mn-ea"/>
                          <a:cs typeface="Arial" panose="020B0604020202020204" pitchFamily="34" charset="0"/>
                          <a:sym typeface="Helvetica"/>
                        </a:rPr>
                        <a:t>Rest of the team</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endParaRPr kumimoji="0" lang="en-GB" sz="1900" b="0" i="0" u="none" strike="noStrike" cap="none" spc="0" normalizeH="0" baseline="0">
                        <a:ln>
                          <a:noFill/>
                        </a:ln>
                        <a:solidFill>
                          <a:srgbClr val="5E5E5E"/>
                        </a:solidFill>
                        <a:effectLst/>
                        <a:uFillTx/>
                        <a:latin typeface="+mj-lt"/>
                        <a:ea typeface="+mn-ea"/>
                        <a:cs typeface="Arial"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hMerge="1">
                  <a:txBody>
                    <a:bodyPr/>
                    <a:lstStyle/>
                    <a:p>
                      <a:endParaRPr lang="en-RO"/>
                    </a:p>
                  </a:txBody>
                  <a:tcPr/>
                </a:tc>
                <a:tc>
                  <a:txBody>
                    <a:bodyPr/>
                    <a:lstStyle/>
                    <a:p>
                      <a:pPr marL="0" marR="0" indent="0" algn="l" defTabSz="914400" latinLnBrk="0">
                        <a:lnSpc>
                          <a:spcPct val="100000"/>
                        </a:lnSpc>
                        <a:spcBef>
                          <a:spcPts val="0"/>
                        </a:spcBef>
                        <a:spcAft>
                          <a:spcPts val="0"/>
                        </a:spcAft>
                        <a:buClrTx/>
                        <a:buSzTx/>
                        <a:buFont typeface="Arial" panose="020B0604020202020204" pitchFamily="34" charset="0"/>
                        <a:buNone/>
                        <a:tabLst/>
                        <a:defRPr sz="2000">
                          <a:solidFill>
                            <a:srgbClr val="5E5E5E"/>
                          </a:solidFill>
                        </a:defRPr>
                      </a:pP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0868222"/>
                  </a:ext>
                </a:extLst>
              </a:tr>
              <a:tr h="3159805">
                <a:tc>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GB" sz="1400" b="1" i="0" u="none" strike="noStrike" cap="all" spc="198" normalizeH="0" baseline="0">
                          <a:ln>
                            <a:noFill/>
                          </a:ln>
                          <a:solidFill>
                            <a:srgbClr val="000000"/>
                          </a:solidFill>
                          <a:effectLst/>
                          <a:uFillTx/>
                          <a:latin typeface="+mn-lt"/>
                          <a:ea typeface="+mn-ea"/>
                          <a:cs typeface="+mn-cs"/>
                          <a:sym typeface="Helvetica"/>
                        </a:rPr>
                        <a:t>Key </a:t>
                      </a:r>
                      <a:br>
                        <a:rPr kumimoji="0" lang="en-GB" sz="1400" b="1" i="0" u="none" strike="noStrike" cap="all" spc="198" normalizeH="0" baseline="0">
                          <a:ln>
                            <a:noFill/>
                          </a:ln>
                          <a:solidFill>
                            <a:srgbClr val="000000"/>
                          </a:solidFill>
                          <a:effectLst/>
                          <a:uFillTx/>
                          <a:latin typeface="+mn-lt"/>
                          <a:ea typeface="+mn-ea"/>
                          <a:cs typeface="+mn-cs"/>
                          <a:sym typeface="Helvetica"/>
                        </a:rPr>
                      </a:br>
                      <a:r>
                        <a:rPr kumimoji="0" lang="en-GB" sz="1400" b="1" i="0" u="none" strike="noStrike" cap="all" spc="198" normalizeH="0" baseline="0">
                          <a:ln>
                            <a:noFill/>
                          </a:ln>
                          <a:solidFill>
                            <a:srgbClr val="000000"/>
                          </a:solidFill>
                          <a:effectLst/>
                          <a:uFillTx/>
                          <a:latin typeface="+mn-lt"/>
                          <a:ea typeface="+mn-ea"/>
                          <a:cs typeface="+mn-cs"/>
                          <a:sym typeface="Helvetica"/>
                        </a:rPr>
                        <a:t>activities</a:t>
                      </a:r>
                    </a:p>
                  </a:txBody>
                  <a:tcPr marL="47804" marR="47804" marT="47804"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Lorem ipsum </a:t>
                      </a:r>
                      <a:r>
                        <a:rPr lang="en-GB" sz="1900" b="0" i="0" u="none" strike="noStrike" cap="none" spc="0" baseline="0" err="1">
                          <a:solidFill>
                            <a:srgbClr val="5E5E5E"/>
                          </a:solidFill>
                          <a:effectLst/>
                          <a:uFillTx/>
                          <a:latin typeface="Arial"/>
                          <a:ea typeface="+mn-ea"/>
                          <a:cs typeface="+mn-cs"/>
                          <a:sym typeface="Helvetica"/>
                        </a:rPr>
                        <a:t>dolor</a:t>
                      </a:r>
                      <a:r>
                        <a:rPr lang="en-GB" sz="1900" b="0" i="0" u="none" strike="noStrike" cap="none" spc="0" baseline="0">
                          <a:solidFill>
                            <a:srgbClr val="5E5E5E"/>
                          </a:solidFill>
                          <a:effectLst/>
                          <a:uFillTx/>
                          <a:latin typeface="Arial"/>
                          <a:ea typeface="+mn-ea"/>
                          <a:cs typeface="+mn-cs"/>
                          <a:sym typeface="Helvetica"/>
                        </a:rPr>
                        <a:t> sit </a:t>
                      </a:r>
                      <a:r>
                        <a:rPr lang="en-GB" sz="1900" b="0" i="0" u="none" strike="noStrike" cap="none" spc="0" baseline="0" err="1">
                          <a:solidFill>
                            <a:srgbClr val="5E5E5E"/>
                          </a:solidFill>
                          <a:effectLst/>
                          <a:uFillTx/>
                          <a:latin typeface="Arial"/>
                          <a:ea typeface="+mn-ea"/>
                          <a:cs typeface="+mn-cs"/>
                          <a:sym typeface="Helvetica"/>
                        </a:rPr>
                        <a:t>amet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consectetur</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adipiscing</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elit</a:t>
                      </a:r>
                      <a:r>
                        <a:rPr lang="en-GB" sz="1900" b="0" i="0" u="none" strike="noStrike" cap="none" spc="0" baseline="0">
                          <a:solidFill>
                            <a:srgbClr val="5E5E5E"/>
                          </a:solidFill>
                          <a:effectLst/>
                          <a:uFillTx/>
                          <a:latin typeface="Arial"/>
                          <a:ea typeface="+mn-ea"/>
                          <a:cs typeface="+mn-cs"/>
                          <a:sym typeface="Helvetica"/>
                        </a:rPr>
                        <a:t>.</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Phasellus</a:t>
                      </a:r>
                      <a:r>
                        <a:rPr lang="en-GB" sz="1900" b="0" i="0" u="none" strike="noStrike" cap="none" spc="0" baseline="0">
                          <a:solidFill>
                            <a:srgbClr val="5E5E5E"/>
                          </a:solidFill>
                          <a:effectLst/>
                          <a:uFillTx/>
                          <a:latin typeface="Arial"/>
                          <a:ea typeface="+mn-ea"/>
                          <a:cs typeface="+mn-cs"/>
                          <a:sym typeface="Helvetica"/>
                        </a:rPr>
                        <a:t> a </a:t>
                      </a:r>
                      <a:r>
                        <a:rPr lang="en-GB" sz="1900" b="0" i="0" u="none" strike="noStrike" cap="none" spc="0" baseline="0" err="1">
                          <a:solidFill>
                            <a:srgbClr val="5E5E5E"/>
                          </a:solidFill>
                          <a:effectLst/>
                          <a:uFillTx/>
                          <a:latin typeface="Arial"/>
                          <a:ea typeface="+mn-ea"/>
                          <a:cs typeface="+mn-cs"/>
                          <a:sym typeface="Helvetica"/>
                        </a:rPr>
                        <a:t>sem</a:t>
                      </a:r>
                      <a:r>
                        <a:rPr lang="en-GB" sz="1900" b="0" i="0" u="none" strike="noStrike" cap="none" spc="0" baseline="0">
                          <a:solidFill>
                            <a:srgbClr val="5E5E5E"/>
                          </a:solidFill>
                          <a:effectLst/>
                          <a:uFillTx/>
                          <a:latin typeface="Arial"/>
                          <a:ea typeface="+mn-ea"/>
                          <a:cs typeface="+mn-cs"/>
                          <a:sym typeface="Helvetica"/>
                        </a:rPr>
                        <a:t> sem.</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Curabitur</a:t>
                      </a:r>
                      <a:r>
                        <a:rPr lang="en-GB" sz="1900" b="0" i="0" u="none" strike="noStrike" cap="none" spc="0" baseline="0">
                          <a:solidFill>
                            <a:srgbClr val="5E5E5E"/>
                          </a:solidFill>
                          <a:effectLst/>
                          <a:uFillTx/>
                          <a:latin typeface="Arial"/>
                          <a:ea typeface="+mn-ea"/>
                          <a:cs typeface="+mn-cs"/>
                          <a:sym typeface="Helvetica"/>
                        </a:rPr>
                        <a:t> pulvinar </a:t>
                      </a:r>
                      <a:r>
                        <a:rPr lang="en-GB" sz="1900" b="0" i="0" u="none" strike="noStrike" cap="none" spc="0" baseline="0" err="1">
                          <a:solidFill>
                            <a:srgbClr val="5E5E5E"/>
                          </a:solidFill>
                          <a:effectLst/>
                          <a:uFillTx/>
                          <a:latin typeface="Arial"/>
                          <a:ea typeface="+mn-ea"/>
                          <a:cs typeface="+mn-cs"/>
                          <a:sym typeface="Helvetica"/>
                        </a:rPr>
                        <a:t>facilisis</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odio</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consectetur</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vehicula</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erat</a:t>
                      </a:r>
                      <a:r>
                        <a:rPr lang="en-GB" sz="1900" b="0" i="0" u="none" strike="noStrike" cap="none" spc="0" baseline="0">
                          <a:solidFill>
                            <a:srgbClr val="5E5E5E"/>
                          </a:solidFill>
                          <a:effectLst/>
                          <a:uFillTx/>
                          <a:latin typeface="Arial"/>
                          <a:ea typeface="+mn-ea"/>
                          <a:cs typeface="+mn-cs"/>
                          <a:sym typeface="Helvetica"/>
                        </a:rPr>
                        <a:t> cursus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Nunc in </a:t>
                      </a:r>
                      <a:r>
                        <a:rPr lang="en-GB" sz="1900" b="0" i="0" u="none" strike="noStrike" cap="none" spc="0" baseline="0" err="1">
                          <a:solidFill>
                            <a:srgbClr val="5E5E5E"/>
                          </a:solidFill>
                          <a:effectLst/>
                          <a:uFillTx/>
                          <a:latin typeface="Arial"/>
                          <a:ea typeface="+mn-ea"/>
                          <a:cs typeface="+mn-cs"/>
                          <a:sym typeface="Helvetica"/>
                        </a:rPr>
                        <a:t>rhoncus</a:t>
                      </a:r>
                      <a:r>
                        <a:rPr lang="en-GB" sz="1900" b="0" i="0" u="none" strike="noStrike" cap="none" spc="0" baseline="0">
                          <a:solidFill>
                            <a:srgbClr val="5E5E5E"/>
                          </a:solidFill>
                          <a:effectLst/>
                          <a:uFillTx/>
                          <a:latin typeface="Arial"/>
                          <a:ea typeface="+mn-ea"/>
                          <a:cs typeface="+mn-cs"/>
                          <a:sym typeface="Helvetica"/>
                        </a:rPr>
                        <a:t> sem. Aenean </a:t>
                      </a:r>
                      <a:r>
                        <a:rPr lang="en-GB" sz="1900" b="0" i="0" u="none" strike="noStrike" cap="none" spc="0" baseline="0" err="1">
                          <a:solidFill>
                            <a:srgbClr val="5E5E5E"/>
                          </a:solidFill>
                          <a:effectLst/>
                          <a:uFillTx/>
                          <a:latin typeface="Arial"/>
                          <a:ea typeface="+mn-ea"/>
                          <a:cs typeface="+mn-cs"/>
                          <a:sym typeface="Helvetica"/>
                        </a:rPr>
                        <a:t>ut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nibh</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eleifend</a:t>
                      </a:r>
                      <a:r>
                        <a:rPr lang="en-GB" sz="1900" b="0" i="0" u="none" strike="noStrike" cap="none" spc="0" baseline="0">
                          <a:solidFill>
                            <a:srgbClr val="5E5E5E"/>
                          </a:solidFill>
                          <a:effectLst/>
                          <a:uFillTx/>
                          <a:latin typeface="Arial"/>
                          <a:ea typeface="+mn-ea"/>
                          <a:cs typeface="+mn-cs"/>
                          <a:sym typeface="Helvetica"/>
                        </a:rPr>
                        <a:t>, cursus dui vitae, </a:t>
                      </a:r>
                      <a:r>
                        <a:rPr lang="en-GB" sz="1900" b="0" i="0" u="none" strike="noStrike" cap="none" spc="0" baseline="0" err="1">
                          <a:solidFill>
                            <a:srgbClr val="5E5E5E"/>
                          </a:solidFill>
                          <a:effectLst/>
                          <a:uFillTx/>
                          <a:latin typeface="Arial"/>
                          <a:ea typeface="+mn-ea"/>
                          <a:cs typeface="+mn-cs"/>
                          <a:sym typeface="Helvetica"/>
                        </a:rPr>
                        <a:t>vulputate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metus</a:t>
                      </a:r>
                      <a:r>
                        <a:rPr lang="en-GB" sz="1900" b="0" i="0" u="none" strike="noStrike" cap="none" spc="0" baseline="0">
                          <a:solidFill>
                            <a:srgbClr val="5E5E5E"/>
                          </a:solidFill>
                          <a:effectLst/>
                          <a:uFillTx/>
                          <a:latin typeface="Arial"/>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Pellentesque</a:t>
                      </a:r>
                      <a:r>
                        <a:rPr lang="en-GB" sz="1900" b="0" i="0" u="none" strike="noStrike" cap="none" spc="0" baseline="0">
                          <a:solidFill>
                            <a:srgbClr val="5E5E5E"/>
                          </a:solidFill>
                          <a:effectLst/>
                          <a:uFillTx/>
                          <a:latin typeface="Arial"/>
                          <a:ea typeface="+mn-ea"/>
                          <a:cs typeface="+mn-cs"/>
                          <a:sym typeface="Helvetica"/>
                        </a:rPr>
                        <a:t> habitant </a:t>
                      </a:r>
                      <a:r>
                        <a:rPr lang="en-GB" sz="1900" b="0" i="0" u="none" strike="noStrike" cap="none" spc="0" baseline="0" err="1">
                          <a:solidFill>
                            <a:srgbClr val="5E5E5E"/>
                          </a:solidFill>
                          <a:effectLst/>
                          <a:uFillTx/>
                          <a:latin typeface="Arial"/>
                          <a:ea typeface="+mn-ea"/>
                          <a:cs typeface="+mn-cs"/>
                          <a:sym typeface="Helvetica"/>
                        </a:rPr>
                        <a:t>morbi</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tristique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senectus</a:t>
                      </a:r>
                      <a:r>
                        <a:rPr lang="en-GB" sz="1900" b="0" i="0" u="none" strike="noStrike" cap="none" spc="0" baseline="0">
                          <a:solidFill>
                            <a:srgbClr val="5E5E5E"/>
                          </a:solidFill>
                          <a:effectLst/>
                          <a:uFillTx/>
                          <a:latin typeface="Arial"/>
                          <a:ea typeface="+mn-ea"/>
                          <a:cs typeface="+mn-cs"/>
                          <a:sym typeface="Helvetica"/>
                        </a:rPr>
                        <a:t> et </a:t>
                      </a:r>
                      <a:r>
                        <a:rPr lang="en-GB" sz="1900" b="0" i="0" u="none" strike="noStrike" cap="none" spc="0" baseline="0" err="1">
                          <a:solidFill>
                            <a:srgbClr val="5E5E5E"/>
                          </a:solidFill>
                          <a:effectLst/>
                          <a:uFillTx/>
                          <a:latin typeface="Arial"/>
                          <a:ea typeface="+mn-ea"/>
                          <a:cs typeface="+mn-cs"/>
                          <a:sym typeface="Helvetica"/>
                        </a:rPr>
                        <a:t>netus</a:t>
                      </a:r>
                      <a:r>
                        <a:rPr lang="en-GB" sz="1900" b="0" i="0" u="none" strike="noStrike" cap="none" spc="0" baseline="0">
                          <a:solidFill>
                            <a:srgbClr val="5E5E5E"/>
                          </a:solidFill>
                          <a:effectLst/>
                          <a:uFillTx/>
                          <a:latin typeface="Arial"/>
                          <a:ea typeface="+mn-ea"/>
                          <a:cs typeface="+mn-cs"/>
                          <a:sym typeface="Helvetica"/>
                        </a:rPr>
                        <a:t> et </a:t>
                      </a:r>
                      <a:r>
                        <a:rPr lang="en-GB" sz="1900" b="0" i="0" u="none" strike="noStrike" cap="none" spc="0" baseline="0" err="1">
                          <a:solidFill>
                            <a:srgbClr val="5E5E5E"/>
                          </a:solidFill>
                          <a:effectLst/>
                          <a:uFillTx/>
                          <a:latin typeface="Arial"/>
                          <a:ea typeface="+mn-ea"/>
                          <a:cs typeface="+mn-cs"/>
                          <a:sym typeface="Helvetica"/>
                        </a:rPr>
                        <a:t>malesuada</a:t>
                      </a:r>
                      <a:r>
                        <a:rPr lang="en-GB" sz="1900" b="0" i="0" u="none" strike="noStrike" cap="none" spc="0" baseline="0">
                          <a:solidFill>
                            <a:srgbClr val="5E5E5E"/>
                          </a:solidFill>
                          <a:effectLst/>
                          <a:uFillTx/>
                          <a:latin typeface="Arial"/>
                          <a:ea typeface="+mn-ea"/>
                          <a:cs typeface="+mn-cs"/>
                          <a:sym typeface="Helvetica"/>
                        </a:rPr>
                        <a:t> fames ac </a:t>
                      </a:r>
                      <a:r>
                        <a:rPr lang="en-GB" sz="1900" b="0" i="0" u="none" strike="noStrike" cap="none" spc="0" baseline="0" err="1">
                          <a:solidFill>
                            <a:srgbClr val="5E5E5E"/>
                          </a:solidFill>
                          <a:effectLst/>
                          <a:uFillTx/>
                          <a:latin typeface="Arial"/>
                          <a:ea typeface="+mn-ea"/>
                          <a:cs typeface="+mn-cs"/>
                          <a:sym typeface="Helvetica"/>
                        </a:rPr>
                        <a:t>turpis</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egestas</a:t>
                      </a:r>
                      <a:r>
                        <a:rPr lang="en-GB" sz="1900" b="0" i="0" u="none" strike="noStrike" cap="none" spc="0" baseline="0">
                          <a:solidFill>
                            <a:srgbClr val="5E5E5E"/>
                          </a:solidFill>
                          <a:effectLst/>
                          <a:uFillTx/>
                          <a:latin typeface="Arial"/>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Quisque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congue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eu</a:t>
                      </a:r>
                      <a:r>
                        <a:rPr lang="en-GB" sz="1900" b="0" i="0" u="none" strike="noStrike" cap="none" spc="0" baseline="0">
                          <a:solidFill>
                            <a:srgbClr val="5E5E5E"/>
                          </a:solidFill>
                          <a:effectLst/>
                          <a:uFillTx/>
                          <a:latin typeface="Arial"/>
                          <a:ea typeface="+mn-ea"/>
                          <a:cs typeface="+mn-cs"/>
                          <a:sym typeface="Helvetica"/>
                        </a:rPr>
                        <a:t> ex </a:t>
                      </a:r>
                      <a:r>
                        <a:rPr lang="en-GB" sz="1900" b="0" i="0" u="none" strike="noStrike" cap="none" spc="0" baseline="0" err="1">
                          <a:solidFill>
                            <a:srgbClr val="5E5E5E"/>
                          </a:solidFill>
                          <a:effectLst/>
                          <a:uFillTx/>
                          <a:latin typeface="Arial"/>
                          <a:ea typeface="+mn-ea"/>
                          <a:cs typeface="+mn-cs"/>
                          <a:sym typeface="Helvetica"/>
                        </a:rPr>
                        <a:t>eget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porttitor</a:t>
                      </a:r>
                      <a:r>
                        <a:rPr lang="en-GB" sz="1900" b="0" i="0" u="none" strike="noStrike" cap="none" spc="0" baseline="0">
                          <a:solidFill>
                            <a:srgbClr val="5E5E5E"/>
                          </a:solidFill>
                          <a:effectLst/>
                          <a:uFillTx/>
                          <a:latin typeface="Arial"/>
                          <a:ea typeface="+mn-ea"/>
                          <a:cs typeface="+mn-cs"/>
                          <a:sym typeface="Helvetica"/>
                        </a:rPr>
                        <a:t>. </a:t>
                      </a: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94391" marR="94391" marT="47196" marB="47196"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hMerge="1">
                  <a:txBody>
                    <a:bodyPr/>
                    <a:lstStyle/>
                    <a:p>
                      <a:endParaRPr lang="en-RO"/>
                    </a:p>
                  </a:txBody>
                  <a:tcPr>
                    <a:lnL w="12700" cap="flat" cmpd="sng" algn="ctr">
                      <a:solidFill>
                        <a:srgbClr val="B8B8B8"/>
                      </a:solidFill>
                      <a:prstDash val="solid"/>
                      <a:miter lim="400000"/>
                      <a:headEnd type="none" w="med" len="med"/>
                      <a:tailEnd type="none" w="med" len="med"/>
                    </a:lnL>
                    <a:lnT w="12700" cap="flat" cmpd="sng" algn="ctr">
                      <a:solidFill>
                        <a:srgbClr val="B8B8B8"/>
                      </a:solidFill>
                      <a:prstDash val="solid"/>
                      <a:miter lim="400000"/>
                      <a:headEnd type="none" w="med" len="med"/>
                      <a:tailEnd type="none" w="med" len="med"/>
                    </a:lnT>
                  </a:tcPr>
                </a:tc>
                <a:tc>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Lorem ipsum </a:t>
                      </a:r>
                      <a:r>
                        <a:rPr lang="en-GB" sz="1900" b="0" i="0" u="none" strike="noStrike" cap="none" spc="0" baseline="0" err="1">
                          <a:solidFill>
                            <a:srgbClr val="5E5E5E"/>
                          </a:solidFill>
                          <a:effectLst/>
                          <a:uFillTx/>
                          <a:latin typeface="Arial"/>
                          <a:ea typeface="+mn-ea"/>
                          <a:cs typeface="+mn-cs"/>
                          <a:sym typeface="Helvetica"/>
                        </a:rPr>
                        <a:t>dolor</a:t>
                      </a:r>
                      <a:r>
                        <a:rPr lang="en-GB" sz="1900" b="0" i="0" u="none" strike="noStrike" cap="none" spc="0" baseline="0">
                          <a:solidFill>
                            <a:srgbClr val="5E5E5E"/>
                          </a:solidFill>
                          <a:effectLst/>
                          <a:uFillTx/>
                          <a:latin typeface="Arial"/>
                          <a:ea typeface="+mn-ea"/>
                          <a:cs typeface="+mn-cs"/>
                          <a:sym typeface="Helvetica"/>
                        </a:rPr>
                        <a:t> sit </a:t>
                      </a:r>
                      <a:r>
                        <a:rPr lang="en-GB" sz="1900" b="0" i="0" u="none" strike="noStrike" cap="none" spc="0" baseline="0" err="1">
                          <a:solidFill>
                            <a:srgbClr val="5E5E5E"/>
                          </a:solidFill>
                          <a:effectLst/>
                          <a:uFillTx/>
                          <a:latin typeface="Arial"/>
                          <a:ea typeface="+mn-ea"/>
                          <a:cs typeface="+mn-cs"/>
                          <a:sym typeface="Helvetica"/>
                        </a:rPr>
                        <a:t>amet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consectetur</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adipiscing</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elit</a:t>
                      </a:r>
                      <a:r>
                        <a:rPr lang="en-GB" sz="1900" b="0" i="0" u="none" strike="noStrike" cap="none" spc="0" baseline="0">
                          <a:solidFill>
                            <a:srgbClr val="5E5E5E"/>
                          </a:solidFill>
                          <a:effectLst/>
                          <a:uFillTx/>
                          <a:latin typeface="Arial"/>
                          <a:ea typeface="+mn-ea"/>
                          <a:cs typeface="+mn-cs"/>
                          <a:sym typeface="Helvetica"/>
                        </a:rPr>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Phasellus</a:t>
                      </a:r>
                      <a:r>
                        <a:rPr lang="en-GB" sz="1900" b="0" i="0" u="none" strike="noStrike" cap="none" spc="0" baseline="0">
                          <a:solidFill>
                            <a:srgbClr val="5E5E5E"/>
                          </a:solidFill>
                          <a:effectLst/>
                          <a:uFillTx/>
                          <a:latin typeface="Arial"/>
                          <a:ea typeface="+mn-ea"/>
                          <a:cs typeface="+mn-cs"/>
                          <a:sym typeface="Helvetica"/>
                        </a:rPr>
                        <a:t> a </a:t>
                      </a:r>
                      <a:r>
                        <a:rPr lang="en-GB" sz="1900" b="0" i="0" u="none" strike="noStrike" cap="none" spc="0" baseline="0" err="1">
                          <a:solidFill>
                            <a:srgbClr val="5E5E5E"/>
                          </a:solidFill>
                          <a:effectLst/>
                          <a:uFillTx/>
                          <a:latin typeface="Arial"/>
                          <a:ea typeface="+mn-ea"/>
                          <a:cs typeface="+mn-cs"/>
                          <a:sym typeface="Helvetica"/>
                        </a:rPr>
                        <a:t>sem</a:t>
                      </a:r>
                      <a:r>
                        <a:rPr lang="en-GB" sz="1900" b="0" i="0" u="none" strike="noStrike" cap="none" spc="0" baseline="0">
                          <a:solidFill>
                            <a:srgbClr val="5E5E5E"/>
                          </a:solidFill>
                          <a:effectLst/>
                          <a:uFillTx/>
                          <a:latin typeface="Arial"/>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Curabitur</a:t>
                      </a:r>
                      <a:r>
                        <a:rPr lang="en-GB" sz="1900" b="0" i="0" u="none" strike="noStrike" cap="none" spc="0" baseline="0">
                          <a:solidFill>
                            <a:srgbClr val="5E5E5E"/>
                          </a:solidFill>
                          <a:effectLst/>
                          <a:uFillTx/>
                          <a:latin typeface="Arial"/>
                          <a:ea typeface="+mn-ea"/>
                          <a:cs typeface="+mn-cs"/>
                          <a:sym typeface="Helvetica"/>
                        </a:rPr>
                        <a:t> pulvinar </a:t>
                      </a:r>
                      <a:r>
                        <a:rPr lang="en-GB" sz="1900" b="0" i="0" u="none" strike="noStrike" cap="none" spc="0" baseline="0" err="1">
                          <a:solidFill>
                            <a:srgbClr val="5E5E5E"/>
                          </a:solidFill>
                          <a:effectLst/>
                          <a:uFillTx/>
                          <a:latin typeface="Arial"/>
                          <a:ea typeface="+mn-ea"/>
                          <a:cs typeface="+mn-cs"/>
                          <a:sym typeface="Helvetica"/>
                        </a:rPr>
                        <a:t>facilisis</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odio</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consectetur</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vehicula</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erat</a:t>
                      </a:r>
                      <a:r>
                        <a:rPr lang="en-GB" sz="1900" b="0" i="0" u="none" strike="noStrike" cap="none" spc="0" baseline="0">
                          <a:solidFill>
                            <a:srgbClr val="5E5E5E"/>
                          </a:solidFill>
                          <a:effectLst/>
                          <a:uFillTx/>
                          <a:latin typeface="Arial"/>
                          <a:ea typeface="+mn-ea"/>
                          <a:cs typeface="+mn-cs"/>
                          <a:sym typeface="Helvetica"/>
                        </a:rPr>
                        <a:t> cursus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Nunc in </a:t>
                      </a:r>
                      <a:r>
                        <a:rPr lang="en-GB" sz="1900" b="0" i="0" u="none" strike="noStrike" cap="none" spc="0" baseline="0" err="1">
                          <a:solidFill>
                            <a:srgbClr val="5E5E5E"/>
                          </a:solidFill>
                          <a:effectLst/>
                          <a:uFillTx/>
                          <a:latin typeface="Arial"/>
                          <a:ea typeface="+mn-ea"/>
                          <a:cs typeface="+mn-cs"/>
                          <a:sym typeface="Helvetica"/>
                        </a:rPr>
                        <a:t>rhoncus</a:t>
                      </a:r>
                      <a:r>
                        <a:rPr lang="en-GB" sz="1900" b="0" i="0" u="none" strike="noStrike" cap="none" spc="0" baseline="0">
                          <a:solidFill>
                            <a:srgbClr val="5E5E5E"/>
                          </a:solidFill>
                          <a:effectLst/>
                          <a:uFillTx/>
                          <a:latin typeface="Arial"/>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Aenean </a:t>
                      </a:r>
                      <a:r>
                        <a:rPr lang="en-GB" sz="1900" b="0" i="0" u="none" strike="noStrike" cap="none" spc="0" baseline="0" err="1">
                          <a:solidFill>
                            <a:srgbClr val="5E5E5E"/>
                          </a:solidFill>
                          <a:effectLst/>
                          <a:uFillTx/>
                          <a:latin typeface="Arial"/>
                          <a:ea typeface="+mn-ea"/>
                          <a:cs typeface="+mn-cs"/>
                          <a:sym typeface="Helvetica"/>
                        </a:rPr>
                        <a:t>ut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nibh</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eleifend</a:t>
                      </a:r>
                      <a:r>
                        <a:rPr lang="en-GB" sz="1900" b="0" i="0" u="none" strike="noStrike" cap="none" spc="0" baseline="0">
                          <a:solidFill>
                            <a:srgbClr val="5E5E5E"/>
                          </a:solidFill>
                          <a:effectLst/>
                          <a:uFillTx/>
                          <a:latin typeface="Arial"/>
                          <a:ea typeface="+mn-ea"/>
                          <a:cs typeface="+mn-cs"/>
                          <a:sym typeface="Helvetica"/>
                        </a:rPr>
                        <a:t>, cursus dui vitae, </a:t>
                      </a:r>
                      <a:r>
                        <a:rPr lang="en-GB" sz="1900" b="0" i="0" u="none" strike="noStrike" cap="none" spc="0" baseline="0" err="1">
                          <a:solidFill>
                            <a:srgbClr val="5E5E5E"/>
                          </a:solidFill>
                          <a:effectLst/>
                          <a:uFillTx/>
                          <a:latin typeface="Arial"/>
                          <a:ea typeface="+mn-ea"/>
                          <a:cs typeface="+mn-cs"/>
                          <a:sym typeface="Helvetica"/>
                        </a:rPr>
                        <a:t>vulputate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metus</a:t>
                      </a:r>
                      <a:r>
                        <a:rPr lang="en-GB" sz="1900" b="0" i="0" u="none" strike="noStrike" cap="none" spc="0" baseline="0">
                          <a:solidFill>
                            <a:srgbClr val="5E5E5E"/>
                          </a:solidFill>
                          <a:effectLst/>
                          <a:uFillTx/>
                          <a:latin typeface="Arial"/>
                          <a:ea typeface="+mn-ea"/>
                          <a:cs typeface="+mn-cs"/>
                          <a:sym typeface="Helvetica"/>
                        </a:rPr>
                        <a:t>. </a:t>
                      </a:r>
                      <a:endParaRPr lang="en-GB" sz="1900" kern="1200">
                        <a:solidFill>
                          <a:srgbClr val="5E5E5E"/>
                        </a:solidFill>
                        <a:latin typeface="+mj-lt"/>
                        <a:ea typeface="+mn-ea"/>
                        <a:cs typeface="Helvetica" panose="020B0604020202020204" pitchFamily="34" charset="0"/>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a:t>
                      </a:r>
                      <a:endParaRPr lang="en-GB" sz="1900" b="1" i="0" u="none" strike="noStrike" kern="1200" cap="none" spc="0" baseline="0">
                        <a:solidFill>
                          <a:srgbClr val="5E5E5E"/>
                        </a:solidFill>
                        <a:uFillTx/>
                        <a:latin typeface="+mn-lt"/>
                        <a:ea typeface="+mn-ea"/>
                        <a:cs typeface="Helvetica"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TBA during the Discovery</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6151551"/>
                  </a:ext>
                </a:extLst>
              </a:tr>
              <a:tr h="1899681">
                <a:tc>
                  <a:txBody>
                    <a:body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US" sz="1400" b="1" i="0" u="none" strike="noStrike" cap="all" spc="198" normalizeH="0" baseline="0">
                          <a:ln>
                            <a:noFill/>
                          </a:ln>
                          <a:solidFill>
                            <a:srgbClr val="000000"/>
                          </a:solidFill>
                          <a:effectLst/>
                          <a:uFillTx/>
                          <a:latin typeface="+mn-lt"/>
                          <a:ea typeface="+mn-ea"/>
                          <a:cs typeface="+mn-cs"/>
                          <a:sym typeface="Helvetica"/>
                        </a:rPr>
                        <a:t>LOGISTICS</a:t>
                      </a:r>
                      <a:endParaRPr kumimoji="0" sz="1400" b="1" i="0" u="none" strike="noStrike" cap="all" spc="198" normalizeH="0" baseline="0">
                        <a:ln>
                          <a:noFill/>
                        </a:ln>
                        <a:solidFill>
                          <a:srgbClr val="000000"/>
                        </a:solidFill>
                        <a:effectLst/>
                        <a:uFillTx/>
                        <a:latin typeface="+mn-lt"/>
                        <a:ea typeface="+mn-ea"/>
                        <a:cs typeface="+mn-cs"/>
                        <a:sym typeface="Helvetica"/>
                      </a:endParaRPr>
                    </a:p>
                  </a:txBody>
                  <a:tcPr marL="47804" marR="47804" marT="47804"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Pellentesque</a:t>
                      </a:r>
                      <a:r>
                        <a:rPr lang="en-GB" sz="1900" b="0" i="0" u="none" strike="noStrike" cap="none" spc="0" baseline="0">
                          <a:solidFill>
                            <a:srgbClr val="5E5E5E"/>
                          </a:solidFill>
                          <a:effectLst/>
                          <a:uFillTx/>
                          <a:latin typeface="+mn-lt"/>
                          <a:ea typeface="+mn-ea"/>
                          <a:cs typeface="+mn-cs"/>
                          <a:sym typeface="Helvetica"/>
                        </a:rPr>
                        <a:t> habitant </a:t>
                      </a:r>
                      <a:r>
                        <a:rPr lang="en-GB" sz="1900" b="0" i="0" u="none" strike="noStrike" cap="none" spc="0" baseline="0" err="1">
                          <a:solidFill>
                            <a:srgbClr val="5E5E5E"/>
                          </a:solidFill>
                          <a:effectLst/>
                          <a:uFillTx/>
                          <a:latin typeface="+mn-lt"/>
                          <a:ea typeface="+mn-ea"/>
                          <a:cs typeface="+mn-cs"/>
                          <a:sym typeface="Helvetica"/>
                        </a:rPr>
                        <a:t>morbi</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tristique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senectus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netus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malesuada</a:t>
                      </a:r>
                      <a:r>
                        <a:rPr lang="en-GB" sz="1900" b="0" i="0" u="none" strike="noStrike" cap="none" spc="0" baseline="0">
                          <a:solidFill>
                            <a:srgbClr val="5E5E5E"/>
                          </a:solidFill>
                          <a:effectLst/>
                          <a:uFillTx/>
                          <a:latin typeface="+mn-lt"/>
                          <a:ea typeface="+mn-ea"/>
                          <a:cs typeface="+mn-cs"/>
                          <a:sym typeface="Helvetica"/>
                        </a:rPr>
                        <a:t> fames ac </a:t>
                      </a:r>
                      <a:r>
                        <a:rPr lang="en-GB" sz="1900" b="0" i="0" u="none" strike="noStrike" cap="none" spc="0" baseline="0" err="1">
                          <a:solidFill>
                            <a:srgbClr val="5E5E5E"/>
                          </a:solidFill>
                          <a:effectLst/>
                          <a:uFillTx/>
                          <a:latin typeface="+mn-lt"/>
                          <a:ea typeface="+mn-ea"/>
                          <a:cs typeface="+mn-cs"/>
                          <a:sym typeface="Helvetica"/>
                        </a:rPr>
                        <a:t>turpis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egestas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Quisque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congue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eu</a:t>
                      </a:r>
                      <a:r>
                        <a:rPr lang="en-GB" sz="1900" b="0" i="0" u="none" strike="noStrike" cap="none" spc="0" baseline="0">
                          <a:solidFill>
                            <a:srgbClr val="5E5E5E"/>
                          </a:solidFill>
                          <a:effectLst/>
                          <a:uFillTx/>
                          <a:latin typeface="+mn-lt"/>
                          <a:ea typeface="+mn-ea"/>
                          <a:cs typeface="+mn-cs"/>
                          <a:sym typeface="Helvetica"/>
                        </a:rPr>
                        <a:t> ex </a:t>
                      </a:r>
                      <a:r>
                        <a:rPr lang="en-GB" sz="1900" b="0" i="0" u="none" strike="noStrike" cap="none" spc="0" baseline="0" err="1">
                          <a:solidFill>
                            <a:srgbClr val="5E5E5E"/>
                          </a:solidFill>
                          <a:effectLst/>
                          <a:uFillTx/>
                          <a:latin typeface="+mn-lt"/>
                          <a:ea typeface="+mn-ea"/>
                          <a:cs typeface="+mn-cs"/>
                          <a:sym typeface="Helvetica"/>
                        </a:rPr>
                        <a:t>eget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porttitor</a:t>
                      </a:r>
                      <a:r>
                        <a:rPr lang="en-GB" sz="1900" b="0" i="0" u="none" strike="noStrike" cap="none" spc="0" baseline="0">
                          <a:solidFill>
                            <a:srgbClr val="5E5E5E"/>
                          </a:solidFill>
                          <a:effectLst/>
                          <a:uFillTx/>
                          <a:latin typeface="+mn-lt"/>
                          <a:ea typeface="+mn-ea"/>
                          <a:cs typeface="+mn-cs"/>
                          <a:sym typeface="Helvetica"/>
                        </a:rPr>
                        <a:t>. </a:t>
                      </a: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74324" marR="74324" marT="74324" marB="74324"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hMerge="1">
                  <a:txBody>
                    <a:bodyPr/>
                    <a:lstStyle/>
                    <a:p>
                      <a:endParaRPr lang="en-RO"/>
                    </a:p>
                  </a:txBody>
                  <a:tcPr>
                    <a:lnL w="12700" cap="flat" cmpd="sng" algn="ctr">
                      <a:solidFill>
                        <a:srgbClr val="B8B8B8"/>
                      </a:solidFill>
                      <a:prstDash val="solid"/>
                      <a:miter lim="400000"/>
                      <a:headEnd type="none" w="med" len="med"/>
                      <a:tailEnd type="none" w="med" len="med"/>
                    </a:lnL>
                  </a:tcPr>
                </a:tc>
                <a:tc>
                  <a:txBody>
                    <a:body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t>
                      </a: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a:t>
                      </a: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TBA during the Discovery</a:t>
                      </a: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4045937"/>
                  </a:ext>
                </a:extLst>
              </a:tr>
            </a:tbl>
          </a:graphicData>
        </a:graphic>
      </p:graphicFrame>
    </p:spTree>
    <p:extLst>
      <p:ext uri="{BB962C8B-B14F-4D97-AF65-F5344CB8AC3E}">
        <p14:creationId xmlns:p14="http://schemas.microsoft.com/office/powerpoint/2010/main" val="175523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118</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aphicFrame>
        <p:nvGraphicFramePr>
          <p:cNvPr id="70" name="Table 69">
            <a:extLst>
              <a:ext uri="{FF2B5EF4-FFF2-40B4-BE49-F238E27FC236}">
                <a16:creationId xmlns:a16="http://schemas.microsoft.com/office/drawing/2014/main" id="{FCDB9091-1597-284A-9072-8222555517E2}"/>
              </a:ext>
            </a:extLst>
          </p:cNvPr>
          <p:cNvGraphicFramePr>
            <a:graphicFrameLocks noGrp="1"/>
          </p:cNvGraphicFramePr>
          <p:nvPr/>
        </p:nvGraphicFramePr>
        <p:xfrm>
          <a:off x="1787524" y="1641479"/>
          <a:ext cx="20883209" cy="10720241"/>
        </p:xfrm>
        <a:graphic>
          <a:graphicData uri="http://schemas.openxmlformats.org/drawingml/2006/table">
            <a:tbl>
              <a:tblPr firstRow="1"/>
              <a:tblGrid>
                <a:gridCol w="2005795">
                  <a:extLst>
                    <a:ext uri="{9D8B030D-6E8A-4147-A177-3AD203B41FA5}">
                      <a16:colId xmlns:a16="http://schemas.microsoft.com/office/drawing/2014/main" val="2342591442"/>
                    </a:ext>
                  </a:extLst>
                </a:gridCol>
                <a:gridCol w="3539023">
                  <a:extLst>
                    <a:ext uri="{9D8B030D-6E8A-4147-A177-3AD203B41FA5}">
                      <a16:colId xmlns:a16="http://schemas.microsoft.com/office/drawing/2014/main" val="2463421009"/>
                    </a:ext>
                  </a:extLst>
                </a:gridCol>
                <a:gridCol w="3539023">
                  <a:extLst>
                    <a:ext uri="{9D8B030D-6E8A-4147-A177-3AD203B41FA5}">
                      <a16:colId xmlns:a16="http://schemas.microsoft.com/office/drawing/2014/main" val="1297157132"/>
                    </a:ext>
                  </a:extLst>
                </a:gridCol>
                <a:gridCol w="4573697">
                  <a:extLst>
                    <a:ext uri="{9D8B030D-6E8A-4147-A177-3AD203B41FA5}">
                      <a16:colId xmlns:a16="http://schemas.microsoft.com/office/drawing/2014/main" val="1119147519"/>
                    </a:ext>
                  </a:extLst>
                </a:gridCol>
                <a:gridCol w="4182639">
                  <a:extLst>
                    <a:ext uri="{9D8B030D-6E8A-4147-A177-3AD203B41FA5}">
                      <a16:colId xmlns:a16="http://schemas.microsoft.com/office/drawing/2014/main" val="2854738544"/>
                    </a:ext>
                  </a:extLst>
                </a:gridCol>
                <a:gridCol w="3043032">
                  <a:extLst>
                    <a:ext uri="{9D8B030D-6E8A-4147-A177-3AD203B41FA5}">
                      <a16:colId xmlns:a16="http://schemas.microsoft.com/office/drawing/2014/main" val="3487585814"/>
                    </a:ext>
                  </a:extLst>
                </a:gridCol>
              </a:tblGrid>
              <a:tr h="720000">
                <a:tc>
                  <a:txBody>
                    <a:bodyPr/>
                    <a:lstStyle/>
                    <a:p>
                      <a:pPr algn="ctr">
                        <a:lnSpc>
                          <a:spcPct val="90000"/>
                        </a:lnSpc>
                        <a:spcBef>
                          <a:spcPts val="800"/>
                        </a:spcBef>
                        <a:defRPr sz="1800"/>
                      </a:pPr>
                      <a:r>
                        <a:rPr lang="en-US" sz="1400" b="1" cap="all" spc="153">
                          <a:solidFill>
                            <a:schemeClr val="tx1">
                              <a:lumMod val="85000"/>
                            </a:schemeClr>
                          </a:solidFill>
                        </a:rPr>
                        <a:t>Phase</a:t>
                      </a:r>
                      <a:endParaRPr sz="1400" b="1" cap="all" spc="153">
                        <a:solidFill>
                          <a:schemeClr val="tx1">
                            <a:lumMod val="85000"/>
                          </a:schemeClr>
                        </a:solidFill>
                      </a:endParaRPr>
                    </a:p>
                  </a:txBody>
                  <a:tcPr marL="50800" marR="50800" marT="50800" marB="50800" anchor="ctr" horzOverflow="overflow">
                    <a:lnL w="12700" cap="flat" cmpd="sng" algn="ctr">
                      <a:solidFill>
                        <a:srgbClr val="BDBEC0"/>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BDBEC0"/>
                      </a:solidFill>
                      <a:prstDash val="solid"/>
                      <a:round/>
                      <a:headEnd type="none" w="med" len="med"/>
                      <a:tailEnd type="none" w="med" len="med"/>
                    </a:lnT>
                    <a:lnB w="12700" cap="flat" cmpd="sng" algn="ctr">
                      <a:solidFill>
                        <a:srgbClr val="BDBE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algn="ctr" defTabSz="914400">
                        <a:defRPr sz="2000">
                          <a:solidFill>
                            <a:srgbClr val="5E5E5E"/>
                          </a:solidFill>
                        </a:defRPr>
                      </a:pPr>
                      <a:r>
                        <a:rPr lang="en-US" sz="1400" b="1">
                          <a:solidFill>
                            <a:schemeClr val="tx1"/>
                          </a:solidFill>
                        </a:rPr>
                        <a:t>MVP</a:t>
                      </a:r>
                      <a:endParaRPr sz="1400" b="1">
                        <a:solidFill>
                          <a:schemeClr val="tx1"/>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RO"/>
                    </a:p>
                  </a:txBody>
                  <a:tcPr>
                    <a:lnL w="12700" cap="flat" cmpd="sng" algn="ctr">
                      <a:solidFill>
                        <a:schemeClr val="tx1">
                          <a:lumMod val="75000"/>
                        </a:schemeClr>
                      </a:solidFill>
                      <a:prstDash val="solid"/>
                      <a:round/>
                      <a:headEnd type="none" w="med" len="med"/>
                      <a:tailEnd type="none" w="med" len="med"/>
                    </a:lnL>
                  </a:tcPr>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000000">
                          <a:lumMod val="95000"/>
                        </a:srgbClr>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RO"/>
                    </a:p>
                  </a:txBody>
                  <a:tcPr/>
                </a:tc>
                <a:tc>
                  <a:txBody>
                    <a:bodyPr/>
                    <a:lstStyle/>
                    <a:p>
                      <a:pPr algn="ctr" defTabSz="914400">
                        <a:defRPr sz="2000">
                          <a:solidFill>
                            <a:srgbClr val="5E5E5E"/>
                          </a:solidFill>
                        </a:defRPr>
                      </a:pPr>
                      <a:r>
                        <a:rPr lang="en-US" sz="1400" b="1">
                          <a:solidFill>
                            <a:schemeClr val="tx1"/>
                          </a:solidFill>
                        </a:rPr>
                        <a:t>BUILD</a:t>
                      </a:r>
                      <a:endParaRPr sz="1400" b="1">
                        <a:solidFill>
                          <a:schemeClr val="tx1"/>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78800623"/>
                  </a:ext>
                </a:extLst>
              </a:tr>
              <a:tr h="720000">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tx1">
                          <a:lumMod val="75000"/>
                        </a:schemeClr>
                      </a:solidFill>
                      <a:prstDash val="solid"/>
                      <a:round/>
                      <a:headEnd type="none" w="med" len="med"/>
                      <a:tailEnd type="none" w="med" len="med"/>
                    </a:lnR>
                    <a:lnT w="12700" cap="flat" cmpd="sng" algn="ctr">
                      <a:solidFill>
                        <a:srgbClr val="BDBEC0"/>
                      </a:solidFill>
                      <a:prstDash val="solid"/>
                      <a:round/>
                      <a:headEnd type="none" w="med" len="med"/>
                      <a:tailEnd type="none" w="med" len="med"/>
                    </a:lnT>
                    <a:lnB w="12700">
                      <a:solidFill>
                        <a:srgbClr val="D5D5D5"/>
                      </a:solidFill>
                      <a:miter lim="400000"/>
                    </a:lnB>
                    <a:lnTlToBr w="12700" cmpd="sng">
                      <a:noFill/>
                      <a:prstDash val="solid"/>
                    </a:lnTlToBr>
                    <a:lnBlToTr w="12700" cmpd="sng">
                      <a:noFill/>
                      <a:prstDash val="solid"/>
                    </a:lnBlToTr>
                    <a:solidFill>
                      <a:srgbClr val="FFFFFF"/>
                    </a:solid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January</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hMerge="1">
                  <a:txBody>
                    <a:bodyPr/>
                    <a:lstStyle/>
                    <a:p>
                      <a:endParaRPr lang="en-RO"/>
                    </a:p>
                  </a:txBody>
                  <a:tcPr>
                    <a:lnL w="12700" cap="flat" cmpd="sng" algn="ctr">
                      <a:solidFill>
                        <a:schemeClr val="tx1">
                          <a:lumMod val="75000"/>
                        </a:schemeClr>
                      </a:solidFill>
                      <a:prstDash val="solid"/>
                      <a:round/>
                      <a:headEnd type="none" w="med" len="med"/>
                      <a:tailEnd type="none" w="med" len="med"/>
                    </a:ln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February</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hMerge="1">
                  <a:txBody>
                    <a:bodyPr/>
                    <a:lstStyle/>
                    <a:p>
                      <a:endParaRPr lang="en-RO"/>
                    </a:p>
                  </a:txBody>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March</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626081598"/>
                  </a:ext>
                </a:extLst>
              </a:tr>
              <a:tr h="720000">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SPRINTS</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tx1">
                          <a:lumMod val="75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lnTlToBr w="12700" cmpd="sng">
                      <a:noFill/>
                      <a:prstDash val="solid"/>
                    </a:lnTlToBr>
                    <a:lnBlToTr w="12700" cmpd="sng">
                      <a:noFill/>
                      <a:prstDash val="solid"/>
                    </a:lnBlToTr>
                    <a:solidFill>
                      <a:srgbClr val="FFFFFF"/>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1</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2</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3</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4</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5</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791706987"/>
                  </a:ext>
                </a:extLst>
              </a:tr>
              <a:tr h="3878392">
                <a:tc>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GB" sz="1400" b="1" i="0" u="none" strike="noStrike" cap="all" spc="198" normalizeH="0" baseline="0">
                          <a:ln>
                            <a:noFill/>
                          </a:ln>
                          <a:solidFill>
                            <a:srgbClr val="000000"/>
                          </a:solidFill>
                          <a:effectLst/>
                          <a:uFillTx/>
                          <a:latin typeface="+mn-lt"/>
                          <a:ea typeface="+mn-ea"/>
                          <a:cs typeface="+mn-cs"/>
                          <a:sym typeface="Helvetica"/>
                        </a:rPr>
                        <a:t>Key </a:t>
                      </a:r>
                      <a:br>
                        <a:rPr kumimoji="0" lang="en-GB" sz="1400" b="1" i="0" u="none" strike="noStrike" cap="all" spc="198" normalizeH="0" baseline="0">
                          <a:ln>
                            <a:noFill/>
                          </a:ln>
                          <a:solidFill>
                            <a:srgbClr val="000000"/>
                          </a:solidFill>
                          <a:effectLst/>
                          <a:uFillTx/>
                          <a:latin typeface="+mn-lt"/>
                          <a:ea typeface="+mn-ea"/>
                          <a:cs typeface="+mn-cs"/>
                          <a:sym typeface="Helvetica"/>
                        </a:rPr>
                      </a:br>
                      <a:r>
                        <a:rPr kumimoji="0" lang="en-GB" sz="1400" b="1" i="0" u="none" strike="noStrike" cap="all" spc="198" normalizeH="0" baseline="0">
                          <a:ln>
                            <a:noFill/>
                          </a:ln>
                          <a:solidFill>
                            <a:srgbClr val="000000"/>
                          </a:solidFill>
                          <a:effectLst/>
                          <a:uFillTx/>
                          <a:latin typeface="+mn-lt"/>
                          <a:ea typeface="+mn-ea"/>
                          <a:cs typeface="+mn-cs"/>
                          <a:sym typeface="Helvetica"/>
                        </a:rPr>
                        <a:t>activities</a:t>
                      </a:r>
                    </a:p>
                  </a:txBody>
                  <a:tcPr marL="47804" marR="47804" marT="47804"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rgbClr val="D5D5D5"/>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Lorem ipsum </a:t>
                      </a:r>
                      <a:r>
                        <a:rPr lang="en-GB" sz="1900" b="0" i="0" u="none" strike="noStrike" cap="none" spc="0" baseline="0" err="1">
                          <a:solidFill>
                            <a:srgbClr val="5E5E5E"/>
                          </a:solidFill>
                          <a:effectLst/>
                          <a:uFillTx/>
                          <a:latin typeface="Arial"/>
                          <a:ea typeface="+mn-ea"/>
                          <a:cs typeface="+mn-cs"/>
                          <a:sym typeface="Helvetica"/>
                        </a:rPr>
                        <a:t>dolor</a:t>
                      </a:r>
                      <a:r>
                        <a:rPr lang="en-GB" sz="1900" b="0" i="0" u="none" strike="noStrike" cap="none" spc="0" baseline="0">
                          <a:solidFill>
                            <a:srgbClr val="5E5E5E"/>
                          </a:solidFill>
                          <a:effectLst/>
                          <a:uFillTx/>
                          <a:latin typeface="Arial"/>
                          <a:ea typeface="+mn-ea"/>
                          <a:cs typeface="+mn-cs"/>
                          <a:sym typeface="Helvetica"/>
                        </a:rPr>
                        <a:t> sit </a:t>
                      </a:r>
                      <a:r>
                        <a:rPr lang="en-GB" sz="1900" b="0" i="0" u="none" strike="noStrike" cap="none" spc="0" baseline="0" err="1">
                          <a:solidFill>
                            <a:srgbClr val="5E5E5E"/>
                          </a:solidFill>
                          <a:effectLst/>
                          <a:uFillTx/>
                          <a:latin typeface="Arial"/>
                          <a:ea typeface="+mn-ea"/>
                          <a:cs typeface="+mn-cs"/>
                          <a:sym typeface="Helvetica"/>
                        </a:rPr>
                        <a:t>amet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consectetur</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adipiscing</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elit</a:t>
                      </a:r>
                      <a:r>
                        <a:rPr lang="en-GB" sz="1900" b="0" i="0" u="none" strike="noStrike" cap="none" spc="0" baseline="0">
                          <a:solidFill>
                            <a:srgbClr val="5E5E5E"/>
                          </a:solidFill>
                          <a:effectLst/>
                          <a:uFillTx/>
                          <a:latin typeface="Arial"/>
                          <a:ea typeface="+mn-ea"/>
                          <a:cs typeface="+mn-cs"/>
                          <a:sym typeface="Helvetica"/>
                        </a:rPr>
                        <a:t>.</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Phasellus</a:t>
                      </a:r>
                      <a:r>
                        <a:rPr lang="en-GB" sz="1900" b="0" i="0" u="none" strike="noStrike" cap="none" spc="0" baseline="0">
                          <a:solidFill>
                            <a:srgbClr val="5E5E5E"/>
                          </a:solidFill>
                          <a:effectLst/>
                          <a:uFillTx/>
                          <a:latin typeface="Arial"/>
                          <a:ea typeface="+mn-ea"/>
                          <a:cs typeface="+mn-cs"/>
                          <a:sym typeface="Helvetica"/>
                        </a:rPr>
                        <a:t> a </a:t>
                      </a:r>
                      <a:r>
                        <a:rPr lang="en-GB" sz="1900" b="0" i="0" u="none" strike="noStrike" cap="none" spc="0" baseline="0" err="1">
                          <a:solidFill>
                            <a:srgbClr val="5E5E5E"/>
                          </a:solidFill>
                          <a:effectLst/>
                          <a:uFillTx/>
                          <a:latin typeface="Arial"/>
                          <a:ea typeface="+mn-ea"/>
                          <a:cs typeface="+mn-cs"/>
                          <a:sym typeface="Helvetica"/>
                        </a:rPr>
                        <a:t>sem</a:t>
                      </a:r>
                      <a:r>
                        <a:rPr lang="en-GB" sz="1900" b="0" i="0" u="none" strike="noStrike" cap="none" spc="0" baseline="0">
                          <a:solidFill>
                            <a:srgbClr val="5E5E5E"/>
                          </a:solidFill>
                          <a:effectLst/>
                          <a:uFillTx/>
                          <a:latin typeface="Arial"/>
                          <a:ea typeface="+mn-ea"/>
                          <a:cs typeface="+mn-cs"/>
                          <a:sym typeface="Helvetica"/>
                        </a:rPr>
                        <a:t> sem.</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Curabitur</a:t>
                      </a:r>
                      <a:r>
                        <a:rPr lang="en-GB" sz="1900" b="0" i="0" u="none" strike="noStrike" cap="none" spc="0" baseline="0">
                          <a:solidFill>
                            <a:srgbClr val="5E5E5E"/>
                          </a:solidFill>
                          <a:effectLst/>
                          <a:uFillTx/>
                          <a:latin typeface="Arial"/>
                          <a:ea typeface="+mn-ea"/>
                          <a:cs typeface="+mn-cs"/>
                          <a:sym typeface="Helvetica"/>
                        </a:rPr>
                        <a:t> pulvinar </a:t>
                      </a:r>
                      <a:r>
                        <a:rPr lang="en-GB" sz="1900" b="0" i="0" u="none" strike="noStrike" cap="none" spc="0" baseline="0" err="1">
                          <a:solidFill>
                            <a:srgbClr val="5E5E5E"/>
                          </a:solidFill>
                          <a:effectLst/>
                          <a:uFillTx/>
                          <a:latin typeface="Arial"/>
                          <a:ea typeface="+mn-ea"/>
                          <a:cs typeface="+mn-cs"/>
                          <a:sym typeface="Helvetica"/>
                        </a:rPr>
                        <a:t>facilisis</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odio</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consectetur</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vehicula</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erat</a:t>
                      </a:r>
                      <a:r>
                        <a:rPr lang="en-GB" sz="1900" b="0" i="0" u="none" strike="noStrike" cap="none" spc="0" baseline="0">
                          <a:solidFill>
                            <a:srgbClr val="5E5E5E"/>
                          </a:solidFill>
                          <a:effectLst/>
                          <a:uFillTx/>
                          <a:latin typeface="Arial"/>
                          <a:ea typeface="+mn-ea"/>
                          <a:cs typeface="+mn-cs"/>
                          <a:sym typeface="Helvetica"/>
                        </a:rPr>
                        <a:t> cursus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Nunc in </a:t>
                      </a:r>
                      <a:r>
                        <a:rPr lang="en-GB" sz="1900" b="0" i="0" u="none" strike="noStrike" cap="none" spc="0" baseline="0" err="1">
                          <a:solidFill>
                            <a:srgbClr val="5E5E5E"/>
                          </a:solidFill>
                          <a:effectLst/>
                          <a:uFillTx/>
                          <a:latin typeface="Arial"/>
                          <a:ea typeface="+mn-ea"/>
                          <a:cs typeface="+mn-cs"/>
                          <a:sym typeface="Helvetica"/>
                        </a:rPr>
                        <a:t>rhoncus</a:t>
                      </a:r>
                      <a:r>
                        <a:rPr lang="en-GB" sz="1900" b="0" i="0" u="none" strike="noStrike" cap="none" spc="0" baseline="0">
                          <a:solidFill>
                            <a:srgbClr val="5E5E5E"/>
                          </a:solidFill>
                          <a:effectLst/>
                          <a:uFillTx/>
                          <a:latin typeface="Arial"/>
                          <a:ea typeface="+mn-ea"/>
                          <a:cs typeface="+mn-cs"/>
                          <a:sym typeface="Helvetica"/>
                        </a:rPr>
                        <a:t> sem. Aenean </a:t>
                      </a:r>
                      <a:r>
                        <a:rPr lang="en-GB" sz="1900" b="0" i="0" u="none" strike="noStrike" cap="none" spc="0" baseline="0" err="1">
                          <a:solidFill>
                            <a:srgbClr val="5E5E5E"/>
                          </a:solidFill>
                          <a:effectLst/>
                          <a:uFillTx/>
                          <a:latin typeface="Arial"/>
                          <a:ea typeface="+mn-ea"/>
                          <a:cs typeface="+mn-cs"/>
                          <a:sym typeface="Helvetica"/>
                        </a:rPr>
                        <a:t>ut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nibh</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eleifend</a:t>
                      </a:r>
                      <a:r>
                        <a:rPr lang="en-GB" sz="1900" b="0" i="0" u="none" strike="noStrike" cap="none" spc="0" baseline="0">
                          <a:solidFill>
                            <a:srgbClr val="5E5E5E"/>
                          </a:solidFill>
                          <a:effectLst/>
                          <a:uFillTx/>
                          <a:latin typeface="Arial"/>
                          <a:ea typeface="+mn-ea"/>
                          <a:cs typeface="+mn-cs"/>
                          <a:sym typeface="Helvetica"/>
                        </a:rPr>
                        <a:t>, cursus dui vitae, </a:t>
                      </a:r>
                      <a:r>
                        <a:rPr lang="en-GB" sz="1900" b="0" i="0" u="none" strike="noStrike" cap="none" spc="0" baseline="0" err="1">
                          <a:solidFill>
                            <a:srgbClr val="5E5E5E"/>
                          </a:solidFill>
                          <a:effectLst/>
                          <a:uFillTx/>
                          <a:latin typeface="Arial"/>
                          <a:ea typeface="+mn-ea"/>
                          <a:cs typeface="+mn-cs"/>
                          <a:sym typeface="Helvetica"/>
                        </a:rPr>
                        <a:t>vulputate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metus</a:t>
                      </a:r>
                      <a:r>
                        <a:rPr lang="en-GB" sz="1900" b="0" i="0" u="none" strike="noStrike" cap="none" spc="0" baseline="0">
                          <a:solidFill>
                            <a:srgbClr val="5E5E5E"/>
                          </a:solidFill>
                          <a:effectLst/>
                          <a:uFillTx/>
                          <a:latin typeface="Arial"/>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Pellentesque</a:t>
                      </a:r>
                      <a:r>
                        <a:rPr lang="en-GB" sz="1900" b="0" i="0" u="none" strike="noStrike" cap="none" spc="0" baseline="0">
                          <a:solidFill>
                            <a:srgbClr val="5E5E5E"/>
                          </a:solidFill>
                          <a:effectLst/>
                          <a:uFillTx/>
                          <a:latin typeface="Arial"/>
                          <a:ea typeface="+mn-ea"/>
                          <a:cs typeface="+mn-cs"/>
                          <a:sym typeface="Helvetica"/>
                        </a:rPr>
                        <a:t> habitant </a:t>
                      </a:r>
                      <a:r>
                        <a:rPr lang="en-GB" sz="1900" b="0" i="0" u="none" strike="noStrike" cap="none" spc="0" baseline="0" err="1">
                          <a:solidFill>
                            <a:srgbClr val="5E5E5E"/>
                          </a:solidFill>
                          <a:effectLst/>
                          <a:uFillTx/>
                          <a:latin typeface="Arial"/>
                          <a:ea typeface="+mn-ea"/>
                          <a:cs typeface="+mn-cs"/>
                          <a:sym typeface="Helvetica"/>
                        </a:rPr>
                        <a:t>morbi</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tristique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senectus</a:t>
                      </a:r>
                      <a:r>
                        <a:rPr lang="en-GB" sz="1900" b="0" i="0" u="none" strike="noStrike" cap="none" spc="0" baseline="0">
                          <a:solidFill>
                            <a:srgbClr val="5E5E5E"/>
                          </a:solidFill>
                          <a:effectLst/>
                          <a:uFillTx/>
                          <a:latin typeface="Arial"/>
                          <a:ea typeface="+mn-ea"/>
                          <a:cs typeface="+mn-cs"/>
                          <a:sym typeface="Helvetica"/>
                        </a:rPr>
                        <a:t> et </a:t>
                      </a:r>
                      <a:r>
                        <a:rPr lang="en-GB" sz="1900" b="0" i="0" u="none" strike="noStrike" cap="none" spc="0" baseline="0" err="1">
                          <a:solidFill>
                            <a:srgbClr val="5E5E5E"/>
                          </a:solidFill>
                          <a:effectLst/>
                          <a:uFillTx/>
                          <a:latin typeface="Arial"/>
                          <a:ea typeface="+mn-ea"/>
                          <a:cs typeface="+mn-cs"/>
                          <a:sym typeface="Helvetica"/>
                        </a:rPr>
                        <a:t>netus</a:t>
                      </a:r>
                      <a:r>
                        <a:rPr lang="en-GB" sz="1900" b="0" i="0" u="none" strike="noStrike" cap="none" spc="0" baseline="0">
                          <a:solidFill>
                            <a:srgbClr val="5E5E5E"/>
                          </a:solidFill>
                          <a:effectLst/>
                          <a:uFillTx/>
                          <a:latin typeface="Arial"/>
                          <a:ea typeface="+mn-ea"/>
                          <a:cs typeface="+mn-cs"/>
                          <a:sym typeface="Helvetica"/>
                        </a:rPr>
                        <a:t> et </a:t>
                      </a:r>
                      <a:r>
                        <a:rPr lang="en-GB" sz="1900" b="0" i="0" u="none" strike="noStrike" cap="none" spc="0" baseline="0" err="1">
                          <a:solidFill>
                            <a:srgbClr val="5E5E5E"/>
                          </a:solidFill>
                          <a:effectLst/>
                          <a:uFillTx/>
                          <a:latin typeface="Arial"/>
                          <a:ea typeface="+mn-ea"/>
                          <a:cs typeface="+mn-cs"/>
                          <a:sym typeface="Helvetica"/>
                        </a:rPr>
                        <a:t>malesuada</a:t>
                      </a:r>
                      <a:r>
                        <a:rPr lang="en-GB" sz="1900" b="0" i="0" u="none" strike="noStrike" cap="none" spc="0" baseline="0">
                          <a:solidFill>
                            <a:srgbClr val="5E5E5E"/>
                          </a:solidFill>
                          <a:effectLst/>
                          <a:uFillTx/>
                          <a:latin typeface="Arial"/>
                          <a:ea typeface="+mn-ea"/>
                          <a:cs typeface="+mn-cs"/>
                          <a:sym typeface="Helvetica"/>
                        </a:rPr>
                        <a:t> fames ac </a:t>
                      </a:r>
                      <a:r>
                        <a:rPr lang="en-GB" sz="1900" b="0" i="0" u="none" strike="noStrike" cap="none" spc="0" baseline="0" err="1">
                          <a:solidFill>
                            <a:srgbClr val="5E5E5E"/>
                          </a:solidFill>
                          <a:effectLst/>
                          <a:uFillTx/>
                          <a:latin typeface="Arial"/>
                          <a:ea typeface="+mn-ea"/>
                          <a:cs typeface="+mn-cs"/>
                          <a:sym typeface="Helvetica"/>
                        </a:rPr>
                        <a:t>turpis</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egestas</a:t>
                      </a:r>
                      <a:r>
                        <a:rPr lang="en-GB" sz="1900" b="0" i="0" u="none" strike="noStrike" cap="none" spc="0" baseline="0">
                          <a:solidFill>
                            <a:srgbClr val="5E5E5E"/>
                          </a:solidFill>
                          <a:effectLst/>
                          <a:uFillTx/>
                          <a:latin typeface="Arial"/>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Quisque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congue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eu</a:t>
                      </a:r>
                      <a:r>
                        <a:rPr lang="en-GB" sz="1900" b="0" i="0" u="none" strike="noStrike" cap="none" spc="0" baseline="0">
                          <a:solidFill>
                            <a:srgbClr val="5E5E5E"/>
                          </a:solidFill>
                          <a:effectLst/>
                          <a:uFillTx/>
                          <a:latin typeface="Arial"/>
                          <a:ea typeface="+mn-ea"/>
                          <a:cs typeface="+mn-cs"/>
                          <a:sym typeface="Helvetica"/>
                        </a:rPr>
                        <a:t> ex </a:t>
                      </a:r>
                      <a:r>
                        <a:rPr lang="en-GB" sz="1900" b="0" i="0" u="none" strike="noStrike" cap="none" spc="0" baseline="0" err="1">
                          <a:solidFill>
                            <a:srgbClr val="5E5E5E"/>
                          </a:solidFill>
                          <a:effectLst/>
                          <a:uFillTx/>
                          <a:latin typeface="Arial"/>
                          <a:ea typeface="+mn-ea"/>
                          <a:cs typeface="+mn-cs"/>
                          <a:sym typeface="Helvetica"/>
                        </a:rPr>
                        <a:t>eget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porttitor</a:t>
                      </a:r>
                      <a:r>
                        <a:rPr lang="en-GB" sz="1900" b="0" i="0" u="none" strike="noStrike" cap="none" spc="0" baseline="0">
                          <a:solidFill>
                            <a:srgbClr val="5E5E5E"/>
                          </a:solidFill>
                          <a:effectLst/>
                          <a:uFillTx/>
                          <a:latin typeface="Arial"/>
                          <a:ea typeface="+mn-ea"/>
                          <a:cs typeface="+mn-cs"/>
                          <a:sym typeface="Helvetica"/>
                        </a:rPr>
                        <a:t>. </a:t>
                      </a: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94391" marR="94391" marT="47196" marB="47196"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RO"/>
                    </a:p>
                  </a:txBody>
                  <a:tcPr>
                    <a:lnL w="12700" cap="flat" cmpd="sng" algn="ctr">
                      <a:solidFill>
                        <a:srgbClr val="B8B8B8"/>
                      </a:solidFill>
                      <a:prstDash val="solid"/>
                      <a:miter lim="400000"/>
                      <a:headEnd type="none" w="med" len="med"/>
                      <a:tailEnd type="none" w="med" len="med"/>
                    </a:lnL>
                    <a:lnT w="12700" cap="flat" cmpd="sng" algn="ctr">
                      <a:solidFill>
                        <a:srgbClr val="B8B8B8"/>
                      </a:solidFill>
                      <a:prstDash val="solid"/>
                      <a:miter lim="400000"/>
                      <a:headEnd type="none" w="med" len="med"/>
                      <a:tailEnd type="none" w="med" len="med"/>
                    </a:lnT>
                  </a:tcPr>
                </a:tc>
                <a:tc>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Lorem ipsum </a:t>
                      </a:r>
                      <a:r>
                        <a:rPr lang="en-GB" sz="1900" b="0" i="0" u="none" strike="noStrike" cap="none" spc="0" baseline="0" err="1">
                          <a:solidFill>
                            <a:srgbClr val="5E5E5E"/>
                          </a:solidFill>
                          <a:effectLst/>
                          <a:uFillTx/>
                          <a:latin typeface="Arial"/>
                          <a:ea typeface="+mn-ea"/>
                          <a:cs typeface="+mn-cs"/>
                          <a:sym typeface="Helvetica"/>
                        </a:rPr>
                        <a:t>dolor</a:t>
                      </a:r>
                      <a:r>
                        <a:rPr lang="en-GB" sz="1900" b="0" i="0" u="none" strike="noStrike" cap="none" spc="0" baseline="0">
                          <a:solidFill>
                            <a:srgbClr val="5E5E5E"/>
                          </a:solidFill>
                          <a:effectLst/>
                          <a:uFillTx/>
                          <a:latin typeface="Arial"/>
                          <a:ea typeface="+mn-ea"/>
                          <a:cs typeface="+mn-cs"/>
                          <a:sym typeface="Helvetica"/>
                        </a:rPr>
                        <a:t> sit </a:t>
                      </a:r>
                      <a:r>
                        <a:rPr lang="en-GB" sz="1900" b="0" i="0" u="none" strike="noStrike" cap="none" spc="0" baseline="0" err="1">
                          <a:solidFill>
                            <a:srgbClr val="5E5E5E"/>
                          </a:solidFill>
                          <a:effectLst/>
                          <a:uFillTx/>
                          <a:latin typeface="Arial"/>
                          <a:ea typeface="+mn-ea"/>
                          <a:cs typeface="+mn-cs"/>
                          <a:sym typeface="Helvetica"/>
                        </a:rPr>
                        <a:t>amet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consectetur</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adipiscing</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elit</a:t>
                      </a:r>
                      <a:r>
                        <a:rPr lang="en-GB" sz="1900" b="0" i="0" u="none" strike="noStrike" cap="none" spc="0" baseline="0">
                          <a:solidFill>
                            <a:srgbClr val="5E5E5E"/>
                          </a:solidFill>
                          <a:effectLst/>
                          <a:uFillTx/>
                          <a:latin typeface="Arial"/>
                          <a:ea typeface="+mn-ea"/>
                          <a:cs typeface="+mn-cs"/>
                          <a:sym typeface="Helvetica"/>
                        </a:rPr>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Phasellus</a:t>
                      </a:r>
                      <a:r>
                        <a:rPr lang="en-GB" sz="1900" b="0" i="0" u="none" strike="noStrike" cap="none" spc="0" baseline="0">
                          <a:solidFill>
                            <a:srgbClr val="5E5E5E"/>
                          </a:solidFill>
                          <a:effectLst/>
                          <a:uFillTx/>
                          <a:latin typeface="Arial"/>
                          <a:ea typeface="+mn-ea"/>
                          <a:cs typeface="+mn-cs"/>
                          <a:sym typeface="Helvetica"/>
                        </a:rPr>
                        <a:t> a </a:t>
                      </a:r>
                      <a:r>
                        <a:rPr lang="en-GB" sz="1900" b="0" i="0" u="none" strike="noStrike" cap="none" spc="0" baseline="0" err="1">
                          <a:solidFill>
                            <a:srgbClr val="5E5E5E"/>
                          </a:solidFill>
                          <a:effectLst/>
                          <a:uFillTx/>
                          <a:latin typeface="Arial"/>
                          <a:ea typeface="+mn-ea"/>
                          <a:cs typeface="+mn-cs"/>
                          <a:sym typeface="Helvetica"/>
                        </a:rPr>
                        <a:t>sem</a:t>
                      </a:r>
                      <a:r>
                        <a:rPr lang="en-GB" sz="1900" b="0" i="0" u="none" strike="noStrike" cap="none" spc="0" baseline="0">
                          <a:solidFill>
                            <a:srgbClr val="5E5E5E"/>
                          </a:solidFill>
                          <a:effectLst/>
                          <a:uFillTx/>
                          <a:latin typeface="Arial"/>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Arial"/>
                          <a:ea typeface="+mn-ea"/>
                          <a:cs typeface="+mn-cs"/>
                          <a:sym typeface="Helvetica"/>
                        </a:rPr>
                        <a:t>Curabitur</a:t>
                      </a:r>
                      <a:r>
                        <a:rPr lang="en-GB" sz="1900" b="0" i="0" u="none" strike="noStrike" cap="none" spc="0" baseline="0">
                          <a:solidFill>
                            <a:srgbClr val="5E5E5E"/>
                          </a:solidFill>
                          <a:effectLst/>
                          <a:uFillTx/>
                          <a:latin typeface="Arial"/>
                          <a:ea typeface="+mn-ea"/>
                          <a:cs typeface="+mn-cs"/>
                          <a:sym typeface="Helvetica"/>
                        </a:rPr>
                        <a:t> pulvinar </a:t>
                      </a:r>
                      <a:r>
                        <a:rPr lang="en-GB" sz="1900" b="0" i="0" u="none" strike="noStrike" cap="none" spc="0" baseline="0" err="1">
                          <a:solidFill>
                            <a:srgbClr val="5E5E5E"/>
                          </a:solidFill>
                          <a:effectLst/>
                          <a:uFillTx/>
                          <a:latin typeface="Arial"/>
                          <a:ea typeface="+mn-ea"/>
                          <a:cs typeface="+mn-cs"/>
                          <a:sym typeface="Helvetica"/>
                        </a:rPr>
                        <a:t>facilisis</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odio</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consectetur</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vehicula</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erat</a:t>
                      </a:r>
                      <a:r>
                        <a:rPr lang="en-GB" sz="1900" b="0" i="0" u="none" strike="noStrike" cap="none" spc="0" baseline="0">
                          <a:solidFill>
                            <a:srgbClr val="5E5E5E"/>
                          </a:solidFill>
                          <a:effectLst/>
                          <a:uFillTx/>
                          <a:latin typeface="Arial"/>
                          <a:ea typeface="+mn-ea"/>
                          <a:cs typeface="+mn-cs"/>
                          <a:sym typeface="Helvetica"/>
                        </a:rPr>
                        <a:t> cursus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Nunc in </a:t>
                      </a:r>
                      <a:r>
                        <a:rPr lang="en-GB" sz="1900" b="0" i="0" u="none" strike="noStrike" cap="none" spc="0" baseline="0" err="1">
                          <a:solidFill>
                            <a:srgbClr val="5E5E5E"/>
                          </a:solidFill>
                          <a:effectLst/>
                          <a:uFillTx/>
                          <a:latin typeface="Arial"/>
                          <a:ea typeface="+mn-ea"/>
                          <a:cs typeface="+mn-cs"/>
                          <a:sym typeface="Helvetica"/>
                        </a:rPr>
                        <a:t>rhoncus</a:t>
                      </a:r>
                      <a:r>
                        <a:rPr lang="en-GB" sz="1900" b="0" i="0" u="none" strike="noStrike" cap="none" spc="0" baseline="0">
                          <a:solidFill>
                            <a:srgbClr val="5E5E5E"/>
                          </a:solidFill>
                          <a:effectLst/>
                          <a:uFillTx/>
                          <a:latin typeface="Arial"/>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Arial"/>
                          <a:ea typeface="+mn-ea"/>
                          <a:cs typeface="+mn-cs"/>
                          <a:sym typeface="Helvetica"/>
                        </a:rPr>
                        <a:t>Aenean </a:t>
                      </a:r>
                      <a:r>
                        <a:rPr lang="en-GB" sz="1900" b="0" i="0" u="none" strike="noStrike" cap="none" spc="0" baseline="0" err="1">
                          <a:solidFill>
                            <a:srgbClr val="5E5E5E"/>
                          </a:solidFill>
                          <a:effectLst/>
                          <a:uFillTx/>
                          <a:latin typeface="Arial"/>
                          <a:ea typeface="+mn-ea"/>
                          <a:cs typeface="+mn-cs"/>
                          <a:sym typeface="Helvetica"/>
                        </a:rPr>
                        <a:t>ut</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nibh</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eleifend</a:t>
                      </a:r>
                      <a:r>
                        <a:rPr lang="en-GB" sz="1900" b="0" i="0" u="none" strike="noStrike" cap="none" spc="0" baseline="0">
                          <a:solidFill>
                            <a:srgbClr val="5E5E5E"/>
                          </a:solidFill>
                          <a:effectLst/>
                          <a:uFillTx/>
                          <a:latin typeface="Arial"/>
                          <a:ea typeface="+mn-ea"/>
                          <a:cs typeface="+mn-cs"/>
                          <a:sym typeface="Helvetica"/>
                        </a:rPr>
                        <a:t>, cursus dui vitae, </a:t>
                      </a:r>
                      <a:r>
                        <a:rPr lang="en-GB" sz="1900" b="0" i="0" u="none" strike="noStrike" cap="none" spc="0" baseline="0" err="1">
                          <a:solidFill>
                            <a:srgbClr val="5E5E5E"/>
                          </a:solidFill>
                          <a:effectLst/>
                          <a:uFillTx/>
                          <a:latin typeface="Arial"/>
                          <a:ea typeface="+mn-ea"/>
                          <a:cs typeface="+mn-cs"/>
                          <a:sym typeface="Helvetica"/>
                        </a:rPr>
                        <a:t>vulputate</a:t>
                      </a:r>
                      <a:r>
                        <a:rPr lang="en-GB" sz="1900" b="0" i="0" u="none" strike="noStrike" cap="none" spc="0" baseline="0">
                          <a:solidFill>
                            <a:srgbClr val="5E5E5E"/>
                          </a:solidFill>
                          <a:effectLst/>
                          <a:uFillTx/>
                          <a:latin typeface="Arial"/>
                          <a:ea typeface="+mn-ea"/>
                          <a:cs typeface="+mn-cs"/>
                          <a:sym typeface="Helvetica"/>
                        </a:rPr>
                        <a:t> </a:t>
                      </a:r>
                      <a:r>
                        <a:rPr lang="en-GB" sz="1900" b="0" i="0" u="none" strike="noStrike" cap="none" spc="0" baseline="0" err="1">
                          <a:solidFill>
                            <a:srgbClr val="5E5E5E"/>
                          </a:solidFill>
                          <a:effectLst/>
                          <a:uFillTx/>
                          <a:latin typeface="Arial"/>
                          <a:ea typeface="+mn-ea"/>
                          <a:cs typeface="+mn-cs"/>
                          <a:sym typeface="Helvetica"/>
                        </a:rPr>
                        <a:t>metus</a:t>
                      </a:r>
                      <a:r>
                        <a:rPr lang="en-GB" sz="1900" b="0" i="0" u="none" strike="noStrike" cap="none" spc="0" baseline="0">
                          <a:solidFill>
                            <a:srgbClr val="5E5E5E"/>
                          </a:solidFill>
                          <a:effectLst/>
                          <a:uFillTx/>
                          <a:latin typeface="Arial"/>
                          <a:ea typeface="+mn-ea"/>
                          <a:cs typeface="+mn-cs"/>
                          <a:sym typeface="Helvetica"/>
                        </a:rPr>
                        <a:t>. </a:t>
                      </a:r>
                      <a:endParaRPr lang="en-GB" sz="1900" kern="1200">
                        <a:solidFill>
                          <a:srgbClr val="5E5E5E"/>
                        </a:solidFill>
                        <a:latin typeface="+mj-lt"/>
                        <a:ea typeface="+mn-ea"/>
                        <a:cs typeface="Helvetica" panose="020B0604020202020204" pitchFamily="34" charset="0"/>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a:t>
                      </a:r>
                      <a:endParaRPr lang="en-GB" sz="1900" b="1" i="0" u="none" strike="noStrike" kern="1200" cap="none" spc="0" baseline="0">
                        <a:solidFill>
                          <a:srgbClr val="5E5E5E"/>
                        </a:solidFill>
                        <a:uFillTx/>
                        <a:latin typeface="+mn-lt"/>
                        <a:ea typeface="+mn-ea"/>
                        <a:cs typeface="Helvetica"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endParaRPr lang="en-GB" sz="1900" b="1" i="0" u="none" strike="noStrike" kern="1200" cap="none" spc="0" baseline="0">
                        <a:solidFill>
                          <a:srgbClr val="5E5E5E"/>
                        </a:solidFill>
                        <a:uFillTx/>
                        <a:latin typeface="+mn-lt"/>
                        <a:ea typeface="+mn-ea"/>
                        <a:cs typeface="Helvetica"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6151551"/>
                  </a:ext>
                </a:extLst>
              </a:tr>
              <a:tr h="1935931">
                <a:tc>
                  <a:txBody>
                    <a:body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US" sz="1400" b="1" i="0" u="none" strike="noStrike" cap="all" spc="198" normalizeH="0" baseline="0">
                          <a:ln>
                            <a:noFill/>
                          </a:ln>
                          <a:solidFill>
                            <a:srgbClr val="000000"/>
                          </a:solidFill>
                          <a:effectLst/>
                          <a:uFillTx/>
                          <a:latin typeface="+mn-lt"/>
                          <a:ea typeface="+mn-ea"/>
                          <a:cs typeface="+mn-cs"/>
                          <a:sym typeface="Helvetica"/>
                        </a:rPr>
                        <a:t>INPUT</a:t>
                      </a:r>
                    </a:p>
                  </a:txBody>
                  <a:tcPr marL="47804" marR="47804" marT="47804"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rgbClr val="D5D5D5"/>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Pellentesque</a:t>
                      </a:r>
                      <a:r>
                        <a:rPr lang="en-GB" sz="1900" b="0" i="0" u="none" strike="noStrike" cap="none" spc="0" baseline="0">
                          <a:solidFill>
                            <a:srgbClr val="5E5E5E"/>
                          </a:solidFill>
                          <a:effectLst/>
                          <a:uFillTx/>
                          <a:latin typeface="+mn-lt"/>
                          <a:ea typeface="+mn-ea"/>
                          <a:cs typeface="+mn-cs"/>
                          <a:sym typeface="Helvetica"/>
                        </a:rPr>
                        <a:t> habitant </a:t>
                      </a:r>
                      <a:r>
                        <a:rPr lang="en-GB" sz="1900" b="0" i="0" u="none" strike="noStrike" cap="none" spc="0" baseline="0" err="1">
                          <a:solidFill>
                            <a:srgbClr val="5E5E5E"/>
                          </a:solidFill>
                          <a:effectLst/>
                          <a:uFillTx/>
                          <a:latin typeface="+mn-lt"/>
                          <a:ea typeface="+mn-ea"/>
                          <a:cs typeface="+mn-cs"/>
                          <a:sym typeface="Helvetica"/>
                        </a:rPr>
                        <a:t>morbi</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tristique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senectus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netus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malesuada</a:t>
                      </a:r>
                      <a:r>
                        <a:rPr lang="en-GB" sz="1900" b="0" i="0" u="none" strike="noStrike" cap="none" spc="0" baseline="0">
                          <a:solidFill>
                            <a:srgbClr val="5E5E5E"/>
                          </a:solidFill>
                          <a:effectLst/>
                          <a:uFillTx/>
                          <a:latin typeface="+mn-lt"/>
                          <a:ea typeface="+mn-ea"/>
                          <a:cs typeface="+mn-cs"/>
                          <a:sym typeface="Helvetica"/>
                        </a:rPr>
                        <a:t> fames ac </a:t>
                      </a:r>
                      <a:r>
                        <a:rPr lang="en-GB" sz="1900" b="0" i="0" u="none" strike="noStrike" cap="none" spc="0" baseline="0" err="1">
                          <a:solidFill>
                            <a:srgbClr val="5E5E5E"/>
                          </a:solidFill>
                          <a:effectLst/>
                          <a:uFillTx/>
                          <a:latin typeface="+mn-lt"/>
                          <a:ea typeface="+mn-ea"/>
                          <a:cs typeface="+mn-cs"/>
                          <a:sym typeface="Helvetica"/>
                        </a:rPr>
                        <a:t>turpis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egestas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Quisque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congue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eu</a:t>
                      </a:r>
                      <a:r>
                        <a:rPr lang="en-GB" sz="1900" b="0" i="0" u="none" strike="noStrike" cap="none" spc="0" baseline="0">
                          <a:solidFill>
                            <a:srgbClr val="5E5E5E"/>
                          </a:solidFill>
                          <a:effectLst/>
                          <a:uFillTx/>
                          <a:latin typeface="+mn-lt"/>
                          <a:ea typeface="+mn-ea"/>
                          <a:cs typeface="+mn-cs"/>
                          <a:sym typeface="Helvetica"/>
                        </a:rPr>
                        <a:t> ex </a:t>
                      </a:r>
                      <a:r>
                        <a:rPr lang="en-GB" sz="1900" b="0" i="0" u="none" strike="noStrike" cap="none" spc="0" baseline="0" err="1">
                          <a:solidFill>
                            <a:srgbClr val="5E5E5E"/>
                          </a:solidFill>
                          <a:effectLst/>
                          <a:uFillTx/>
                          <a:latin typeface="+mn-lt"/>
                          <a:ea typeface="+mn-ea"/>
                          <a:cs typeface="+mn-cs"/>
                          <a:sym typeface="Helvetica"/>
                        </a:rPr>
                        <a:t>eget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porttitor</a:t>
                      </a:r>
                      <a:r>
                        <a:rPr lang="en-GB" sz="1900" b="0" i="0" u="none" strike="noStrike" cap="none" spc="0" baseline="0">
                          <a:solidFill>
                            <a:srgbClr val="5E5E5E"/>
                          </a:solidFill>
                          <a:effectLst/>
                          <a:uFillTx/>
                          <a:latin typeface="+mn-lt"/>
                          <a:ea typeface="+mn-ea"/>
                          <a:cs typeface="+mn-cs"/>
                          <a:sym typeface="Helvetica"/>
                        </a:rPr>
                        <a:t>. </a:t>
                      </a: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74324" marR="74324" marT="74324" marB="74324"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RO"/>
                    </a:p>
                  </a:txBody>
                  <a:tcPr/>
                </a:tc>
                <a:tc>
                  <a:txBody>
                    <a:body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t>
                      </a: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a:t>
                      </a: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a:t>
                      </a: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041091"/>
                  </a:ext>
                </a:extLst>
              </a:tr>
              <a:tr h="2745918">
                <a:tc>
                  <a:txBody>
                    <a:body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US" sz="1400" b="1" i="0" u="none" strike="noStrike" cap="all" spc="198" normalizeH="0" baseline="0">
                          <a:ln>
                            <a:noFill/>
                          </a:ln>
                          <a:solidFill>
                            <a:srgbClr val="000000"/>
                          </a:solidFill>
                          <a:effectLst/>
                          <a:uFillTx/>
                          <a:latin typeface="+mn-lt"/>
                          <a:ea typeface="+mn-ea"/>
                          <a:cs typeface="+mn-cs"/>
                          <a:sym typeface="Helvetica"/>
                        </a:rPr>
                        <a:t>OUTPUT</a:t>
                      </a:r>
                    </a:p>
                  </a:txBody>
                  <a:tcPr marL="47804" marR="47804" marT="47804"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Pellentesque</a:t>
                      </a:r>
                      <a:r>
                        <a:rPr lang="en-GB" sz="1900" b="0" i="0" u="none" strike="noStrike" cap="none" spc="0" baseline="0">
                          <a:solidFill>
                            <a:srgbClr val="5E5E5E"/>
                          </a:solidFill>
                          <a:effectLst/>
                          <a:uFillTx/>
                          <a:latin typeface="+mn-lt"/>
                          <a:ea typeface="+mn-ea"/>
                          <a:cs typeface="+mn-cs"/>
                          <a:sym typeface="Helvetica"/>
                        </a:rPr>
                        <a:t> habitant </a:t>
                      </a:r>
                      <a:r>
                        <a:rPr lang="en-GB" sz="1900" b="0" i="0" u="none" strike="noStrike" cap="none" spc="0" baseline="0" err="1">
                          <a:solidFill>
                            <a:srgbClr val="5E5E5E"/>
                          </a:solidFill>
                          <a:effectLst/>
                          <a:uFillTx/>
                          <a:latin typeface="+mn-lt"/>
                          <a:ea typeface="+mn-ea"/>
                          <a:cs typeface="+mn-cs"/>
                          <a:sym typeface="Helvetica"/>
                        </a:rPr>
                        <a:t>morbi</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tristique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senectus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netus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malesuada</a:t>
                      </a:r>
                      <a:r>
                        <a:rPr lang="en-GB" sz="1900" b="0" i="0" u="none" strike="noStrike" cap="none" spc="0" baseline="0">
                          <a:solidFill>
                            <a:srgbClr val="5E5E5E"/>
                          </a:solidFill>
                          <a:effectLst/>
                          <a:uFillTx/>
                          <a:latin typeface="+mn-lt"/>
                          <a:ea typeface="+mn-ea"/>
                          <a:cs typeface="+mn-cs"/>
                          <a:sym typeface="Helvetica"/>
                        </a:rPr>
                        <a:t> fames ac </a:t>
                      </a:r>
                      <a:r>
                        <a:rPr lang="en-GB" sz="1900" b="0" i="0" u="none" strike="noStrike" cap="none" spc="0" baseline="0" err="1">
                          <a:solidFill>
                            <a:srgbClr val="5E5E5E"/>
                          </a:solidFill>
                          <a:effectLst/>
                          <a:uFillTx/>
                          <a:latin typeface="+mn-lt"/>
                          <a:ea typeface="+mn-ea"/>
                          <a:cs typeface="+mn-cs"/>
                          <a:sym typeface="Helvetica"/>
                        </a:rPr>
                        <a:t>turpis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egestas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Quisque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congue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eu</a:t>
                      </a:r>
                      <a:r>
                        <a:rPr lang="en-GB" sz="1900" b="0" i="0" u="none" strike="noStrike" cap="none" spc="0" baseline="0">
                          <a:solidFill>
                            <a:srgbClr val="5E5E5E"/>
                          </a:solidFill>
                          <a:effectLst/>
                          <a:uFillTx/>
                          <a:latin typeface="+mn-lt"/>
                          <a:ea typeface="+mn-ea"/>
                          <a:cs typeface="+mn-cs"/>
                          <a:sym typeface="Helvetica"/>
                        </a:rPr>
                        <a:t> ex </a:t>
                      </a:r>
                      <a:r>
                        <a:rPr lang="en-GB" sz="1900" b="0" i="0" u="none" strike="noStrike" cap="none" spc="0" baseline="0" err="1">
                          <a:solidFill>
                            <a:srgbClr val="5E5E5E"/>
                          </a:solidFill>
                          <a:effectLst/>
                          <a:uFillTx/>
                          <a:latin typeface="+mn-lt"/>
                          <a:ea typeface="+mn-ea"/>
                          <a:cs typeface="+mn-cs"/>
                          <a:sym typeface="Helvetica"/>
                        </a:rPr>
                        <a:t>eget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porttitor</a:t>
                      </a:r>
                      <a:r>
                        <a:rPr lang="en-GB" sz="1900" b="0" i="0" u="none" strike="noStrike" cap="none" spc="0" baseline="0">
                          <a:solidFill>
                            <a:srgbClr val="5E5E5E"/>
                          </a:solidFill>
                          <a:effectLst/>
                          <a:uFillTx/>
                          <a:latin typeface="+mn-lt"/>
                          <a:ea typeface="+mn-ea"/>
                          <a:cs typeface="+mn-cs"/>
                          <a:sym typeface="Helvetica"/>
                        </a:rPr>
                        <a:t>. </a:t>
                      </a: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74324" marR="74324" marT="74324" marB="74324"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hMerge="1">
                  <a:txBody>
                    <a:bodyPr/>
                    <a:lstStyle/>
                    <a:p>
                      <a:endParaRPr lang="en-RO"/>
                    </a:p>
                  </a:txBody>
                  <a:tcPr/>
                </a:tc>
                <a:tc>
                  <a:txBody>
                    <a:body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endParaRPr lang="en-GB" sz="1900" b="1" i="0" u="none" strike="noStrike" kern="1200" cap="none" spc="0" baseline="0">
                        <a:solidFill>
                          <a:srgbClr val="5E5E5E"/>
                        </a:solidFill>
                        <a:uFillTx/>
                        <a:latin typeface="+mn-lt"/>
                        <a:ea typeface="+mn-ea"/>
                        <a:cs typeface="Helvetica"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381000" marR="0" lvl="0" indent="-342900" algn="l" defTabSz="825500" eaLnBrk="1" fontAlgn="auto" latinLnBrk="0" hangingPunct="1">
                        <a:lnSpc>
                          <a:spcPct val="100000"/>
                        </a:lnSpc>
                        <a:spcBef>
                          <a:spcPts val="0"/>
                        </a:spcBef>
                        <a:spcAft>
                          <a:spcPts val="0"/>
                        </a:spcAft>
                        <a:buClr>
                          <a:srgbClr val="000000"/>
                        </a:buClr>
                        <a:buSzPct val="85000"/>
                        <a:buFont typeface="Arial" panose="020B0604020202020204" pitchFamily="34" charset="0"/>
                        <a:buChar char="•"/>
                        <a:tabLst/>
                        <a:defRPr sz="2000"/>
                      </a:pPr>
                      <a:r>
                        <a:rPr lang="en-GB" sz="1900" b="0" cap="none" spc="0">
                          <a:solidFill>
                            <a:srgbClr val="5E5E5E"/>
                          </a:solidFill>
                          <a:latin typeface="Arial" panose="020B0604020202020204" pitchFamily="34" charset="0"/>
                          <a:cs typeface="Arial" panose="020B0604020202020204" pitchFamily="34" charset="0"/>
                        </a:rPr>
                        <a:t>Determine the need for availability from stakeholders and other brussels airport team members</a:t>
                      </a:r>
                    </a:p>
                    <a:p>
                      <a:pPr marL="381000" indent="-342900" algn="l">
                        <a:lnSpc>
                          <a:spcPct val="100000"/>
                        </a:lnSpc>
                        <a:buClr>
                          <a:srgbClr val="000000"/>
                        </a:buClr>
                        <a:buSzPct val="85000"/>
                        <a:buFont typeface="Arial" panose="020B0604020202020204" pitchFamily="34" charset="0"/>
                        <a:buChar char="•"/>
                        <a:defRPr sz="2000"/>
                      </a:pPr>
                      <a:endParaRPr lang="en-GB" sz="1900" b="0" cap="none" spc="0">
                        <a:solidFill>
                          <a:srgbClr val="5E5E5E"/>
                        </a:solidFill>
                        <a:latin typeface="Arial" panose="020B0604020202020204" pitchFamily="34" charset="0"/>
                        <a:cs typeface="Arial" panose="020B0604020202020204" pitchFamily="34" charset="0"/>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8766707"/>
                  </a:ext>
                </a:extLst>
              </a:tr>
            </a:tbl>
          </a:graphicData>
        </a:graphic>
      </p:graphicFrame>
      <p:sp>
        <p:nvSpPr>
          <p:cNvPr id="7" name="Pay.UK  Services Proposal -  2. Our Proposal">
            <a:extLst>
              <a:ext uri="{FF2B5EF4-FFF2-40B4-BE49-F238E27FC236}">
                <a16:creationId xmlns:a16="http://schemas.microsoft.com/office/drawing/2014/main" id="{7E9E9B02-318A-2540-BD05-64CDA9F00379}"/>
              </a:ext>
            </a:extLst>
          </p:cNvPr>
          <p:cNvSpPr txBox="1"/>
          <p:nvPr/>
        </p:nvSpPr>
        <p:spPr>
          <a:xfrm>
            <a:off x="1703286" y="210051"/>
            <a:ext cx="5538375"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7.1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Delivery Approach </a:t>
            </a:r>
            <a:endParaRPr b="1">
              <a:solidFill>
                <a:srgbClr val="DE411B"/>
              </a:solidFill>
              <a:latin typeface="Arial" panose="020B0604020202020204" pitchFamily="34" charset="0"/>
              <a:cs typeface="Arial" panose="020B0604020202020204" pitchFamily="34" charset="0"/>
              <a:sym typeface="Helvetica"/>
            </a:endParaRPr>
          </a:p>
        </p:txBody>
      </p:sp>
    </p:spTree>
    <p:extLst>
      <p:ext uri="{BB962C8B-B14F-4D97-AF65-F5344CB8AC3E}">
        <p14:creationId xmlns:p14="http://schemas.microsoft.com/office/powerpoint/2010/main" val="376966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119</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6" name="TextBox 5">
            <a:extLst>
              <a:ext uri="{FF2B5EF4-FFF2-40B4-BE49-F238E27FC236}">
                <a16:creationId xmlns:a16="http://schemas.microsoft.com/office/drawing/2014/main" id="{41126F94-989F-394B-9528-1ADEBCBAB428}"/>
              </a:ext>
            </a:extLst>
          </p:cNvPr>
          <p:cNvSpPr txBox="1"/>
          <p:nvPr/>
        </p:nvSpPr>
        <p:spPr>
          <a:xfrm>
            <a:off x="10917382" y="1296785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aphicFrame>
        <p:nvGraphicFramePr>
          <p:cNvPr id="70" name="Table 69">
            <a:extLst>
              <a:ext uri="{FF2B5EF4-FFF2-40B4-BE49-F238E27FC236}">
                <a16:creationId xmlns:a16="http://schemas.microsoft.com/office/drawing/2014/main" id="{FCDB9091-1597-284A-9072-8222555517E2}"/>
              </a:ext>
            </a:extLst>
          </p:cNvPr>
          <p:cNvGraphicFramePr>
            <a:graphicFrameLocks noGrp="1"/>
          </p:cNvGraphicFramePr>
          <p:nvPr/>
        </p:nvGraphicFramePr>
        <p:xfrm>
          <a:off x="1787525" y="1641477"/>
          <a:ext cx="20883209" cy="10250593"/>
        </p:xfrm>
        <a:graphic>
          <a:graphicData uri="http://schemas.openxmlformats.org/drawingml/2006/table">
            <a:tbl>
              <a:tblPr firstRow="1"/>
              <a:tblGrid>
                <a:gridCol w="2005795">
                  <a:extLst>
                    <a:ext uri="{9D8B030D-6E8A-4147-A177-3AD203B41FA5}">
                      <a16:colId xmlns:a16="http://schemas.microsoft.com/office/drawing/2014/main" val="2342591442"/>
                    </a:ext>
                  </a:extLst>
                </a:gridCol>
                <a:gridCol w="3539023">
                  <a:extLst>
                    <a:ext uri="{9D8B030D-6E8A-4147-A177-3AD203B41FA5}">
                      <a16:colId xmlns:a16="http://schemas.microsoft.com/office/drawing/2014/main" val="2463421009"/>
                    </a:ext>
                  </a:extLst>
                </a:gridCol>
                <a:gridCol w="3539023">
                  <a:extLst>
                    <a:ext uri="{9D8B030D-6E8A-4147-A177-3AD203B41FA5}">
                      <a16:colId xmlns:a16="http://schemas.microsoft.com/office/drawing/2014/main" val="1297157132"/>
                    </a:ext>
                  </a:extLst>
                </a:gridCol>
                <a:gridCol w="4573697">
                  <a:extLst>
                    <a:ext uri="{9D8B030D-6E8A-4147-A177-3AD203B41FA5}">
                      <a16:colId xmlns:a16="http://schemas.microsoft.com/office/drawing/2014/main" val="1119147519"/>
                    </a:ext>
                  </a:extLst>
                </a:gridCol>
                <a:gridCol w="4182639">
                  <a:extLst>
                    <a:ext uri="{9D8B030D-6E8A-4147-A177-3AD203B41FA5}">
                      <a16:colId xmlns:a16="http://schemas.microsoft.com/office/drawing/2014/main" val="2854738544"/>
                    </a:ext>
                  </a:extLst>
                </a:gridCol>
                <a:gridCol w="3043032">
                  <a:extLst>
                    <a:ext uri="{9D8B030D-6E8A-4147-A177-3AD203B41FA5}">
                      <a16:colId xmlns:a16="http://schemas.microsoft.com/office/drawing/2014/main" val="3487585814"/>
                    </a:ext>
                  </a:extLst>
                </a:gridCol>
              </a:tblGrid>
              <a:tr h="720000">
                <a:tc>
                  <a:txBody>
                    <a:bodyPr/>
                    <a:lstStyle/>
                    <a:p>
                      <a:pPr algn="ctr">
                        <a:lnSpc>
                          <a:spcPct val="90000"/>
                        </a:lnSpc>
                        <a:spcBef>
                          <a:spcPts val="800"/>
                        </a:spcBef>
                        <a:defRPr sz="1800"/>
                      </a:pPr>
                      <a:r>
                        <a:rPr lang="en-US" sz="1400" b="1" cap="all" spc="153">
                          <a:solidFill>
                            <a:schemeClr val="tx1">
                              <a:lumMod val="85000"/>
                            </a:schemeClr>
                          </a:solidFill>
                        </a:rPr>
                        <a:t>Phase</a:t>
                      </a:r>
                      <a:endParaRPr sz="1400" b="1" cap="all" spc="153">
                        <a:solidFill>
                          <a:schemeClr val="tx1">
                            <a:lumMod val="85000"/>
                          </a:schemeClr>
                        </a:solidFill>
                      </a:endParaRPr>
                    </a:p>
                  </a:txBody>
                  <a:tcPr marL="50800" marR="50800" marT="50800" marB="50800" anchor="ctr" horzOverflow="overflow">
                    <a:lnL w="12700" cap="flat" cmpd="sng" algn="ctr">
                      <a:solidFill>
                        <a:srgbClr val="BDBEC0"/>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BDBEC0"/>
                      </a:solidFill>
                      <a:prstDash val="solid"/>
                      <a:round/>
                      <a:headEnd type="none" w="med" len="med"/>
                      <a:tailEnd type="none" w="med" len="med"/>
                    </a:lnT>
                    <a:lnB w="12700" cap="flat" cmpd="sng" algn="ctr">
                      <a:solidFill>
                        <a:srgbClr val="BDBE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algn="ctr" defTabSz="914400">
                        <a:defRPr sz="2000">
                          <a:solidFill>
                            <a:srgbClr val="5E5E5E"/>
                          </a:solidFill>
                        </a:defRPr>
                      </a:pPr>
                      <a:r>
                        <a:rPr lang="en-US" sz="1400" b="1">
                          <a:solidFill>
                            <a:schemeClr val="tx1"/>
                          </a:solidFill>
                        </a:rPr>
                        <a:t>MVP</a:t>
                      </a:r>
                      <a:endParaRPr sz="1400" b="1">
                        <a:solidFill>
                          <a:schemeClr val="tx1"/>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RO"/>
                    </a:p>
                  </a:txBody>
                  <a:tcPr>
                    <a:lnL w="12700" cap="flat" cmpd="sng" algn="ctr">
                      <a:solidFill>
                        <a:schemeClr val="tx1">
                          <a:lumMod val="75000"/>
                        </a:schemeClr>
                      </a:solidFill>
                      <a:prstDash val="solid"/>
                      <a:round/>
                      <a:headEnd type="none" w="med" len="med"/>
                      <a:tailEnd type="none" w="med" len="med"/>
                    </a:lnL>
                  </a:tcPr>
                </a:tc>
                <a:tc hMerge="1">
                  <a:txBody>
                    <a:bodyPr/>
                    <a:lstStyle/>
                    <a:p>
                      <a:pPr algn="ctr" defTabSz="914400">
                        <a:defRPr sz="2000">
                          <a:solidFill>
                            <a:srgbClr val="5E5E5E"/>
                          </a:solidFill>
                        </a:defRPr>
                      </a:pPr>
                      <a:endParaRPr/>
                    </a:p>
                  </a:txBody>
                  <a:tcPr marL="50800" marR="50800" marT="50800" marB="50800" anchor="ctr" horzOverflow="overflow">
                    <a:lnL w="12700" cap="flat" cmpd="sng" algn="ctr">
                      <a:solidFill>
                        <a:srgbClr val="000000">
                          <a:lumMod val="95000"/>
                        </a:srgbClr>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en-RO"/>
                    </a:p>
                  </a:txBody>
                  <a:tcPr/>
                </a:tc>
                <a:tc>
                  <a:txBody>
                    <a:bodyPr/>
                    <a:lstStyle/>
                    <a:p>
                      <a:pPr algn="ctr" defTabSz="914400">
                        <a:defRPr sz="2000">
                          <a:solidFill>
                            <a:srgbClr val="5E5E5E"/>
                          </a:solidFill>
                        </a:defRPr>
                      </a:pPr>
                      <a:r>
                        <a:rPr lang="en-US" sz="1400" b="1">
                          <a:solidFill>
                            <a:schemeClr val="tx1"/>
                          </a:solidFill>
                        </a:rPr>
                        <a:t>BUILD</a:t>
                      </a:r>
                      <a:endParaRPr sz="1400" b="1">
                        <a:solidFill>
                          <a:schemeClr val="tx1"/>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78800623"/>
                  </a:ext>
                </a:extLst>
              </a:tr>
              <a:tr h="720000">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Month</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tx1">
                          <a:lumMod val="75000"/>
                        </a:schemeClr>
                      </a:solidFill>
                      <a:prstDash val="solid"/>
                      <a:round/>
                      <a:headEnd type="none" w="med" len="med"/>
                      <a:tailEnd type="none" w="med" len="med"/>
                    </a:lnR>
                    <a:lnT w="12700" cap="flat" cmpd="sng" algn="ctr">
                      <a:solidFill>
                        <a:srgbClr val="BDBEC0"/>
                      </a:solidFill>
                      <a:prstDash val="solid"/>
                      <a:round/>
                      <a:headEnd type="none" w="med" len="med"/>
                      <a:tailEnd type="none" w="med" len="med"/>
                    </a:lnT>
                    <a:lnB w="12700">
                      <a:solidFill>
                        <a:srgbClr val="D5D5D5"/>
                      </a:solidFill>
                      <a:miter lim="400000"/>
                    </a:lnB>
                    <a:lnTlToBr w="12700" cmpd="sng">
                      <a:noFill/>
                      <a:prstDash val="solid"/>
                    </a:lnTlToBr>
                    <a:lnBlToTr w="12700" cmpd="sng">
                      <a:noFill/>
                      <a:prstDash val="solid"/>
                    </a:lnBlToTr>
                    <a:solidFill>
                      <a:srgbClr val="FFFFFF"/>
                    </a:solidFil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January</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hMerge="1">
                  <a:txBody>
                    <a:bodyPr/>
                    <a:lstStyle/>
                    <a:p>
                      <a:endParaRPr lang="en-RO"/>
                    </a:p>
                  </a:txBody>
                  <a:tcPr>
                    <a:lnL w="12700" cap="flat" cmpd="sng" algn="ctr">
                      <a:solidFill>
                        <a:schemeClr val="tx1">
                          <a:lumMod val="75000"/>
                        </a:schemeClr>
                      </a:solidFill>
                      <a:prstDash val="solid"/>
                      <a:round/>
                      <a:headEnd type="none" w="med" len="med"/>
                      <a:tailEnd type="none" w="med" len="med"/>
                    </a:lnL>
                  </a:tcPr>
                </a:tc>
                <a:tc gridSpan="2">
                  <a:txBody>
                    <a:bodyPr/>
                    <a:lstStyle/>
                    <a:p>
                      <a:pPr algn="ctr" defTabSz="470262">
                        <a:lnSpc>
                          <a:spcPct val="90000"/>
                        </a:lnSpc>
                        <a:defRPr sz="1800" b="0">
                          <a:solidFill>
                            <a:srgbClr val="000000"/>
                          </a:solidFill>
                        </a:defRPr>
                      </a:pPr>
                      <a:r>
                        <a:rPr lang="en-US" sz="1400" b="1" cap="all" spc="180">
                          <a:solidFill>
                            <a:schemeClr val="bg1">
                              <a:lumMod val="75000"/>
                            </a:schemeClr>
                          </a:solidFill>
                        </a:rPr>
                        <a:t>February</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tc hMerge="1">
                  <a:txBody>
                    <a:bodyPr/>
                    <a:lstStyle/>
                    <a:p>
                      <a:endParaRPr lang="en-RO"/>
                    </a:p>
                  </a:txBody>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March</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626081598"/>
                  </a:ext>
                </a:extLst>
              </a:tr>
              <a:tr h="720000">
                <a:tc>
                  <a:txBody>
                    <a:bodyPr/>
                    <a:lstStyle/>
                    <a:p>
                      <a:pPr algn="ctr" defTabSz="470262">
                        <a:lnSpc>
                          <a:spcPct val="90000"/>
                        </a:lnSpc>
                        <a:defRPr sz="1800" b="0">
                          <a:solidFill>
                            <a:srgbClr val="000000"/>
                          </a:solidFill>
                        </a:defRPr>
                      </a:pPr>
                      <a:r>
                        <a:rPr lang="en-US" sz="1400" b="1" cap="all" spc="180">
                          <a:solidFill>
                            <a:schemeClr val="tx1">
                              <a:lumMod val="85000"/>
                            </a:schemeClr>
                          </a:solidFill>
                        </a:rPr>
                        <a:t>SPRINTS</a:t>
                      </a:r>
                      <a:endParaRPr sz="1400" b="1" cap="all" spc="180">
                        <a:solidFill>
                          <a:schemeClr val="tx1">
                            <a:lumMod val="85000"/>
                          </a:schemeClr>
                        </a:solidFill>
                      </a:endParaRPr>
                    </a:p>
                  </a:txBody>
                  <a:tcPr marL="50800" marR="50800" marT="50800" marB="50800" anchor="ctr" horzOverflow="overflow">
                    <a:lnL w="12700">
                      <a:solidFill>
                        <a:srgbClr val="D5D5D5"/>
                      </a:solidFill>
                      <a:miter lim="400000"/>
                    </a:lnL>
                    <a:lnR w="12700" cap="flat" cmpd="sng" algn="ctr">
                      <a:solidFill>
                        <a:schemeClr val="tx1">
                          <a:lumMod val="75000"/>
                        </a:schemeClr>
                      </a:solidFill>
                      <a:prstDash val="solid"/>
                      <a:round/>
                      <a:headEnd type="none" w="med" len="med"/>
                      <a:tailEnd type="none" w="med" len="med"/>
                    </a:lnR>
                    <a:lnT w="12700" cap="flat" cmpd="sng" algn="ctr">
                      <a:solidFill>
                        <a:srgbClr val="D5D5D5"/>
                      </a:solidFill>
                      <a:prstDash val="solid"/>
                      <a:miter lim="400000"/>
                      <a:headEnd type="none" w="med" len="med"/>
                      <a:tailEnd type="none" w="med" len="med"/>
                    </a:lnT>
                    <a:lnB w="12700">
                      <a:solidFill>
                        <a:srgbClr val="D5D5D5"/>
                      </a:solidFill>
                      <a:miter lim="400000"/>
                    </a:lnB>
                    <a:lnTlToBr w="12700" cmpd="sng">
                      <a:noFill/>
                      <a:prstDash val="solid"/>
                    </a:lnTlToBr>
                    <a:lnBlToTr w="12700" cmpd="sng">
                      <a:noFill/>
                      <a:prstDash val="solid"/>
                    </a:lnBlToTr>
                    <a:solidFill>
                      <a:srgbClr val="FFFFFF"/>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1</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2</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3</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4</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defTabSz="470262">
                        <a:lnSpc>
                          <a:spcPct val="90000"/>
                        </a:lnSpc>
                        <a:defRPr sz="1800" b="0">
                          <a:solidFill>
                            <a:srgbClr val="000000"/>
                          </a:solidFill>
                        </a:defRPr>
                      </a:pPr>
                      <a:r>
                        <a:rPr lang="en-US" sz="1400" b="1" cap="all" spc="180">
                          <a:solidFill>
                            <a:schemeClr val="bg1">
                              <a:lumMod val="75000"/>
                            </a:schemeClr>
                          </a:solidFill>
                        </a:rPr>
                        <a:t>Sprint 5</a:t>
                      </a:r>
                      <a:endParaRPr sz="1400" b="1" cap="all" spc="180">
                        <a:solidFill>
                          <a:schemeClr val="bg1">
                            <a:lumMod val="75000"/>
                          </a:schemeClr>
                        </a:solidFill>
                      </a:endParaRPr>
                    </a:p>
                  </a:txBody>
                  <a:tcPr marL="50800" marR="50800" marT="50800" marB="50800"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791706987"/>
                  </a:ext>
                </a:extLst>
              </a:tr>
              <a:tr h="1650248">
                <a:tc>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US" sz="1400" b="1" i="0" u="none" strike="noStrike" cap="all" spc="198" normalizeH="0" baseline="0">
                          <a:ln>
                            <a:noFill/>
                          </a:ln>
                          <a:solidFill>
                            <a:srgbClr val="000000"/>
                          </a:solidFill>
                          <a:effectLst/>
                          <a:uFillTx/>
                          <a:latin typeface="+mn-lt"/>
                          <a:ea typeface="+mn-ea"/>
                          <a:cs typeface="+mn-cs"/>
                          <a:sym typeface="Helvetica"/>
                        </a:rPr>
                        <a:t>TEAM</a:t>
                      </a:r>
                      <a:br>
                        <a:rPr kumimoji="0" lang="en-US" sz="1400" b="1" i="0" u="none" strike="noStrike" cap="all" spc="198" normalizeH="0" baseline="0">
                          <a:ln>
                            <a:noFill/>
                          </a:ln>
                          <a:solidFill>
                            <a:srgbClr val="000000"/>
                          </a:solidFill>
                          <a:effectLst/>
                          <a:uFillTx/>
                          <a:latin typeface="+mn-lt"/>
                          <a:ea typeface="+mn-ea"/>
                          <a:cs typeface="+mn-cs"/>
                          <a:sym typeface="Helvetica"/>
                        </a:rPr>
                      </a:br>
                      <a:r>
                        <a:rPr kumimoji="0" lang="en-US" sz="1400" b="1" i="0" u="none" strike="noStrike" cap="all" spc="198" normalizeH="0" baseline="0">
                          <a:ln>
                            <a:noFill/>
                          </a:ln>
                          <a:solidFill>
                            <a:srgbClr val="000000"/>
                          </a:solidFill>
                          <a:effectLst/>
                          <a:uFillTx/>
                          <a:latin typeface="+mn-lt"/>
                          <a:ea typeface="+mn-ea"/>
                          <a:cs typeface="+mn-cs"/>
                          <a:sym typeface="Helvetica"/>
                        </a:rPr>
                        <a:t> shape</a:t>
                      </a:r>
                      <a:endParaRPr kumimoji="0" sz="1400" b="1" i="0" u="none" strike="noStrike" cap="all" spc="198" normalizeH="0" baseline="0">
                        <a:ln>
                          <a:noFill/>
                        </a:ln>
                        <a:solidFill>
                          <a:srgbClr val="000000"/>
                        </a:solidFill>
                        <a:effectLst/>
                        <a:uFillTx/>
                        <a:latin typeface="+mn-lt"/>
                        <a:ea typeface="+mn-ea"/>
                        <a:cs typeface="+mn-cs"/>
                        <a:sym typeface="Helvetica"/>
                      </a:endParaRPr>
                    </a:p>
                  </a:txBody>
                  <a:tcPr marL="47804" marR="47804" marT="372640"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D5D5D5"/>
                      </a:solidFill>
                      <a:prstDash val="solid"/>
                      <a:miter lim="400000"/>
                      <a:headEnd type="none" w="med" len="med"/>
                      <a:tailEnd type="none" w="med" len="med"/>
                    </a:lnT>
                    <a:lnB w="12700">
                      <a:solidFill>
                        <a:srgbClr val="B8B8B8"/>
                      </a:solidFill>
                      <a:miter lim="400000"/>
                    </a:lnB>
                    <a:lnTlToBr w="12700" cmpd="sng">
                      <a:noFill/>
                      <a:prstDash val="solid"/>
                    </a:lnTlToBr>
                    <a:lnBlToTr w="12700" cmpd="sng">
                      <a:noFill/>
                      <a:prstDash val="solid"/>
                    </a:lnBlToTr>
                    <a:noFill/>
                  </a:tcPr>
                </a:tc>
                <a:tc>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r>
                        <a:rPr kumimoji="0" lang="en-GB" sz="1900" b="1" i="0" u="none" strike="noStrike" cap="none" spc="0" normalizeH="0" baseline="0">
                          <a:ln>
                            <a:noFill/>
                          </a:ln>
                          <a:solidFill>
                            <a:srgbClr val="5E5E5E"/>
                          </a:solidFill>
                          <a:effectLst/>
                          <a:uFillTx/>
                          <a:latin typeface="Arial"/>
                          <a:ea typeface="+mn-ea"/>
                          <a:cs typeface="Arial" panose="020B0604020202020204" pitchFamily="34" charset="0"/>
                          <a:sym typeface="Helvetica"/>
                        </a:rPr>
                        <a:t>Client Team:</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1"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Product Owner (Client)</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Key Technical Leads (e.g. Architect, DevOps)</a:t>
                      </a: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no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endParaRPr lang="en-RO" sz="1600"/>
                    </a:p>
                  </a:txBody>
                  <a:tcPr marL="67753" marR="67753" marT="67753" marB="67753" horzOverflow="overflow">
                    <a:lnL w="12700" cap="flat" cmpd="sng" algn="ctr">
                      <a:noFill/>
                      <a:prstDash val="solid"/>
                      <a:round/>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0" marR="0" indent="0" algn="l" defTabSz="914400" rtl="0" eaLnBrk="1" latinLnBrk="0" hangingPunct="1">
                        <a:lnSpc>
                          <a:spcPct val="100000"/>
                        </a:lnSpc>
                        <a:spcBef>
                          <a:spcPts val="0"/>
                        </a:spcBef>
                        <a:spcAft>
                          <a:spcPts val="0"/>
                        </a:spcAft>
                        <a:buClrTx/>
                        <a:buSzTx/>
                        <a:buFont typeface="Arial" panose="020B0604020202020204" pitchFamily="34" charset="0"/>
                        <a:buNone/>
                        <a:tabLst/>
                        <a:defRPr sz="2000">
                          <a:solidFill>
                            <a:srgbClr val="5E5E5E"/>
                          </a:solidFill>
                        </a:defRPr>
                      </a:pPr>
                      <a:r>
                        <a:rPr kumimoji="0" lang="en-GB" sz="1900" b="1" i="0" u="none" strike="noStrike" cap="none" spc="0" normalizeH="0" baseline="0">
                          <a:ln>
                            <a:noFill/>
                          </a:ln>
                          <a:solidFill>
                            <a:srgbClr val="5E5E5E"/>
                          </a:solidFill>
                          <a:effectLst/>
                          <a:uFillTx/>
                          <a:latin typeface="+mj-lt"/>
                          <a:ea typeface="+mn-ea"/>
                          <a:cs typeface="Arial" panose="020B0604020202020204" pitchFamily="34" charset="0"/>
                          <a:sym typeface="Helvetica"/>
                        </a:rPr>
                        <a:t>Endava Team:</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mj-lt"/>
                          <a:ea typeface="+mn-ea"/>
                          <a:cs typeface="Arial" panose="020B0604020202020204" pitchFamily="34" charset="0"/>
                          <a:sym typeface="Helvetica"/>
                        </a:rPr>
                        <a:t>Endava Core Team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kumimoji="0" lang="en-GB" sz="1900" b="0" i="0" u="none" strike="noStrike" cap="none" spc="0" normalizeH="0" baseline="0">
                          <a:ln>
                            <a:noFill/>
                          </a:ln>
                          <a:solidFill>
                            <a:srgbClr val="5E5E5E"/>
                          </a:solidFill>
                          <a:effectLst/>
                          <a:uFillTx/>
                          <a:latin typeface="+mj-lt"/>
                          <a:ea typeface="+mn-ea"/>
                          <a:cs typeface="Arial" panose="020B0604020202020204" pitchFamily="34" charset="0"/>
                          <a:sym typeface="Helvetica"/>
                        </a:rPr>
                        <a:t>Rest of the team</a:t>
                      </a: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hMerge="1">
                  <a:txBody>
                    <a:bodyPr/>
                    <a:lstStyle/>
                    <a:p>
                      <a:pPr algn="l"/>
                      <a:r>
                        <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rPr>
                        <a:t>Full Team</a:t>
                      </a:r>
                      <a:endParaRPr lang="en-RO"/>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chemeClr val="tx1">
                          <a:lumMod val="75000"/>
                        </a:schemeClr>
                      </a:solidFill>
                      <a:prstDash val="solid"/>
                      <a:round/>
                      <a:headEnd type="none" w="med" len="med"/>
                      <a:tailEnd type="none" w="med" len="med"/>
                    </a:lnT>
                    <a:lnB w="12700">
                      <a:solidFill>
                        <a:srgbClr val="B8B8B8"/>
                      </a:solidFill>
                      <a:miter lim="400000"/>
                    </a:lnB>
                    <a:lnTlToBr w="12700" cmpd="sng">
                      <a:noFill/>
                      <a:prstDash val="solid"/>
                    </a:lnTlToBr>
                    <a:lnBlToTr w="12700" cmpd="sng">
                      <a:noFill/>
                      <a:prstDash val="solid"/>
                    </a:lnBlToTr>
                    <a:noFill/>
                  </a:tcPr>
                </a:tc>
                <a:tc>
                  <a:txBody>
                    <a:bodyPr/>
                    <a:lstStyle/>
                    <a:p>
                      <a:pPr marL="0" marR="0" indent="0" algn="l" defTabSz="914400" latinLnBrk="0">
                        <a:lnSpc>
                          <a:spcPct val="100000"/>
                        </a:lnSpc>
                        <a:spcBef>
                          <a:spcPts val="0"/>
                        </a:spcBef>
                        <a:spcAft>
                          <a:spcPts val="0"/>
                        </a:spcAft>
                        <a:buClrTx/>
                        <a:buSzTx/>
                        <a:buFont typeface="Arial" panose="020B0604020202020204" pitchFamily="34" charset="0"/>
                        <a:buNone/>
                        <a:tabLst/>
                        <a:defRPr sz="2000">
                          <a:solidFill>
                            <a:srgbClr val="5E5E5E"/>
                          </a:solidFill>
                        </a:defRPr>
                      </a:pP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chemeClr val="tx1">
                          <a:lumMod val="75000"/>
                        </a:schemeClr>
                      </a:solidFill>
                      <a:prstDash val="solid"/>
                      <a:round/>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3636016"/>
                  </a:ext>
                </a:extLst>
              </a:tr>
              <a:tr h="4264777">
                <a:tc>
                  <a:txBody>
                    <a:bodyPr/>
                    <a:lst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Arial"/>
                          <a:sym typeface="Helvetica"/>
                        </a:defRPr>
                      </a:lvl9p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GB" sz="1400" b="1" i="0" u="none" strike="noStrike" cap="all" spc="198" normalizeH="0" baseline="0">
                          <a:ln>
                            <a:noFill/>
                          </a:ln>
                          <a:solidFill>
                            <a:srgbClr val="000000"/>
                          </a:solidFill>
                          <a:effectLst/>
                          <a:uFillTx/>
                          <a:latin typeface="+mn-lt"/>
                          <a:ea typeface="+mn-ea"/>
                          <a:cs typeface="+mn-cs"/>
                          <a:sym typeface="Helvetica"/>
                        </a:rPr>
                        <a:t>Key </a:t>
                      </a:r>
                      <a:br>
                        <a:rPr kumimoji="0" lang="en-GB" sz="1400" b="1" i="0" u="none" strike="noStrike" cap="all" spc="198" normalizeH="0" baseline="0">
                          <a:ln>
                            <a:noFill/>
                          </a:ln>
                          <a:solidFill>
                            <a:srgbClr val="000000"/>
                          </a:solidFill>
                          <a:effectLst/>
                          <a:uFillTx/>
                          <a:latin typeface="+mn-lt"/>
                          <a:ea typeface="+mn-ea"/>
                          <a:cs typeface="+mn-cs"/>
                          <a:sym typeface="Helvetica"/>
                        </a:rPr>
                      </a:br>
                      <a:r>
                        <a:rPr kumimoji="0" lang="en-GB" sz="1400" b="1" i="0" u="none" strike="noStrike" cap="all" spc="198" normalizeH="0" baseline="0">
                          <a:ln>
                            <a:noFill/>
                          </a:ln>
                          <a:solidFill>
                            <a:srgbClr val="000000"/>
                          </a:solidFill>
                          <a:effectLst/>
                          <a:uFillTx/>
                          <a:latin typeface="+mn-lt"/>
                          <a:ea typeface="+mn-ea"/>
                          <a:cs typeface="+mn-cs"/>
                          <a:sym typeface="Helvetica"/>
                        </a:rPr>
                        <a:t>activities</a:t>
                      </a:r>
                    </a:p>
                  </a:txBody>
                  <a:tcPr marL="47804" marR="47804" marT="47804"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Pellentesque</a:t>
                      </a:r>
                      <a:r>
                        <a:rPr lang="en-GB" sz="1900" b="0" i="0" u="none" strike="noStrike" cap="none" spc="0" baseline="0">
                          <a:solidFill>
                            <a:srgbClr val="5E5E5E"/>
                          </a:solidFill>
                          <a:effectLst/>
                          <a:uFillTx/>
                          <a:latin typeface="+mn-lt"/>
                          <a:ea typeface="+mn-ea"/>
                          <a:cs typeface="+mn-cs"/>
                          <a:sym typeface="Helvetica"/>
                        </a:rPr>
                        <a:t> habitant </a:t>
                      </a:r>
                      <a:r>
                        <a:rPr lang="en-GB" sz="1900" b="0" i="0" u="none" strike="noStrike" cap="none" spc="0" baseline="0" err="1">
                          <a:solidFill>
                            <a:srgbClr val="5E5E5E"/>
                          </a:solidFill>
                          <a:effectLst/>
                          <a:uFillTx/>
                          <a:latin typeface="+mn-lt"/>
                          <a:ea typeface="+mn-ea"/>
                          <a:cs typeface="+mn-cs"/>
                          <a:sym typeface="Helvetica"/>
                        </a:rPr>
                        <a:t>morbi</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tristique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senectus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netus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malesuada</a:t>
                      </a:r>
                      <a:r>
                        <a:rPr lang="en-GB" sz="1900" b="0" i="0" u="none" strike="noStrike" cap="none" spc="0" baseline="0">
                          <a:solidFill>
                            <a:srgbClr val="5E5E5E"/>
                          </a:solidFill>
                          <a:effectLst/>
                          <a:uFillTx/>
                          <a:latin typeface="+mn-lt"/>
                          <a:ea typeface="+mn-ea"/>
                          <a:cs typeface="+mn-cs"/>
                          <a:sym typeface="Helvetica"/>
                        </a:rPr>
                        <a:t> fames ac </a:t>
                      </a:r>
                      <a:r>
                        <a:rPr lang="en-GB" sz="1900" b="0" i="0" u="none" strike="noStrike" cap="none" spc="0" baseline="0" err="1">
                          <a:solidFill>
                            <a:srgbClr val="5E5E5E"/>
                          </a:solidFill>
                          <a:effectLst/>
                          <a:uFillTx/>
                          <a:latin typeface="+mn-lt"/>
                          <a:ea typeface="+mn-ea"/>
                          <a:cs typeface="+mn-cs"/>
                          <a:sym typeface="Helvetica"/>
                        </a:rPr>
                        <a:t>turpis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egestas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Quisque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congue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eu</a:t>
                      </a:r>
                      <a:r>
                        <a:rPr lang="en-GB" sz="1900" b="0" i="0" u="none" strike="noStrike" cap="none" spc="0" baseline="0">
                          <a:solidFill>
                            <a:srgbClr val="5E5E5E"/>
                          </a:solidFill>
                          <a:effectLst/>
                          <a:uFillTx/>
                          <a:latin typeface="+mn-lt"/>
                          <a:ea typeface="+mn-ea"/>
                          <a:cs typeface="+mn-cs"/>
                          <a:sym typeface="Helvetica"/>
                        </a:rPr>
                        <a:t> ex </a:t>
                      </a:r>
                      <a:r>
                        <a:rPr lang="en-GB" sz="1900" b="0" i="0" u="none" strike="noStrike" cap="none" spc="0" baseline="0" err="1">
                          <a:solidFill>
                            <a:srgbClr val="5E5E5E"/>
                          </a:solidFill>
                          <a:effectLst/>
                          <a:uFillTx/>
                          <a:latin typeface="+mn-lt"/>
                          <a:ea typeface="+mn-ea"/>
                          <a:cs typeface="+mn-cs"/>
                          <a:sym typeface="Helvetica"/>
                        </a:rPr>
                        <a:t>eget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porttitor</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Pellentesque</a:t>
                      </a:r>
                      <a:r>
                        <a:rPr lang="en-GB" sz="1900" b="0" i="0" u="none" strike="noStrike" cap="none" spc="0" baseline="0">
                          <a:solidFill>
                            <a:srgbClr val="5E5E5E"/>
                          </a:solidFill>
                          <a:effectLst/>
                          <a:uFillTx/>
                          <a:latin typeface="+mn-lt"/>
                          <a:ea typeface="+mn-ea"/>
                          <a:cs typeface="+mn-cs"/>
                          <a:sym typeface="Helvetica"/>
                        </a:rPr>
                        <a:t> habitant </a:t>
                      </a:r>
                      <a:r>
                        <a:rPr lang="en-GB" sz="1900" b="0" i="0" u="none" strike="noStrike" cap="none" spc="0" baseline="0" err="1">
                          <a:solidFill>
                            <a:srgbClr val="5E5E5E"/>
                          </a:solidFill>
                          <a:effectLst/>
                          <a:uFillTx/>
                          <a:latin typeface="+mn-lt"/>
                          <a:ea typeface="+mn-ea"/>
                          <a:cs typeface="+mn-cs"/>
                          <a:sym typeface="Helvetica"/>
                        </a:rPr>
                        <a:t>morbi</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tristique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senectus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netus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malesuada</a:t>
                      </a:r>
                      <a:r>
                        <a:rPr lang="en-GB" sz="1900" b="0" i="0" u="none" strike="noStrike" cap="none" spc="0" baseline="0">
                          <a:solidFill>
                            <a:srgbClr val="5E5E5E"/>
                          </a:solidFill>
                          <a:effectLst/>
                          <a:uFillTx/>
                          <a:latin typeface="+mn-lt"/>
                          <a:ea typeface="+mn-ea"/>
                          <a:cs typeface="+mn-cs"/>
                          <a:sym typeface="Helvetica"/>
                        </a:rPr>
                        <a:t> fames ac </a:t>
                      </a:r>
                      <a:r>
                        <a:rPr lang="en-GB" sz="1900" b="0" i="0" u="none" strike="noStrike" cap="none" spc="0" baseline="0" err="1">
                          <a:solidFill>
                            <a:srgbClr val="5E5E5E"/>
                          </a:solidFill>
                          <a:effectLst/>
                          <a:uFillTx/>
                          <a:latin typeface="+mn-lt"/>
                          <a:ea typeface="+mn-ea"/>
                          <a:cs typeface="+mn-cs"/>
                          <a:sym typeface="Helvetica"/>
                        </a:rPr>
                        <a:t>turpis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egestas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Quisque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congue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eu</a:t>
                      </a:r>
                      <a:r>
                        <a:rPr lang="en-GB" sz="1900" b="0" i="0" u="none" strike="noStrike" cap="none" spc="0" baseline="0">
                          <a:solidFill>
                            <a:srgbClr val="5E5E5E"/>
                          </a:solidFill>
                          <a:effectLst/>
                          <a:uFillTx/>
                          <a:latin typeface="+mn-lt"/>
                          <a:ea typeface="+mn-ea"/>
                          <a:cs typeface="+mn-cs"/>
                          <a:sym typeface="Helvetica"/>
                        </a:rPr>
                        <a:t> ex </a:t>
                      </a:r>
                      <a:r>
                        <a:rPr lang="en-GB" sz="1900" b="0" i="0" u="none" strike="noStrike" cap="none" spc="0" baseline="0" err="1">
                          <a:solidFill>
                            <a:srgbClr val="5E5E5E"/>
                          </a:solidFill>
                          <a:effectLst/>
                          <a:uFillTx/>
                          <a:latin typeface="+mn-lt"/>
                          <a:ea typeface="+mn-ea"/>
                          <a:cs typeface="+mn-cs"/>
                          <a:sym typeface="Helvetica"/>
                        </a:rPr>
                        <a:t>eget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porttitor</a:t>
                      </a:r>
                      <a:r>
                        <a:rPr lang="en-GB" sz="1900" b="0" i="0" u="none" strike="noStrike" cap="none" spc="0" baseline="0">
                          <a:solidFill>
                            <a:srgbClr val="5E5E5E"/>
                          </a:solidFill>
                          <a:effectLst/>
                          <a:uFillTx/>
                          <a:latin typeface="+mn-lt"/>
                          <a:ea typeface="+mn-ea"/>
                          <a:cs typeface="+mn-cs"/>
                          <a:sym typeface="Helvetica"/>
                        </a:rPr>
                        <a:t>. </a:t>
                      </a: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74324" marR="74324" marT="74324" marB="74324"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hMerge="1">
                  <a:txBody>
                    <a:bodyPr/>
                    <a:lstStyle/>
                    <a:p>
                      <a:endParaRPr lang="en-RO"/>
                    </a:p>
                  </a:txBody>
                  <a:tcPr>
                    <a:lnL w="12700" cap="flat" cmpd="sng" algn="ctr">
                      <a:solidFill>
                        <a:srgbClr val="B8B8B8"/>
                      </a:solidFill>
                      <a:prstDash val="solid"/>
                      <a:miter lim="400000"/>
                      <a:headEnd type="none" w="med" len="med"/>
                      <a:tailEnd type="none" w="med" len="med"/>
                    </a:lnL>
                    <a:lnT w="12700" cap="flat" cmpd="sng" algn="ctr">
                      <a:solidFill>
                        <a:srgbClr val="B8B8B8"/>
                      </a:solidFill>
                      <a:prstDash val="solid"/>
                      <a:miter lim="400000"/>
                      <a:headEnd type="none" w="med" len="med"/>
                      <a:tailEnd type="none" w="med" len="med"/>
                    </a:lnT>
                  </a:tcPr>
                </a:tc>
                <a:tc>
                  <a:txBody>
                    <a:body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Pellentesque</a:t>
                      </a:r>
                      <a:r>
                        <a:rPr lang="en-GB" sz="1900" b="0" i="0" u="none" strike="noStrike" cap="none" spc="0" baseline="0">
                          <a:solidFill>
                            <a:srgbClr val="5E5E5E"/>
                          </a:solidFill>
                          <a:effectLst/>
                          <a:uFillTx/>
                          <a:latin typeface="+mn-lt"/>
                          <a:ea typeface="+mn-ea"/>
                          <a:cs typeface="+mn-cs"/>
                          <a:sym typeface="Helvetica"/>
                        </a:rPr>
                        <a:t> habitant </a:t>
                      </a:r>
                      <a:r>
                        <a:rPr lang="en-GB" sz="1900" b="0" i="0" u="none" strike="noStrike" cap="none" spc="0" baseline="0" err="1">
                          <a:solidFill>
                            <a:srgbClr val="5E5E5E"/>
                          </a:solidFill>
                          <a:effectLst/>
                          <a:uFillTx/>
                          <a:latin typeface="+mn-lt"/>
                          <a:ea typeface="+mn-ea"/>
                          <a:cs typeface="+mn-cs"/>
                          <a:sym typeface="Helvetica"/>
                        </a:rPr>
                        <a:t>morbi</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tristique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senectus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netus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malesuada</a:t>
                      </a:r>
                      <a:r>
                        <a:rPr lang="en-GB" sz="1900" b="0" i="0" u="none" strike="noStrike" cap="none" spc="0" baseline="0">
                          <a:solidFill>
                            <a:srgbClr val="5E5E5E"/>
                          </a:solidFill>
                          <a:effectLst/>
                          <a:uFillTx/>
                          <a:latin typeface="+mn-lt"/>
                          <a:ea typeface="+mn-ea"/>
                          <a:cs typeface="+mn-cs"/>
                          <a:sym typeface="Helvetica"/>
                        </a:rPr>
                        <a:t> fames ac </a:t>
                      </a:r>
                      <a:r>
                        <a:rPr lang="en-GB" sz="1900" b="0" i="0" u="none" strike="noStrike" cap="none" spc="0" baseline="0" err="1">
                          <a:solidFill>
                            <a:srgbClr val="5E5E5E"/>
                          </a:solidFill>
                          <a:effectLst/>
                          <a:uFillTx/>
                          <a:latin typeface="+mn-lt"/>
                          <a:ea typeface="+mn-ea"/>
                          <a:cs typeface="+mn-cs"/>
                          <a:sym typeface="Helvetica"/>
                        </a:rPr>
                        <a:t>turpis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egestas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Quisque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congue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eu</a:t>
                      </a:r>
                      <a:r>
                        <a:rPr lang="en-GB" sz="1900" b="0" i="0" u="none" strike="noStrike" cap="none" spc="0" baseline="0">
                          <a:solidFill>
                            <a:srgbClr val="5E5E5E"/>
                          </a:solidFill>
                          <a:effectLst/>
                          <a:uFillTx/>
                          <a:latin typeface="+mn-lt"/>
                          <a:ea typeface="+mn-ea"/>
                          <a:cs typeface="+mn-cs"/>
                          <a:sym typeface="Helvetica"/>
                        </a:rPr>
                        <a:t> ex </a:t>
                      </a:r>
                      <a:r>
                        <a:rPr lang="en-GB" sz="1900" b="0" i="0" u="none" strike="noStrike" cap="none" spc="0" baseline="0" err="1">
                          <a:solidFill>
                            <a:srgbClr val="5E5E5E"/>
                          </a:solidFill>
                          <a:effectLst/>
                          <a:uFillTx/>
                          <a:latin typeface="+mn-lt"/>
                          <a:ea typeface="+mn-ea"/>
                          <a:cs typeface="+mn-cs"/>
                          <a:sym typeface="Helvetica"/>
                        </a:rPr>
                        <a:t>eget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porttitor</a:t>
                      </a:r>
                      <a:r>
                        <a:rPr lang="en-GB" sz="1900" b="0" i="0" u="none" strike="noStrike" cap="none" spc="0" baseline="0">
                          <a:solidFill>
                            <a:srgbClr val="5E5E5E"/>
                          </a:solidFill>
                          <a:effectLst/>
                          <a:uFillTx/>
                          <a:latin typeface="+mn-lt"/>
                          <a:ea typeface="+mn-ea"/>
                          <a:cs typeface="+mn-cs"/>
                          <a:sym typeface="Helvetica"/>
                        </a:rPr>
                        <a:t>. </a:t>
                      </a: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Pellentesque</a:t>
                      </a:r>
                      <a:r>
                        <a:rPr lang="en-GB" sz="1900" b="0" i="0" u="none" strike="noStrike" cap="none" spc="0" baseline="0">
                          <a:solidFill>
                            <a:srgbClr val="5E5E5E"/>
                          </a:solidFill>
                          <a:effectLst/>
                          <a:uFillTx/>
                          <a:latin typeface="+mn-lt"/>
                          <a:ea typeface="+mn-ea"/>
                          <a:cs typeface="+mn-cs"/>
                          <a:sym typeface="Helvetica"/>
                        </a:rPr>
                        <a:t> habitant </a:t>
                      </a:r>
                      <a:r>
                        <a:rPr lang="en-GB" sz="1900" b="0" i="0" u="none" strike="noStrike" cap="none" spc="0" baseline="0" err="1">
                          <a:solidFill>
                            <a:srgbClr val="5E5E5E"/>
                          </a:solidFill>
                          <a:effectLst/>
                          <a:uFillTx/>
                          <a:latin typeface="+mn-lt"/>
                          <a:ea typeface="+mn-ea"/>
                          <a:cs typeface="+mn-cs"/>
                          <a:sym typeface="Helvetica"/>
                        </a:rPr>
                        <a:t>morbi</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tristique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senectus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netus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malesuada</a:t>
                      </a:r>
                      <a:r>
                        <a:rPr lang="en-GB" sz="1900" b="0" i="0" u="none" strike="noStrike" cap="none" spc="0" baseline="0">
                          <a:solidFill>
                            <a:srgbClr val="5E5E5E"/>
                          </a:solidFill>
                          <a:effectLst/>
                          <a:uFillTx/>
                          <a:latin typeface="+mn-lt"/>
                          <a:ea typeface="+mn-ea"/>
                          <a:cs typeface="+mn-cs"/>
                          <a:sym typeface="Helvetica"/>
                        </a:rPr>
                        <a:t> fames ac </a:t>
                      </a:r>
                      <a:r>
                        <a:rPr lang="en-GB" sz="1900" b="0" i="0" u="none" strike="noStrike" cap="none" spc="0" baseline="0" err="1">
                          <a:solidFill>
                            <a:srgbClr val="5E5E5E"/>
                          </a:solidFill>
                          <a:effectLst/>
                          <a:uFillTx/>
                          <a:latin typeface="+mn-lt"/>
                          <a:ea typeface="+mn-ea"/>
                          <a:cs typeface="+mn-cs"/>
                          <a:sym typeface="Helvetica"/>
                        </a:rPr>
                        <a:t>turpis</a:t>
                      </a:r>
                      <a:r>
                        <a:rPr lang="en-GB" sz="1900" b="0" i="0" u="none" strike="noStrike" cap="none" spc="0" baseline="0">
                          <a:solidFill>
                            <a:srgbClr val="5E5E5E"/>
                          </a:solidFill>
                          <a:effectLst/>
                          <a:uFillTx/>
                          <a:latin typeface="+mn-lt"/>
                          <a:ea typeface="+mn-ea"/>
                          <a:cs typeface="+mn-cs"/>
                          <a:sym typeface="Helvetica"/>
                        </a:rPr>
                        <a:t>.</a:t>
                      </a: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a:t>
                      </a: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6151551"/>
                  </a:ext>
                </a:extLst>
              </a:tr>
              <a:tr h="1899681">
                <a:tc>
                  <a:txBody>
                    <a:bodyPr/>
                    <a:lstStyle/>
                    <a:p>
                      <a:pPr marL="0" marR="0" lvl="0" indent="0" algn="ctr" defTabSz="470262" rtl="0" eaLnBrk="1" fontAlgn="auto" latinLnBrk="0" hangingPunct="0">
                        <a:lnSpc>
                          <a:spcPct val="90000"/>
                        </a:lnSpc>
                        <a:spcBef>
                          <a:spcPts val="0"/>
                        </a:spcBef>
                        <a:spcAft>
                          <a:spcPts val="0"/>
                        </a:spcAft>
                        <a:buClrTx/>
                        <a:buSzTx/>
                        <a:buFontTx/>
                        <a:buNone/>
                        <a:tabLst/>
                        <a:defRPr spc="198">
                          <a:solidFill>
                            <a:srgbClr val="000000"/>
                          </a:solidFill>
                        </a:defRPr>
                      </a:pPr>
                      <a:r>
                        <a:rPr kumimoji="0" lang="en-US" sz="1400" b="1" i="0" u="none" strike="noStrike" cap="all" spc="198" normalizeH="0" baseline="0">
                          <a:ln>
                            <a:noFill/>
                          </a:ln>
                          <a:solidFill>
                            <a:srgbClr val="000000"/>
                          </a:solidFill>
                          <a:effectLst/>
                          <a:uFillTx/>
                          <a:latin typeface="+mn-lt"/>
                          <a:ea typeface="+mn-ea"/>
                          <a:cs typeface="+mn-cs"/>
                          <a:sym typeface="Helvetica"/>
                        </a:rPr>
                        <a:t>OUTPUT</a:t>
                      </a:r>
                    </a:p>
                  </a:txBody>
                  <a:tcPr marL="47804" marR="47804" marT="47804" marB="47804"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gridSpan="2">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Pellentesque</a:t>
                      </a:r>
                      <a:r>
                        <a:rPr lang="en-GB" sz="1900" b="0" i="0" u="none" strike="noStrike" cap="none" spc="0" baseline="0">
                          <a:solidFill>
                            <a:srgbClr val="5E5E5E"/>
                          </a:solidFill>
                          <a:effectLst/>
                          <a:uFillTx/>
                          <a:latin typeface="+mn-lt"/>
                          <a:ea typeface="+mn-ea"/>
                          <a:cs typeface="+mn-cs"/>
                          <a:sym typeface="Helvetica"/>
                        </a:rPr>
                        <a:t> habitant </a:t>
                      </a:r>
                      <a:r>
                        <a:rPr lang="en-GB" sz="1900" b="0" i="0" u="none" strike="noStrike" cap="none" spc="0" baseline="0" err="1">
                          <a:solidFill>
                            <a:srgbClr val="5E5E5E"/>
                          </a:solidFill>
                          <a:effectLst/>
                          <a:uFillTx/>
                          <a:latin typeface="+mn-lt"/>
                          <a:ea typeface="+mn-ea"/>
                          <a:cs typeface="+mn-cs"/>
                          <a:sym typeface="Helvetica"/>
                        </a:rPr>
                        <a:t>morbi</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tristique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senectus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netus</a:t>
                      </a:r>
                      <a:r>
                        <a:rPr lang="en-GB" sz="1900" b="0" i="0" u="none" strike="noStrike" cap="none" spc="0" baseline="0">
                          <a:solidFill>
                            <a:srgbClr val="5E5E5E"/>
                          </a:solidFill>
                          <a:effectLst/>
                          <a:uFillTx/>
                          <a:latin typeface="+mn-lt"/>
                          <a:ea typeface="+mn-ea"/>
                          <a:cs typeface="+mn-cs"/>
                          <a:sym typeface="Helvetica"/>
                        </a:rPr>
                        <a:t> et </a:t>
                      </a:r>
                      <a:r>
                        <a:rPr lang="en-GB" sz="1900" b="0" i="0" u="none" strike="noStrike" cap="none" spc="0" baseline="0" err="1">
                          <a:solidFill>
                            <a:srgbClr val="5E5E5E"/>
                          </a:solidFill>
                          <a:effectLst/>
                          <a:uFillTx/>
                          <a:latin typeface="+mn-lt"/>
                          <a:ea typeface="+mn-ea"/>
                          <a:cs typeface="+mn-cs"/>
                          <a:sym typeface="Helvetica"/>
                        </a:rPr>
                        <a:t>malesuada</a:t>
                      </a:r>
                      <a:r>
                        <a:rPr lang="en-GB" sz="1900" b="0" i="0" u="none" strike="noStrike" cap="none" spc="0" baseline="0">
                          <a:solidFill>
                            <a:srgbClr val="5E5E5E"/>
                          </a:solidFill>
                          <a:effectLst/>
                          <a:uFillTx/>
                          <a:latin typeface="+mn-lt"/>
                          <a:ea typeface="+mn-ea"/>
                          <a:cs typeface="+mn-cs"/>
                          <a:sym typeface="Helvetica"/>
                        </a:rPr>
                        <a:t> fames ac </a:t>
                      </a:r>
                      <a:r>
                        <a:rPr lang="en-GB" sz="1900" b="0" i="0" u="none" strike="noStrike" cap="none" spc="0" baseline="0" err="1">
                          <a:solidFill>
                            <a:srgbClr val="5E5E5E"/>
                          </a:solidFill>
                          <a:effectLst/>
                          <a:uFillTx/>
                          <a:latin typeface="+mn-lt"/>
                          <a:ea typeface="+mn-ea"/>
                          <a:cs typeface="+mn-cs"/>
                          <a:sym typeface="Helvetica"/>
                        </a:rPr>
                        <a:t>turpis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egestas</a:t>
                      </a:r>
                      <a:r>
                        <a:rPr lang="en-GB" sz="1900" b="0" i="0" u="none" strike="noStrike" cap="none" spc="0" baseline="0">
                          <a:solidFill>
                            <a:srgbClr val="5E5E5E"/>
                          </a:solidFill>
                          <a:effectLst/>
                          <a:uFillTx/>
                          <a:latin typeface="+mn-lt"/>
                          <a:ea typeface="+mn-ea"/>
                          <a:cs typeface="+mn-cs"/>
                          <a:sym typeface="Helvetica"/>
                        </a:rPr>
                        <a:t>. </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Quisque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congue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eu</a:t>
                      </a:r>
                      <a:r>
                        <a:rPr lang="en-GB" sz="1900" b="0" i="0" u="none" strike="noStrike" cap="none" spc="0" baseline="0">
                          <a:solidFill>
                            <a:srgbClr val="5E5E5E"/>
                          </a:solidFill>
                          <a:effectLst/>
                          <a:uFillTx/>
                          <a:latin typeface="+mn-lt"/>
                          <a:ea typeface="+mn-ea"/>
                          <a:cs typeface="+mn-cs"/>
                          <a:sym typeface="Helvetica"/>
                        </a:rPr>
                        <a:t> ex </a:t>
                      </a:r>
                      <a:r>
                        <a:rPr lang="en-GB" sz="1900" b="0" i="0" u="none" strike="noStrike" cap="none" spc="0" baseline="0" err="1">
                          <a:solidFill>
                            <a:srgbClr val="5E5E5E"/>
                          </a:solidFill>
                          <a:effectLst/>
                          <a:uFillTx/>
                          <a:latin typeface="+mn-lt"/>
                          <a:ea typeface="+mn-ea"/>
                          <a:cs typeface="+mn-cs"/>
                          <a:sym typeface="Helvetica"/>
                        </a:rPr>
                        <a:t>eget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porttitor</a:t>
                      </a:r>
                      <a:r>
                        <a:rPr lang="en-GB" sz="1900" b="0" i="0" u="none" strike="noStrike" cap="none" spc="0" baseline="0">
                          <a:solidFill>
                            <a:srgbClr val="5E5E5E"/>
                          </a:solidFill>
                          <a:effectLst/>
                          <a:uFillTx/>
                          <a:latin typeface="+mn-lt"/>
                          <a:ea typeface="+mn-ea"/>
                          <a:cs typeface="+mn-cs"/>
                          <a:sym typeface="Helvetica"/>
                        </a:rPr>
                        <a:t>. </a:t>
                      </a:r>
                      <a:endParaRPr kumimoji="0" lang="en-GB" sz="1900" b="0" i="0" u="none" strike="noStrike" cap="none" spc="0" normalizeH="0" baseline="0">
                        <a:ln>
                          <a:noFill/>
                        </a:ln>
                        <a:solidFill>
                          <a:srgbClr val="5E5E5E"/>
                        </a:solidFill>
                        <a:effectLst/>
                        <a:uFillTx/>
                        <a:latin typeface="Arial" panose="020B0604020202020204" pitchFamily="34" charset="0"/>
                        <a:ea typeface="+mn-ea"/>
                        <a:cs typeface="Arial" panose="020B0604020202020204" pitchFamily="34" charset="0"/>
                        <a:sym typeface="Helvetica"/>
                      </a:endParaRPr>
                    </a:p>
                  </a:txBody>
                  <a:tcPr marL="74324" marR="74324" marT="74324" marB="74324"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hMerge="1">
                  <a:txBody>
                    <a:bodyPr/>
                    <a:lstStyle/>
                    <a:p>
                      <a:endParaRPr lang="en-RO"/>
                    </a:p>
                  </a:txBody>
                  <a:tcPr>
                    <a:lnL w="12700" cap="flat" cmpd="sng" algn="ctr">
                      <a:solidFill>
                        <a:srgbClr val="B8B8B8"/>
                      </a:solidFill>
                      <a:prstDash val="solid"/>
                      <a:miter lim="400000"/>
                      <a:headEnd type="none" w="med" len="med"/>
                      <a:tailEnd type="none" w="med" len="med"/>
                    </a:lnL>
                  </a:tcPr>
                </a:tc>
                <a:tc>
                  <a:txBody>
                    <a:bodyPr/>
                    <a:lstStyle/>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Curabitur</a:t>
                      </a:r>
                      <a:r>
                        <a:rPr lang="en-GB" sz="1900" b="0" i="0" u="none" strike="noStrike" cap="none" spc="0" baseline="0">
                          <a:solidFill>
                            <a:srgbClr val="5E5E5E"/>
                          </a:solidFill>
                          <a:effectLst/>
                          <a:uFillTx/>
                          <a:latin typeface="+mn-lt"/>
                          <a:ea typeface="+mn-ea"/>
                          <a:cs typeface="+mn-cs"/>
                          <a:sym typeface="Helvetica"/>
                        </a:rPr>
                        <a:t> pulvinar </a:t>
                      </a:r>
                      <a:r>
                        <a:rPr lang="en-GB" sz="1900" b="0" i="0" u="none" strike="noStrike" cap="none" spc="0" baseline="0" err="1">
                          <a:solidFill>
                            <a:srgbClr val="5E5E5E"/>
                          </a:solidFill>
                          <a:effectLst/>
                          <a:uFillTx/>
                          <a:latin typeface="+mn-lt"/>
                          <a:ea typeface="+mn-ea"/>
                          <a:cs typeface="+mn-cs"/>
                          <a:sym typeface="Helvetica"/>
                        </a:rPr>
                        <a:t>facilisis</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odio</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vehicula</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erat</a:t>
                      </a:r>
                      <a:r>
                        <a:rPr lang="en-GB" sz="1900" b="0" i="0" u="none" strike="noStrike" cap="none" spc="0" baseline="0">
                          <a:solidFill>
                            <a:srgbClr val="5E5E5E"/>
                          </a:solidFill>
                          <a:effectLst/>
                          <a:uFillTx/>
                          <a:latin typeface="+mn-lt"/>
                          <a:ea typeface="+mn-ea"/>
                          <a:cs typeface="+mn-cs"/>
                          <a:sym typeface="Helvetica"/>
                        </a:rPr>
                        <a:t> cursus at.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Nunc in </a:t>
                      </a:r>
                      <a:r>
                        <a:rPr lang="en-GB" sz="1900" b="0" i="0" u="none" strike="noStrike" cap="none" spc="0" baseline="0" err="1">
                          <a:solidFill>
                            <a:srgbClr val="5E5E5E"/>
                          </a:solidFill>
                          <a:effectLst/>
                          <a:uFillTx/>
                          <a:latin typeface="+mn-lt"/>
                          <a:ea typeface="+mn-ea"/>
                          <a:cs typeface="+mn-cs"/>
                          <a:sym typeface="Helvetica"/>
                        </a:rPr>
                        <a:t>rhoncus</a:t>
                      </a:r>
                      <a:r>
                        <a:rPr lang="en-GB" sz="1900" b="0" i="0" u="none" strike="noStrike" cap="none" spc="0" baseline="0">
                          <a:solidFill>
                            <a:srgbClr val="5E5E5E"/>
                          </a:solidFill>
                          <a:effectLst/>
                          <a:uFillTx/>
                          <a:latin typeface="+mn-lt"/>
                          <a:ea typeface="+mn-ea"/>
                          <a:cs typeface="+mn-cs"/>
                          <a:sym typeface="Helvetica"/>
                        </a:rPr>
                        <a:t> sem. </a:t>
                      </a:r>
                    </a:p>
                    <a:p>
                      <a:pPr marL="285750" marR="0" indent="-285750" algn="l" defTabSz="914400" latinLnBrk="0">
                        <a:lnSpc>
                          <a:spcPct val="100000"/>
                        </a:lnSpc>
                        <a:spcBef>
                          <a:spcPts val="0"/>
                        </a:spcBef>
                        <a:spcAft>
                          <a:spcPts val="0"/>
                        </a:spcAft>
                        <a:buClrTx/>
                        <a:buSzTx/>
                        <a:buFont typeface="Arial" panose="020B0604020202020204" pitchFamily="34" charset="0"/>
                        <a:buChar char="•"/>
                        <a:tabLst/>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Aenean </a:t>
                      </a:r>
                      <a:r>
                        <a:rPr lang="en-GB" sz="1900" b="0" i="0" u="none" strike="noStrike" cap="none" spc="0" baseline="0" err="1">
                          <a:solidFill>
                            <a:srgbClr val="5E5E5E"/>
                          </a:solidFill>
                          <a:effectLst/>
                          <a:uFillTx/>
                          <a:latin typeface="+mn-lt"/>
                          <a:ea typeface="+mn-ea"/>
                          <a:cs typeface="+mn-cs"/>
                          <a:sym typeface="Helvetica"/>
                        </a:rPr>
                        <a:t>ut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nibh</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eleifend</a:t>
                      </a:r>
                      <a:r>
                        <a:rPr lang="en-GB" sz="1900" b="0" i="0" u="none" strike="noStrike" cap="none" spc="0" baseline="0">
                          <a:solidFill>
                            <a:srgbClr val="5E5E5E"/>
                          </a:solidFill>
                          <a:effectLst/>
                          <a:uFillTx/>
                          <a:latin typeface="+mn-lt"/>
                          <a:ea typeface="+mn-ea"/>
                          <a:cs typeface="+mn-cs"/>
                          <a:sym typeface="Helvetica"/>
                        </a:rPr>
                        <a:t>, cursus dui vitae, </a:t>
                      </a:r>
                      <a:r>
                        <a:rPr lang="en-GB" sz="1900" b="0" i="0" u="none" strike="noStrike" cap="none" spc="0" baseline="0" err="1">
                          <a:solidFill>
                            <a:srgbClr val="5E5E5E"/>
                          </a:solidFill>
                          <a:effectLst/>
                          <a:uFillTx/>
                          <a:latin typeface="+mn-lt"/>
                          <a:ea typeface="+mn-ea"/>
                          <a:cs typeface="+mn-cs"/>
                          <a:sym typeface="Helvetica"/>
                        </a:rPr>
                        <a:t>vulputate</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metus</a:t>
                      </a:r>
                      <a:r>
                        <a:rPr lang="en-GB" sz="1900" b="0" i="0" u="none" strike="noStrike" cap="none" spc="0" baseline="0">
                          <a:solidFill>
                            <a:srgbClr val="5E5E5E"/>
                          </a:solidFill>
                          <a:effectLst/>
                          <a:uFillTx/>
                          <a:latin typeface="+mn-lt"/>
                          <a:ea typeface="+mn-ea"/>
                          <a:cs typeface="+mn-cs"/>
                          <a:sym typeface="Helvetica"/>
                        </a:rPr>
                        <a:t>. </a:t>
                      </a:r>
                      <a:endParaRPr lang="en-GB" sz="1900" b="1" i="0" u="none" strike="noStrike" kern="1200" cap="none" spc="0" baseline="0">
                        <a:solidFill>
                          <a:srgbClr val="5E5E5E"/>
                        </a:solidFill>
                        <a:uFillTx/>
                        <a:latin typeface="+mn-lt"/>
                        <a:ea typeface="+mn-ea"/>
                        <a:cs typeface="Helvetica" panose="020B0604020202020204" pitchFamily="34" charset="0"/>
                        <a:sym typeface="Helvetica"/>
                      </a:endParaRP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381000" marR="0" lvl="0" indent="-342900" algn="l" defTabSz="825500" eaLnBrk="1" fontAlgn="auto" latinLnBrk="0" hangingPunct="1">
                        <a:lnSpc>
                          <a:spcPct val="100000"/>
                        </a:lnSpc>
                        <a:spcBef>
                          <a:spcPts val="0"/>
                        </a:spcBef>
                        <a:spcAft>
                          <a:spcPts val="0"/>
                        </a:spcAft>
                        <a:buClr>
                          <a:srgbClr val="000000"/>
                        </a:buClr>
                        <a:buSzPct val="85000"/>
                        <a:buFont typeface="Arial" panose="020B0604020202020204" pitchFamily="34" charset="0"/>
                        <a:buChar char="•"/>
                        <a:tabLst/>
                        <a:defRPr sz="2000"/>
                      </a:pPr>
                      <a:r>
                        <a:rPr lang="en-GB" sz="1900" b="0" cap="none" spc="0">
                          <a:solidFill>
                            <a:srgbClr val="5E5E5E"/>
                          </a:solidFill>
                          <a:latin typeface="Arial" panose="020B0604020202020204" pitchFamily="34" charset="0"/>
                          <a:cs typeface="Arial" panose="020B0604020202020204" pitchFamily="34" charset="0"/>
                        </a:rPr>
                        <a:t>Determine the need for availability from stakeholders and other brussels airport team members</a:t>
                      </a:r>
                    </a:p>
                  </a:txBody>
                  <a:tcPr marL="67753" marR="67753" marT="67753" marB="67753"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a:solidFill>
                        <a:srgbClr val="B8B8B8"/>
                      </a:solidFill>
                      <a:miter lim="400000"/>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a:solidFill>
                            <a:srgbClr val="5E5E5E"/>
                          </a:solidFill>
                          <a:effectLst/>
                          <a:uFillTx/>
                          <a:latin typeface="+mn-lt"/>
                          <a:ea typeface="+mn-ea"/>
                          <a:cs typeface="+mn-cs"/>
                          <a:sym typeface="Helvetica"/>
                        </a:rPr>
                        <a:t>Lorem ipsum </a:t>
                      </a:r>
                      <a:r>
                        <a:rPr lang="en-GB" sz="1900" b="0" i="0" u="none" strike="noStrike" cap="none" spc="0" baseline="0" err="1">
                          <a:solidFill>
                            <a:srgbClr val="5E5E5E"/>
                          </a:solidFill>
                          <a:effectLst/>
                          <a:uFillTx/>
                          <a:latin typeface="+mn-lt"/>
                          <a:ea typeface="+mn-ea"/>
                          <a:cs typeface="+mn-cs"/>
                          <a:sym typeface="Helvetica"/>
                        </a:rPr>
                        <a:t>dolor</a:t>
                      </a:r>
                      <a:r>
                        <a:rPr lang="en-GB" sz="1900" b="0" i="0" u="none" strike="noStrike" cap="none" spc="0" baseline="0">
                          <a:solidFill>
                            <a:srgbClr val="5E5E5E"/>
                          </a:solidFill>
                          <a:effectLst/>
                          <a:uFillTx/>
                          <a:latin typeface="+mn-lt"/>
                          <a:ea typeface="+mn-ea"/>
                          <a:cs typeface="+mn-cs"/>
                          <a:sym typeface="Helvetica"/>
                        </a:rPr>
                        <a:t> sit </a:t>
                      </a:r>
                      <a:r>
                        <a:rPr lang="en-GB" sz="1900" b="0" i="0" u="none" strike="noStrike" cap="none" spc="0" baseline="0" err="1">
                          <a:solidFill>
                            <a:srgbClr val="5E5E5E"/>
                          </a:solidFill>
                          <a:effectLst/>
                          <a:uFillTx/>
                          <a:latin typeface="+mn-lt"/>
                          <a:ea typeface="+mn-ea"/>
                          <a:cs typeface="+mn-cs"/>
                          <a:sym typeface="Helvetica"/>
                        </a:rPr>
                        <a:t>amet</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consectetur</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adipiscing</a:t>
                      </a:r>
                      <a:r>
                        <a:rPr lang="en-GB" sz="1900" b="0" i="0" u="none" strike="noStrike" cap="none" spc="0" baseline="0">
                          <a:solidFill>
                            <a:srgbClr val="5E5E5E"/>
                          </a:solidFill>
                          <a:effectLst/>
                          <a:uFillTx/>
                          <a:latin typeface="+mn-lt"/>
                          <a:ea typeface="+mn-ea"/>
                          <a:cs typeface="+mn-cs"/>
                          <a:sym typeface="Helvetica"/>
                        </a:rPr>
                        <a:t> </a:t>
                      </a:r>
                      <a:r>
                        <a:rPr lang="en-GB" sz="1900" b="0" i="0" u="none" strike="noStrike" cap="none" spc="0" baseline="0" err="1">
                          <a:solidFill>
                            <a:srgbClr val="5E5E5E"/>
                          </a:solidFill>
                          <a:effectLst/>
                          <a:uFillTx/>
                          <a:latin typeface="+mn-lt"/>
                          <a:ea typeface="+mn-ea"/>
                          <a:cs typeface="+mn-cs"/>
                          <a:sym typeface="Helvetica"/>
                        </a:rPr>
                        <a:t>elit</a:t>
                      </a:r>
                      <a:r>
                        <a:rPr lang="en-GB" sz="1900" b="0" i="0" u="none" strike="noStrike" cap="none" spc="0" baseline="0">
                          <a:solidFill>
                            <a:srgbClr val="5E5E5E"/>
                          </a:solidFill>
                          <a:effectLst/>
                          <a:uFillTx/>
                          <a:latin typeface="+mn-lt"/>
                          <a:ea typeface="+mn-ea"/>
                          <a:cs typeface="+mn-cs"/>
                          <a:sym typeface="Helvetica"/>
                        </a:rPr>
                        <a:t>.</a:t>
                      </a:r>
                    </a:p>
                    <a:p>
                      <a:pPr marL="285750" indent="-285750" algn="l" defTabSz="914400">
                        <a:buFont typeface="Arial" panose="020B0604020202020204" pitchFamily="34" charset="0"/>
                        <a:buChar char="•"/>
                        <a:defRPr sz="2000">
                          <a:solidFill>
                            <a:srgbClr val="5E5E5E"/>
                          </a:solidFill>
                        </a:defRPr>
                      </a:pPr>
                      <a:r>
                        <a:rPr lang="en-GB" sz="1900" b="0" i="0" u="none" strike="noStrike" cap="none" spc="0" baseline="0" err="1">
                          <a:solidFill>
                            <a:srgbClr val="5E5E5E"/>
                          </a:solidFill>
                          <a:effectLst/>
                          <a:uFillTx/>
                          <a:latin typeface="+mn-lt"/>
                          <a:ea typeface="+mn-ea"/>
                          <a:cs typeface="+mn-cs"/>
                          <a:sym typeface="Helvetica"/>
                        </a:rPr>
                        <a:t>Phasellus</a:t>
                      </a:r>
                      <a:r>
                        <a:rPr lang="en-GB" sz="1900" b="0" i="0" u="none" strike="noStrike" cap="none" spc="0" baseline="0">
                          <a:solidFill>
                            <a:srgbClr val="5E5E5E"/>
                          </a:solidFill>
                          <a:effectLst/>
                          <a:uFillTx/>
                          <a:latin typeface="+mn-lt"/>
                          <a:ea typeface="+mn-ea"/>
                          <a:cs typeface="+mn-cs"/>
                          <a:sym typeface="Helvetica"/>
                        </a:rPr>
                        <a:t> a </a:t>
                      </a:r>
                      <a:r>
                        <a:rPr lang="en-GB" sz="1900" b="0" i="0" u="none" strike="noStrike" cap="none" spc="0" baseline="0" err="1">
                          <a:solidFill>
                            <a:srgbClr val="5E5E5E"/>
                          </a:solidFill>
                          <a:effectLst/>
                          <a:uFillTx/>
                          <a:latin typeface="+mn-lt"/>
                          <a:ea typeface="+mn-ea"/>
                          <a:cs typeface="+mn-cs"/>
                          <a:sym typeface="Helvetica"/>
                        </a:rPr>
                        <a:t>sem</a:t>
                      </a:r>
                      <a:r>
                        <a:rPr lang="en-GB" sz="1900" b="0" i="0" u="none" strike="noStrike" cap="none" spc="0" baseline="0">
                          <a:solidFill>
                            <a:srgbClr val="5E5E5E"/>
                          </a:solidFill>
                          <a:effectLst/>
                          <a:uFillTx/>
                          <a:latin typeface="+mn-lt"/>
                          <a:ea typeface="+mn-ea"/>
                          <a:cs typeface="+mn-cs"/>
                          <a:sym typeface="Helvetica"/>
                        </a:rPr>
                        <a:t> sem.</a:t>
                      </a:r>
                    </a:p>
                  </a:txBody>
                  <a:tcPr marL="67753" marR="67753" marT="67753" marB="67753"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rgbClr val="B8B8B8"/>
                      </a:solidFill>
                      <a:prstDash val="solid"/>
                      <a:miter lim="400000"/>
                      <a:headEnd type="none" w="med" len="med"/>
                      <a:tailEnd type="none" w="med" len="med"/>
                    </a:lnT>
                    <a:lnB w="12700" cap="flat" cmpd="sng" algn="ctr">
                      <a:solidFill>
                        <a:srgbClr val="B8B8B8"/>
                      </a:solidFill>
                      <a:prstDash val="solid"/>
                      <a:miter lim="400000"/>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4045937"/>
                  </a:ext>
                </a:extLst>
              </a:tr>
            </a:tbl>
          </a:graphicData>
        </a:graphic>
      </p:graphicFrame>
      <p:sp>
        <p:nvSpPr>
          <p:cNvPr id="7" name="Pay.UK  Services Proposal -  2. Our Proposal">
            <a:extLst>
              <a:ext uri="{FF2B5EF4-FFF2-40B4-BE49-F238E27FC236}">
                <a16:creationId xmlns:a16="http://schemas.microsoft.com/office/drawing/2014/main" id="{EE8CB082-1D80-634C-9C18-2C0033808761}"/>
              </a:ext>
            </a:extLst>
          </p:cNvPr>
          <p:cNvSpPr txBox="1"/>
          <p:nvPr/>
        </p:nvSpPr>
        <p:spPr>
          <a:xfrm>
            <a:off x="1703286" y="210051"/>
            <a:ext cx="5538375"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7.1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Delivery Approach </a:t>
            </a:r>
            <a:endParaRPr b="1">
              <a:solidFill>
                <a:srgbClr val="DE411B"/>
              </a:solidFill>
              <a:latin typeface="Arial" panose="020B0604020202020204" pitchFamily="34" charset="0"/>
              <a:cs typeface="Arial" panose="020B0604020202020204" pitchFamily="34" charset="0"/>
              <a:sym typeface="Helvetica"/>
            </a:endParaRPr>
          </a:p>
        </p:txBody>
      </p:sp>
    </p:spTree>
    <p:extLst>
      <p:ext uri="{BB962C8B-B14F-4D97-AF65-F5344CB8AC3E}">
        <p14:creationId xmlns:p14="http://schemas.microsoft.com/office/powerpoint/2010/main" val="245890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extLst>
              <p:ext uri="{D42A27DB-BD31-4B8C-83A1-F6EECF244321}">
                <p14:modId xmlns:p14="http://schemas.microsoft.com/office/powerpoint/2010/main" val="3431729315"/>
              </p:ext>
            </p:extLst>
          </p:nvPr>
        </p:nvGraphicFramePr>
        <p:xfrm>
          <a:off x="1703286" y="1618000"/>
          <a:ext cx="18462941" cy="11277600"/>
        </p:xfrm>
        <a:graphic>
          <a:graphicData uri="http://schemas.openxmlformats.org/drawingml/2006/table">
            <a:tbl>
              <a:tblPr>
                <a:tableStyleId>{4C3C2611-4C71-4FC5-86AE-919BDF0F9419}</a:tableStyleId>
              </a:tblPr>
              <a:tblGrid>
                <a:gridCol w="16587376">
                  <a:extLst>
                    <a:ext uri="{9D8B030D-6E8A-4147-A177-3AD203B41FA5}">
                      <a16:colId xmlns:a16="http://schemas.microsoft.com/office/drawing/2014/main" val="20001"/>
                    </a:ext>
                  </a:extLst>
                </a:gridCol>
                <a:gridCol w="1875565">
                  <a:extLst>
                    <a:ext uri="{9D8B030D-6E8A-4147-A177-3AD203B41FA5}">
                      <a16:colId xmlns:a16="http://schemas.microsoft.com/office/drawing/2014/main" val="2327088535"/>
                    </a:ext>
                  </a:extLst>
                </a:gridCol>
              </a:tblGrid>
              <a:tr h="665664">
                <a:tc>
                  <a:txBody>
                    <a:bodyPr/>
                    <a:lstStyle/>
                    <a:p>
                      <a:pPr algn="l" defTabSz="457200">
                        <a:spcBef>
                          <a:spcPts val="1200"/>
                        </a:spcBef>
                        <a:defRPr sz="1800"/>
                      </a:pP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9945222">
                <a:tc>
                  <a:txBody>
                    <a:bodyPr/>
                    <a:lstStyle/>
                    <a:p>
                      <a:pPr marL="0" marR="0" indent="0" algn="l" defTabSz="825500" eaLnBrk="1" fontAlgn="base" latinLnBrk="0" hangingPunct="1">
                        <a:lnSpc>
                          <a:spcPct val="100000"/>
                        </a:lnSpc>
                        <a:spcBef>
                          <a:spcPts val="0"/>
                        </a:spcBef>
                        <a:spcAft>
                          <a:spcPts val="0"/>
                        </a:spcAft>
                        <a:buClrTx/>
                        <a:buSzTx/>
                        <a:buFont typeface="+mj-lt"/>
                        <a:buNone/>
                        <a:tabLst/>
                        <a:defRPr/>
                      </a:pPr>
                      <a:r>
                        <a:rPr lang="en-US" sz="2800" b="1" dirty="0">
                          <a:solidFill>
                            <a:srgbClr val="007020"/>
                          </a:solidFill>
                          <a:effectLst/>
                        </a:rPr>
                        <a:t>from</a:t>
                      </a:r>
                      <a:r>
                        <a:rPr lang="en-US" sz="2800" dirty="0"/>
                        <a:t> </a:t>
                      </a:r>
                      <a:r>
                        <a:rPr lang="en-US" sz="2800" b="1" dirty="0">
                          <a:solidFill>
                            <a:srgbClr val="0E84B5"/>
                          </a:solidFill>
                          <a:effectLst/>
                        </a:rPr>
                        <a:t>threading</a:t>
                      </a:r>
                      <a:r>
                        <a:rPr lang="en-US" sz="2800" dirty="0"/>
                        <a:t> </a:t>
                      </a:r>
                      <a:r>
                        <a:rPr lang="en-US" sz="2800" b="1" dirty="0">
                          <a:solidFill>
                            <a:srgbClr val="007020"/>
                          </a:solidFill>
                          <a:effectLst/>
                        </a:rPr>
                        <a:t>import</a:t>
                      </a:r>
                      <a:r>
                        <a:rPr lang="en-US" sz="2800" dirty="0"/>
                        <a:t> </a:t>
                      </a:r>
                      <a:r>
                        <a:rPr lang="en-US" sz="2800" dirty="0">
                          <a:effectLst/>
                        </a:rPr>
                        <a:t>Thread</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b="1" dirty="0">
                          <a:solidFill>
                            <a:srgbClr val="007020"/>
                          </a:solidFill>
                          <a:effectLst/>
                        </a:rPr>
                        <a:t>import</a:t>
                      </a:r>
                      <a:r>
                        <a:rPr lang="en-US" sz="2800" dirty="0"/>
                        <a:t> </a:t>
                      </a:r>
                      <a:r>
                        <a:rPr lang="en-US" sz="2800" b="1" dirty="0">
                          <a:solidFill>
                            <a:srgbClr val="0E84B5"/>
                          </a:solidFill>
                          <a:effectLst/>
                        </a:rPr>
                        <a:t>socket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endParaRPr lang="en-US" sz="2800" b="1" dirty="0">
                        <a:solidFill>
                          <a:srgbClr val="007020"/>
                        </a:solidFill>
                        <a:effectLst/>
                      </a:endParaRP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b="1" dirty="0">
                          <a:solidFill>
                            <a:srgbClr val="007020"/>
                          </a:solidFill>
                          <a:effectLst/>
                        </a:rPr>
                        <a:t>def</a:t>
                      </a:r>
                      <a:r>
                        <a:rPr lang="en-US" sz="2800" dirty="0"/>
                        <a:t> </a:t>
                      </a:r>
                      <a:r>
                        <a:rPr lang="en-US" sz="2800" dirty="0" err="1">
                          <a:solidFill>
                            <a:srgbClr val="06287E"/>
                          </a:solidFill>
                          <a:effectLst/>
                        </a:rPr>
                        <a:t>run_server</a:t>
                      </a:r>
                      <a:r>
                        <a:rPr lang="en-US" sz="2800" dirty="0">
                          <a:effectLst/>
                        </a:rPr>
                        <a:t>(host</a:t>
                      </a:r>
                      <a:r>
                        <a:rPr lang="en-US" sz="2800" dirty="0">
                          <a:solidFill>
                            <a:srgbClr val="666666"/>
                          </a:solidFill>
                          <a:effectLst/>
                        </a:rPr>
                        <a:t>=</a:t>
                      </a:r>
                      <a:r>
                        <a:rPr lang="en-US" sz="2800" dirty="0">
                          <a:solidFill>
                            <a:srgbClr val="4070A0"/>
                          </a:solidFill>
                          <a:effectLst/>
                        </a:rPr>
                        <a:t>'127.0.0.1'</a:t>
                      </a:r>
                      <a:r>
                        <a:rPr lang="en-US" sz="2800" dirty="0">
                          <a:effectLst/>
                        </a:rPr>
                        <a:t>,</a:t>
                      </a:r>
                      <a:r>
                        <a:rPr lang="en-US" sz="2800" dirty="0"/>
                        <a:t> </a:t>
                      </a:r>
                      <a:r>
                        <a:rPr lang="en-US" sz="2800" dirty="0">
                          <a:effectLst/>
                        </a:rPr>
                        <a:t>port</a:t>
                      </a:r>
                      <a:r>
                        <a:rPr lang="en-US" sz="2800" dirty="0">
                          <a:solidFill>
                            <a:srgbClr val="666666"/>
                          </a:solidFill>
                          <a:effectLst/>
                        </a:rPr>
                        <a:t>=</a:t>
                      </a:r>
                      <a:r>
                        <a:rPr lang="en-US" sz="2800" dirty="0">
                          <a:solidFill>
                            <a:srgbClr val="208050"/>
                          </a:solidFill>
                          <a:effectLst/>
                        </a:rPr>
                        <a:t>33333</a:t>
                      </a:r>
                      <a:r>
                        <a:rPr lang="en-US" sz="2800" dirty="0">
                          <a:effectLst/>
                        </a:rPr>
                        <a: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sock</a:t>
                      </a:r>
                      <a:r>
                        <a:rPr lang="en-US" sz="2800" dirty="0"/>
                        <a:t> </a:t>
                      </a:r>
                      <a:r>
                        <a:rPr lang="en-US" sz="2800" dirty="0">
                          <a:solidFill>
                            <a:srgbClr val="666666"/>
                          </a:solidFill>
                          <a:effectLst/>
                        </a:rPr>
                        <a:t>=</a:t>
                      </a:r>
                      <a:r>
                        <a:rPr lang="en-US" sz="2800" dirty="0"/>
                        <a:t> </a:t>
                      </a:r>
                      <a:r>
                        <a:rPr lang="en-US" sz="2800" dirty="0" err="1">
                          <a:effectLst/>
                        </a:rPr>
                        <a:t>socket</a:t>
                      </a:r>
                      <a:r>
                        <a:rPr lang="en-US" sz="2800" dirty="0" err="1">
                          <a:solidFill>
                            <a:srgbClr val="666666"/>
                          </a:solidFill>
                          <a:effectLst/>
                        </a:rPr>
                        <a:t>.</a:t>
                      </a:r>
                      <a:r>
                        <a:rPr lang="en-US" sz="2800" dirty="0" err="1">
                          <a:effectLst/>
                        </a:rPr>
                        <a:t>socket</a:t>
                      </a:r>
                      <a:r>
                        <a:rPr lang="en-US" sz="2800" dirty="0">
                          <a:effectLst/>
                        </a:rPr>
                        <a: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err="1">
                          <a:effectLst/>
                        </a:rPr>
                        <a:t>sock</a:t>
                      </a:r>
                      <a:r>
                        <a:rPr lang="en-US" sz="2800" dirty="0" err="1">
                          <a:solidFill>
                            <a:srgbClr val="666666"/>
                          </a:solidFill>
                          <a:effectLst/>
                        </a:rPr>
                        <a:t>.</a:t>
                      </a:r>
                      <a:r>
                        <a:rPr lang="en-US" sz="2800" dirty="0" err="1">
                          <a:effectLst/>
                        </a:rPr>
                        <a:t>setsockopt</a:t>
                      </a:r>
                      <a:r>
                        <a:rPr lang="en-US" sz="2800" dirty="0">
                          <a:effectLst/>
                        </a:rPr>
                        <a:t>(</a:t>
                      </a:r>
                      <a:r>
                        <a:rPr lang="en-US" sz="2800" dirty="0" err="1">
                          <a:effectLst/>
                        </a:rPr>
                        <a:t>socket</a:t>
                      </a:r>
                      <a:r>
                        <a:rPr lang="en-US" sz="2800" dirty="0" err="1">
                          <a:solidFill>
                            <a:srgbClr val="666666"/>
                          </a:solidFill>
                          <a:effectLst/>
                        </a:rPr>
                        <a:t>.</a:t>
                      </a:r>
                      <a:r>
                        <a:rPr lang="en-US" sz="2800" dirty="0" err="1">
                          <a:effectLst/>
                        </a:rPr>
                        <a:t>SOL_SOCKET</a:t>
                      </a:r>
                      <a:r>
                        <a:rPr lang="en-US" sz="2800" dirty="0">
                          <a:effectLst/>
                        </a:rPr>
                        <a:t>,</a:t>
                      </a:r>
                      <a:r>
                        <a:rPr lang="en-US" sz="2800" dirty="0"/>
                        <a:t> </a:t>
                      </a:r>
                      <a:r>
                        <a:rPr lang="en-US" sz="2800" dirty="0" err="1">
                          <a:effectLst/>
                        </a:rPr>
                        <a:t>socket</a:t>
                      </a:r>
                      <a:r>
                        <a:rPr lang="en-US" sz="2800" dirty="0" err="1">
                          <a:solidFill>
                            <a:srgbClr val="666666"/>
                          </a:solidFill>
                          <a:effectLst/>
                        </a:rPr>
                        <a:t>.</a:t>
                      </a:r>
                      <a:r>
                        <a:rPr lang="en-US" sz="2800" dirty="0" err="1">
                          <a:effectLst/>
                        </a:rPr>
                        <a:t>SO_REUSEADDR</a:t>
                      </a:r>
                      <a:r>
                        <a:rPr lang="en-US" sz="2800" dirty="0">
                          <a:effectLst/>
                        </a:rPr>
                        <a:t>,</a:t>
                      </a:r>
                      <a:r>
                        <a:rPr lang="en-US" sz="2800" dirty="0"/>
                        <a:t> </a:t>
                      </a:r>
                      <a:r>
                        <a:rPr lang="en-US" sz="2800" dirty="0">
                          <a:solidFill>
                            <a:srgbClr val="208050"/>
                          </a:solidFill>
                          <a:effectLst/>
                        </a:rPr>
                        <a:t>1</a:t>
                      </a:r>
                      <a:r>
                        <a:rPr lang="en-US" sz="2800" dirty="0">
                          <a:effectLst/>
                        </a:rPr>
                        <a:t>)</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a:t> </a:t>
                      </a:r>
                      <a:r>
                        <a:rPr lang="en-US" sz="2800" dirty="0" err="1">
                          <a:effectLst/>
                        </a:rPr>
                        <a:t>sock</a:t>
                      </a:r>
                      <a:r>
                        <a:rPr lang="en-US" sz="2800" dirty="0" err="1">
                          <a:solidFill>
                            <a:srgbClr val="666666"/>
                          </a:solidFill>
                          <a:effectLst/>
                        </a:rPr>
                        <a:t>.</a:t>
                      </a:r>
                      <a:r>
                        <a:rPr lang="en-US" sz="2800" dirty="0" err="1">
                          <a:effectLst/>
                        </a:rPr>
                        <a:t>bind</a:t>
                      </a:r>
                      <a:r>
                        <a:rPr lang="en-US" sz="2800" dirty="0">
                          <a:effectLst/>
                        </a:rPr>
                        <a:t>((host,</a:t>
                      </a:r>
                      <a:r>
                        <a:rPr lang="en-US" sz="2800" dirty="0"/>
                        <a:t> </a:t>
                      </a:r>
                      <a:r>
                        <a:rPr lang="en-US" sz="2800" dirty="0">
                          <a:effectLst/>
                        </a:rPr>
                        <a:t>port))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err="1">
                          <a:effectLst/>
                        </a:rPr>
                        <a:t>sock</a:t>
                      </a:r>
                      <a:r>
                        <a:rPr lang="en-US" sz="2800" dirty="0" err="1">
                          <a:solidFill>
                            <a:srgbClr val="666666"/>
                          </a:solidFill>
                          <a:effectLst/>
                        </a:rPr>
                        <a:t>.</a:t>
                      </a:r>
                      <a:r>
                        <a:rPr lang="en-US" sz="2800" dirty="0" err="1">
                          <a:effectLst/>
                        </a:rPr>
                        <a:t>listen</a:t>
                      </a:r>
                      <a:r>
                        <a:rPr lang="en-US" sz="2800" dirty="0">
                          <a:effectLst/>
                        </a:rPr>
                        <a: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b="1" dirty="0">
                          <a:solidFill>
                            <a:srgbClr val="007020"/>
                          </a:solidFill>
                          <a:effectLst/>
                        </a:rPr>
                        <a:t>      while</a:t>
                      </a:r>
                      <a:r>
                        <a:rPr lang="en-US" sz="2800" dirty="0"/>
                        <a:t> </a:t>
                      </a:r>
                      <a:r>
                        <a:rPr lang="en-US" sz="2800" b="1" dirty="0">
                          <a:solidFill>
                            <a:srgbClr val="007020"/>
                          </a:solidFill>
                          <a:effectLst/>
                        </a:rPr>
                        <a:t>True</a:t>
                      </a:r>
                      <a:r>
                        <a:rPr lang="en-US" sz="2800" dirty="0">
                          <a:effectLst/>
                        </a:rPr>
                        <a: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err="1">
                          <a:effectLst/>
                        </a:rPr>
                        <a:t>client_sock</a:t>
                      </a:r>
                      <a:r>
                        <a:rPr lang="en-US" sz="2800" dirty="0">
                          <a:effectLst/>
                        </a:rPr>
                        <a:t>,</a:t>
                      </a:r>
                      <a:r>
                        <a:rPr lang="en-US" sz="2800" dirty="0"/>
                        <a:t> </a:t>
                      </a:r>
                      <a:r>
                        <a:rPr lang="en-US" sz="2800" dirty="0" err="1">
                          <a:effectLst/>
                        </a:rPr>
                        <a:t>addr</a:t>
                      </a:r>
                      <a:r>
                        <a:rPr lang="en-US" sz="2800" dirty="0"/>
                        <a:t> </a:t>
                      </a:r>
                      <a:r>
                        <a:rPr lang="en-US" sz="2800" dirty="0">
                          <a:solidFill>
                            <a:srgbClr val="666666"/>
                          </a:solidFill>
                          <a:effectLst/>
                        </a:rPr>
                        <a:t>=</a:t>
                      </a:r>
                      <a:r>
                        <a:rPr lang="en-US" sz="2800" dirty="0"/>
                        <a:t> </a:t>
                      </a:r>
                      <a:r>
                        <a:rPr lang="en-US" sz="2800" dirty="0" err="1">
                          <a:effectLst/>
                        </a:rPr>
                        <a:t>sock</a:t>
                      </a:r>
                      <a:r>
                        <a:rPr lang="en-US" sz="2800" dirty="0" err="1">
                          <a:solidFill>
                            <a:srgbClr val="666666"/>
                          </a:solidFill>
                          <a:effectLst/>
                        </a:rPr>
                        <a:t>.</a:t>
                      </a:r>
                      <a:r>
                        <a:rPr lang="en-US" sz="2800" dirty="0" err="1">
                          <a:effectLst/>
                        </a:rPr>
                        <a:t>accept</a:t>
                      </a:r>
                      <a:r>
                        <a:rPr lang="en-US" sz="2800" dirty="0">
                          <a:effectLst/>
                        </a:rPr>
                        <a: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solidFill>
                            <a:srgbClr val="007020"/>
                          </a:solidFill>
                          <a:effectLst/>
                        </a:rPr>
                        <a:t>          print</a:t>
                      </a:r>
                      <a:r>
                        <a:rPr lang="en-US" sz="2800" dirty="0">
                          <a:effectLst/>
                        </a:rPr>
                        <a:t>(</a:t>
                      </a:r>
                      <a:r>
                        <a:rPr lang="en-US" sz="2800" dirty="0">
                          <a:solidFill>
                            <a:srgbClr val="4070A0"/>
                          </a:solidFill>
                          <a:effectLst/>
                        </a:rPr>
                        <a:t>'Connection from'</a:t>
                      </a:r>
                      <a:r>
                        <a:rPr lang="en-US" sz="2800" dirty="0">
                          <a:effectLst/>
                        </a:rPr>
                        <a:t>,</a:t>
                      </a:r>
                      <a:r>
                        <a:rPr lang="en-US" sz="2800" dirty="0"/>
                        <a:t> </a:t>
                      </a:r>
                      <a:r>
                        <a:rPr lang="en-US" sz="2800" dirty="0" err="1">
                          <a:effectLst/>
                        </a:rPr>
                        <a:t>addr</a:t>
                      </a:r>
                      <a:r>
                        <a:rPr lang="en-US" sz="2800" dirty="0">
                          <a:effectLst/>
                        </a:rPr>
                        <a: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Thread(target</a:t>
                      </a:r>
                      <a:r>
                        <a:rPr lang="en-US" sz="2800" dirty="0">
                          <a:solidFill>
                            <a:srgbClr val="666666"/>
                          </a:solidFill>
                          <a:effectLst/>
                        </a:rPr>
                        <a:t>=</a:t>
                      </a:r>
                      <a:r>
                        <a:rPr lang="en-US" sz="2800" dirty="0" err="1">
                          <a:effectLst/>
                        </a:rPr>
                        <a:t>handle_client</a:t>
                      </a:r>
                      <a:r>
                        <a:rPr lang="en-US" sz="2800" dirty="0">
                          <a:effectLst/>
                        </a:rPr>
                        <a:t>,</a:t>
                      </a:r>
                      <a:r>
                        <a:rPr lang="en-US" sz="2800" dirty="0"/>
                        <a:t> </a:t>
                      </a:r>
                      <a:r>
                        <a:rPr lang="en-US" sz="2800" dirty="0" err="1">
                          <a:effectLst/>
                        </a:rPr>
                        <a:t>args</a:t>
                      </a:r>
                      <a:r>
                        <a:rPr lang="en-US" sz="2800" dirty="0">
                          <a:solidFill>
                            <a:srgbClr val="666666"/>
                          </a:solidFill>
                          <a:effectLst/>
                        </a:rPr>
                        <a:t>=</a:t>
                      </a:r>
                      <a:r>
                        <a:rPr lang="en-US" sz="2800" dirty="0">
                          <a:effectLst/>
                        </a:rPr>
                        <a:t>(</a:t>
                      </a:r>
                      <a:r>
                        <a:rPr lang="en-US" sz="2800" dirty="0" err="1">
                          <a:effectLst/>
                        </a:rPr>
                        <a:t>client_sock</a:t>
                      </a:r>
                      <a:r>
                        <a:rPr lang="en-US" sz="2800" dirty="0">
                          <a:effectLst/>
                        </a:rPr>
                        <a:t>,))</a:t>
                      </a:r>
                      <a:r>
                        <a:rPr lang="en-US" sz="2800" dirty="0">
                          <a:solidFill>
                            <a:srgbClr val="666666"/>
                          </a:solidFill>
                          <a:effectLst/>
                        </a:rPr>
                        <a:t>.</a:t>
                      </a:r>
                      <a:r>
                        <a:rPr lang="en-US" sz="2800" dirty="0">
                          <a:effectLst/>
                        </a:rPr>
                        <a:t>start()</a:t>
                      </a:r>
                    </a:p>
                    <a:p>
                      <a:pPr marL="0" marR="0" indent="0" algn="l" defTabSz="825500" eaLnBrk="1" fontAlgn="base" latinLnBrk="0" hangingPunct="1">
                        <a:lnSpc>
                          <a:spcPct val="100000"/>
                        </a:lnSpc>
                        <a:spcBef>
                          <a:spcPts val="0"/>
                        </a:spcBef>
                        <a:spcAft>
                          <a:spcPts val="0"/>
                        </a:spcAft>
                        <a:buClrTx/>
                        <a:buSzTx/>
                        <a:buFont typeface="+mj-lt"/>
                        <a:buNone/>
                        <a:tabLst/>
                        <a:defRPr/>
                      </a:pPr>
                      <a:endParaRPr lang="en-US" sz="2800" dirty="0">
                        <a:effectLst/>
                      </a:endParaRP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b="1" dirty="0">
                          <a:solidFill>
                            <a:srgbClr val="007020"/>
                          </a:solidFill>
                          <a:effectLst/>
                        </a:rPr>
                        <a:t>def</a:t>
                      </a:r>
                      <a:r>
                        <a:rPr lang="en-US" sz="2800" dirty="0"/>
                        <a:t> </a:t>
                      </a:r>
                      <a:r>
                        <a:rPr lang="en-US" sz="2800" dirty="0" err="1">
                          <a:solidFill>
                            <a:srgbClr val="06287E"/>
                          </a:solidFill>
                          <a:effectLst/>
                        </a:rPr>
                        <a:t>handle_client</a:t>
                      </a:r>
                      <a:r>
                        <a:rPr lang="en-US" sz="2800" dirty="0">
                          <a:effectLst/>
                        </a:rPr>
                        <a:t>(sock):</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b="1" dirty="0">
                          <a:solidFill>
                            <a:srgbClr val="007020"/>
                          </a:solidFill>
                          <a:effectLst/>
                        </a:rPr>
                        <a:t>       while</a:t>
                      </a:r>
                      <a:r>
                        <a:rPr lang="en-US" sz="2800" dirty="0"/>
                        <a:t> </a:t>
                      </a:r>
                      <a:r>
                        <a:rPr lang="en-US" sz="2800" b="1" dirty="0">
                          <a:solidFill>
                            <a:srgbClr val="007020"/>
                          </a:solidFill>
                          <a:effectLst/>
                        </a:rPr>
                        <a:t>True</a:t>
                      </a:r>
                      <a:r>
                        <a:rPr lang="en-US" sz="2800" dirty="0">
                          <a:effectLst/>
                        </a:rPr>
                        <a: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err="1">
                          <a:effectLst/>
                        </a:rPr>
                        <a:t>received_data</a:t>
                      </a:r>
                      <a:r>
                        <a:rPr lang="en-US" sz="2800" dirty="0"/>
                        <a:t> </a:t>
                      </a:r>
                      <a:r>
                        <a:rPr lang="en-US" sz="2800" dirty="0">
                          <a:solidFill>
                            <a:srgbClr val="666666"/>
                          </a:solidFill>
                          <a:effectLst/>
                        </a:rPr>
                        <a:t>=</a:t>
                      </a:r>
                      <a:r>
                        <a:rPr lang="en-US" sz="2800" dirty="0"/>
                        <a:t> </a:t>
                      </a:r>
                      <a:r>
                        <a:rPr lang="en-US" sz="2800" dirty="0" err="1">
                          <a:effectLst/>
                        </a:rPr>
                        <a:t>sock</a:t>
                      </a:r>
                      <a:r>
                        <a:rPr lang="en-US" sz="2800" dirty="0" err="1">
                          <a:solidFill>
                            <a:srgbClr val="666666"/>
                          </a:solidFill>
                          <a:effectLst/>
                        </a:rPr>
                        <a:t>.</a:t>
                      </a:r>
                      <a:r>
                        <a:rPr lang="en-US" sz="2800" dirty="0" err="1">
                          <a:effectLst/>
                        </a:rPr>
                        <a:t>recv</a:t>
                      </a:r>
                      <a:r>
                        <a:rPr lang="en-US" sz="2800" dirty="0">
                          <a:effectLst/>
                        </a:rPr>
                        <a:t>(</a:t>
                      </a:r>
                      <a:r>
                        <a:rPr lang="en-US" sz="2800" dirty="0">
                          <a:solidFill>
                            <a:srgbClr val="208050"/>
                          </a:solidFill>
                          <a:effectLst/>
                        </a:rPr>
                        <a:t>4096</a:t>
                      </a:r>
                      <a:r>
                        <a:rPr lang="en-US" sz="2800" dirty="0">
                          <a:effectLst/>
                        </a:rPr>
                        <a:t>)</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a:t> </a:t>
                      </a:r>
                      <a:r>
                        <a:rPr lang="en-US" sz="2800" b="1" dirty="0">
                          <a:solidFill>
                            <a:srgbClr val="007020"/>
                          </a:solidFill>
                          <a:effectLst/>
                        </a:rPr>
                        <a:t>if</a:t>
                      </a:r>
                      <a:r>
                        <a:rPr lang="en-US" sz="2800" dirty="0"/>
                        <a:t> </a:t>
                      </a:r>
                      <a:r>
                        <a:rPr lang="en-US" sz="2800" b="1" dirty="0">
                          <a:solidFill>
                            <a:srgbClr val="007020"/>
                          </a:solidFill>
                          <a:effectLst/>
                        </a:rPr>
                        <a:t>not</a:t>
                      </a:r>
                      <a:r>
                        <a:rPr lang="en-US" sz="2800" dirty="0"/>
                        <a:t> </a:t>
                      </a:r>
                      <a:r>
                        <a:rPr lang="en-US" sz="2800" dirty="0" err="1">
                          <a:effectLst/>
                        </a:rPr>
                        <a:t>received_data</a:t>
                      </a:r>
                      <a:r>
                        <a:rPr lang="en-US" sz="2800" dirty="0">
                          <a:effectLst/>
                        </a:rPr>
                        <a:t>:</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a:t> </a:t>
                      </a:r>
                      <a:r>
                        <a:rPr lang="en-US" sz="2800" b="1" dirty="0">
                          <a:solidFill>
                            <a:srgbClr val="007020"/>
                          </a:solidFill>
                          <a:effectLst/>
                        </a:rPr>
                        <a:t>break</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err="1">
                          <a:effectLst/>
                        </a:rPr>
                        <a:t>sock</a:t>
                      </a:r>
                      <a:r>
                        <a:rPr lang="en-US" sz="2800" dirty="0" err="1">
                          <a:solidFill>
                            <a:srgbClr val="666666"/>
                          </a:solidFill>
                          <a:effectLst/>
                        </a:rPr>
                        <a:t>.</a:t>
                      </a:r>
                      <a:r>
                        <a:rPr lang="en-US" sz="2800" dirty="0" err="1">
                          <a:effectLst/>
                        </a:rPr>
                        <a:t>sendall</a:t>
                      </a:r>
                      <a:r>
                        <a:rPr lang="en-US" sz="2800" dirty="0">
                          <a:effectLst/>
                        </a:rPr>
                        <a:t>(</a:t>
                      </a:r>
                      <a:r>
                        <a:rPr lang="en-US" sz="2800" dirty="0" err="1">
                          <a:effectLst/>
                        </a:rPr>
                        <a:t>received_data</a:t>
                      </a:r>
                      <a:r>
                        <a:rPr lang="en-US" sz="2800" dirty="0">
                          <a:effectLst/>
                        </a:rPr>
                        <a:t>)</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a:t> </a:t>
                      </a:r>
                      <a:r>
                        <a:rPr lang="en-US" sz="2800" dirty="0">
                          <a:solidFill>
                            <a:srgbClr val="007020"/>
                          </a:solidFill>
                          <a:effectLst/>
                        </a:rPr>
                        <a:t>print</a:t>
                      </a:r>
                      <a:r>
                        <a:rPr lang="en-US" sz="2800" dirty="0">
                          <a:effectLst/>
                        </a:rPr>
                        <a:t>(</a:t>
                      </a:r>
                      <a:r>
                        <a:rPr lang="en-US" sz="2800" dirty="0">
                          <a:solidFill>
                            <a:srgbClr val="4070A0"/>
                          </a:solidFill>
                          <a:effectLst/>
                        </a:rPr>
                        <a:t>'Client disconnected:'</a:t>
                      </a:r>
                      <a:r>
                        <a:rPr lang="en-US" sz="2800" dirty="0">
                          <a:effectLst/>
                        </a:rPr>
                        <a:t>,</a:t>
                      </a:r>
                      <a:r>
                        <a:rPr lang="en-US" sz="2800" dirty="0"/>
                        <a:t> </a:t>
                      </a:r>
                      <a:r>
                        <a:rPr lang="en-US" sz="2800" dirty="0" err="1">
                          <a:effectLst/>
                        </a:rPr>
                        <a:t>sock</a:t>
                      </a:r>
                      <a:r>
                        <a:rPr lang="en-US" sz="2800" dirty="0" err="1">
                          <a:solidFill>
                            <a:srgbClr val="666666"/>
                          </a:solidFill>
                          <a:effectLst/>
                        </a:rPr>
                        <a:t>.</a:t>
                      </a:r>
                      <a:r>
                        <a:rPr lang="en-US" sz="2800" dirty="0" err="1">
                          <a:effectLst/>
                        </a:rPr>
                        <a:t>getpeername</a:t>
                      </a:r>
                      <a:r>
                        <a:rPr lang="en-US" sz="2800" dirty="0">
                          <a:effectLst/>
                        </a:rPr>
                        <a: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err="1">
                          <a:effectLst/>
                        </a:rPr>
                        <a:t>sock</a:t>
                      </a:r>
                      <a:r>
                        <a:rPr lang="en-US" sz="2800" dirty="0" err="1">
                          <a:solidFill>
                            <a:srgbClr val="666666"/>
                          </a:solidFill>
                          <a:effectLst/>
                        </a:rPr>
                        <a:t>.</a:t>
                      </a:r>
                      <a:r>
                        <a:rPr lang="en-US" sz="2800" dirty="0" err="1">
                          <a:effectLst/>
                        </a:rPr>
                        <a:t>close</a:t>
                      </a:r>
                      <a:r>
                        <a:rPr lang="en-US" sz="2800" dirty="0">
                          <a:effectLst/>
                        </a:rPr>
                        <a:t>()</a:t>
                      </a:r>
                    </a:p>
                    <a:p>
                      <a:pPr marL="0" marR="0" indent="0" algn="l" defTabSz="825500" eaLnBrk="1" fontAlgn="base" latinLnBrk="0" hangingPunct="1">
                        <a:lnSpc>
                          <a:spcPct val="100000"/>
                        </a:lnSpc>
                        <a:spcBef>
                          <a:spcPts val="0"/>
                        </a:spcBef>
                        <a:spcAft>
                          <a:spcPts val="0"/>
                        </a:spcAft>
                        <a:buClrTx/>
                        <a:buSzTx/>
                        <a:buFont typeface="+mj-lt"/>
                        <a:buNone/>
                        <a:tabLst/>
                        <a:defRPr/>
                      </a:pPr>
                      <a:endParaRPr lang="en-US" sz="2800" dirty="0">
                        <a:effectLst/>
                      </a:endParaRP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b="1" dirty="0">
                          <a:solidFill>
                            <a:srgbClr val="007020"/>
                          </a:solidFill>
                          <a:effectLst/>
                        </a:rPr>
                        <a:t>if</a:t>
                      </a:r>
                      <a:r>
                        <a:rPr lang="en-US" sz="2800" dirty="0"/>
                        <a:t> </a:t>
                      </a:r>
                      <a:r>
                        <a:rPr lang="en-US" sz="2800" dirty="0">
                          <a:effectLst/>
                        </a:rPr>
                        <a:t>__name__</a:t>
                      </a:r>
                      <a:r>
                        <a:rPr lang="en-US" sz="2800" dirty="0"/>
                        <a:t> </a:t>
                      </a:r>
                      <a:r>
                        <a:rPr lang="en-US" sz="2800" dirty="0">
                          <a:solidFill>
                            <a:srgbClr val="666666"/>
                          </a:solidFill>
                          <a:effectLst/>
                        </a:rPr>
                        <a:t>==</a:t>
                      </a:r>
                      <a:r>
                        <a:rPr lang="en-US" sz="2800" dirty="0"/>
                        <a:t> </a:t>
                      </a:r>
                      <a:r>
                        <a:rPr lang="en-US" sz="2800" dirty="0">
                          <a:solidFill>
                            <a:srgbClr val="4070A0"/>
                          </a:solidFill>
                          <a:effectLst/>
                        </a:rPr>
                        <a:t>'__main__’</a:t>
                      </a:r>
                      <a:r>
                        <a:rPr lang="en-US" sz="2800" dirty="0">
                          <a:effectLst/>
                        </a:rPr>
                        <a:t>:</a:t>
                      </a:r>
                      <a:r>
                        <a:rPr lang="en-US" sz="28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2800" dirty="0">
                          <a:effectLst/>
                        </a:rPr>
                        <a:t>           </a:t>
                      </a:r>
                      <a:r>
                        <a:rPr lang="en-US" sz="2800" dirty="0" err="1">
                          <a:effectLst/>
                        </a:rPr>
                        <a:t>run_server</a:t>
                      </a:r>
                      <a:r>
                        <a:rPr lang="en-US" sz="2800" dirty="0">
                          <a:effectLst/>
                        </a:rPr>
                        <a:t>()</a:t>
                      </a:r>
                      <a:endParaRPr lang="en-US" sz="2800" b="0" i="0" u="none" strike="noStrike" dirty="0">
                        <a:solidFill>
                          <a:srgbClr val="000305"/>
                        </a:solidFill>
                        <a:effectLst/>
                        <a:latin typeface="Trebuchet MS" panose="020B0703020202090204" pitchFamily="34" charset="0"/>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7524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
        <p:nvSpPr>
          <p:cNvPr id="9" name="Title Goes Here">
            <a:extLst>
              <a:ext uri="{FF2B5EF4-FFF2-40B4-BE49-F238E27FC236}">
                <a16:creationId xmlns:a16="http://schemas.microsoft.com/office/drawing/2014/main" id="{E2371589-5BF1-0E42-A637-A7AAC4942FAD}"/>
              </a:ext>
            </a:extLst>
          </p:cNvPr>
          <p:cNvSpPr txBox="1"/>
          <p:nvPr/>
        </p:nvSpPr>
        <p:spPr>
          <a:xfrm>
            <a:off x="1703286" y="1271425"/>
            <a:ext cx="13740755" cy="7673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sz="5400" b="0" spc="0" dirty="0">
                <a:solidFill>
                  <a:srgbClr val="000000"/>
                </a:solidFill>
              </a:rPr>
              <a:t>The convoy effect</a:t>
            </a:r>
            <a:endParaRPr lang="en-US" sz="5400" b="0" i="0" u="none" strike="noStrike" cap="none" spc="0" baseline="0" dirty="0">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4015622011"/>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5.4</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Methodologies</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93193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5.5</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Ways of Working/Interaction Model</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590878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5.6</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5904476"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Technical/Quality/Security Practices</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751794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F372BAB9-CDFF-5445-BC5F-1EAA7AE6FC5F}"/>
              </a:ext>
            </a:extLst>
          </p:cNvPr>
          <p:cNvCxnSpPr>
            <a:cxnSpLocks/>
          </p:cNvCxnSpPr>
          <p:nvPr/>
        </p:nvCxnSpPr>
        <p:spPr>
          <a:xfrm flipV="1">
            <a:off x="1830935" y="4538993"/>
            <a:ext cx="20792476" cy="6832545"/>
          </a:xfrm>
          <a:prstGeom prst="line">
            <a:avLst/>
          </a:prstGeom>
          <a:ln w="19050" cap="flat" cmpd="sng" algn="ctr">
            <a:solidFill>
              <a:schemeClr val="accent3">
                <a:lumMod val="50000"/>
                <a:lumOff val="50000"/>
              </a:schemeClr>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solidFill>
                  <a:schemeClr val="bg2"/>
                </a:solidFill>
              </a:rPr>
              <a:t>Software development lifecycle practices</a:t>
            </a:r>
            <a:endParaRPr>
              <a:solidFill>
                <a:schemeClr val="bg2"/>
              </a:solidFil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4015162" y="13289446"/>
            <a:ext cx="258082" cy="39049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solidFill>
                  <a:schemeClr val="tx1"/>
                </a:solidFill>
              </a:rPr>
              <a:t>123</a:t>
            </a:fld>
            <a:endParaRPr>
              <a:solidFill>
                <a:schemeClr val="tx1"/>
              </a:solidFill>
            </a:endParaRPr>
          </a:p>
        </p:txBody>
      </p:sp>
      <p:sp>
        <p:nvSpPr>
          <p:cNvPr id="14" name="Client Name  Presentation Title  -  1. Chapter Name">
            <a:extLst>
              <a:ext uri="{FF2B5EF4-FFF2-40B4-BE49-F238E27FC236}">
                <a16:creationId xmlns:a16="http://schemas.microsoft.com/office/drawing/2014/main" id="{3A0F60A7-3A8B-D444-8C24-1DA3497E5258}"/>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Arial" panose="020B0604020202020204"/>
                <a:ea typeface="+mn-ea"/>
                <a:sym typeface="Helvetica"/>
              </a:rPr>
              <a:t>7.5 Technical / Quality / Security Practices</a:t>
            </a:r>
            <a:endParaRPr b="1">
              <a:solidFill>
                <a:srgbClr val="DE411B"/>
              </a:solidFill>
              <a:latin typeface="+mn-lt"/>
              <a:ea typeface="+mn-ea"/>
              <a:cs typeface="+mn-cs"/>
              <a:sym typeface="Helvetica"/>
            </a:endParaRPr>
          </a:p>
        </p:txBody>
      </p:sp>
      <p:sp>
        <p:nvSpPr>
          <p:cNvPr id="22" name="SUB TITLE small">
            <a:extLst>
              <a:ext uri="{FF2B5EF4-FFF2-40B4-BE49-F238E27FC236}">
                <a16:creationId xmlns:a16="http://schemas.microsoft.com/office/drawing/2014/main" id="{68D53CD4-E3AC-F347-AF5A-5BF09512D5C7}"/>
              </a:ext>
            </a:extLst>
          </p:cNvPr>
          <p:cNvSpPr txBox="1"/>
          <p:nvPr/>
        </p:nvSpPr>
        <p:spPr>
          <a:xfrm>
            <a:off x="1703286" y="2806411"/>
            <a:ext cx="17613414" cy="878189"/>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spAutoFit/>
          </a:bodyPr>
          <a:lstStyle>
            <a:lvl1pPr defTabSz="825500">
              <a:spcBef>
                <a:spcPts val="800"/>
              </a:spcBef>
              <a:defRPr sz="2800" spc="307">
                <a:solidFill>
                  <a:srgbClr val="DE411B"/>
                </a:solidFill>
              </a:defRPr>
            </a:lvl1pPr>
          </a:lstStyle>
          <a:p>
            <a:r>
              <a:rPr lang="en-GB"/>
              <a:t>Industry leading practices and techniques in order to ensure technical excellence:​</a:t>
            </a:r>
          </a:p>
        </p:txBody>
      </p:sp>
      <p:graphicFrame>
        <p:nvGraphicFramePr>
          <p:cNvPr id="26" name="Diagram 25">
            <a:extLst>
              <a:ext uri="{FF2B5EF4-FFF2-40B4-BE49-F238E27FC236}">
                <a16:creationId xmlns:a16="http://schemas.microsoft.com/office/drawing/2014/main" id="{BC907172-0F0D-DD49-BF55-7D4948834927}"/>
              </a:ext>
            </a:extLst>
          </p:cNvPr>
          <p:cNvGraphicFramePr/>
          <p:nvPr/>
        </p:nvGraphicFramePr>
        <p:xfrm>
          <a:off x="1718042" y="3985426"/>
          <a:ext cx="12940934" cy="777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Diagram 26">
            <a:extLst>
              <a:ext uri="{FF2B5EF4-FFF2-40B4-BE49-F238E27FC236}">
                <a16:creationId xmlns:a16="http://schemas.microsoft.com/office/drawing/2014/main" id="{906E5808-3ECD-924A-8B0E-841D2DABF08C}"/>
              </a:ext>
            </a:extLst>
          </p:cNvPr>
          <p:cNvGraphicFramePr/>
          <p:nvPr/>
        </p:nvGraphicFramePr>
        <p:xfrm>
          <a:off x="12475845" y="11029173"/>
          <a:ext cx="11272529" cy="7770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Rectangle 27">
            <a:extLst>
              <a:ext uri="{FF2B5EF4-FFF2-40B4-BE49-F238E27FC236}">
                <a16:creationId xmlns:a16="http://schemas.microsoft.com/office/drawing/2014/main" id="{54E8352A-ADA8-2C4D-90E2-C480FC47616C}"/>
              </a:ext>
            </a:extLst>
          </p:cNvPr>
          <p:cNvSpPr/>
          <p:nvPr/>
        </p:nvSpPr>
        <p:spPr>
          <a:xfrm>
            <a:off x="171804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RO" sz="1600" b="0" cap="none">
                <a:solidFill>
                  <a:prstClr val="black"/>
                </a:solidFill>
              </a:rPr>
              <a:t>TDD</a:t>
            </a:r>
          </a:p>
          <a:p>
            <a:pPr marL="285750" indent="-285750">
              <a:buFont typeface="Arial" panose="020B0604020202020204" pitchFamily="34" charset="0"/>
              <a:buChar char="•"/>
            </a:pPr>
            <a:r>
              <a:rPr lang="en-RO" sz="1600" b="0" cap="none">
                <a:solidFill>
                  <a:prstClr val="black"/>
                </a:solidFill>
              </a:rPr>
              <a:t>Pair Programming</a:t>
            </a:r>
          </a:p>
          <a:p>
            <a:pPr marL="285750" indent="-285750">
              <a:buFont typeface="Arial" panose="020B0604020202020204" pitchFamily="34" charset="0"/>
              <a:buChar char="•"/>
            </a:pPr>
            <a:r>
              <a:rPr lang="en-RO" sz="1600" b="0" cap="none">
                <a:solidFill>
                  <a:prstClr val="black"/>
                </a:solidFill>
              </a:rPr>
              <a:t>Code Review</a:t>
            </a:r>
          </a:p>
          <a:p>
            <a:pPr marL="285750" indent="-285750">
              <a:buFont typeface="Arial" panose="020B0604020202020204" pitchFamily="34" charset="0"/>
              <a:buChar char="•"/>
            </a:pPr>
            <a:r>
              <a:rPr lang="en-RO" sz="1600" b="0" cap="none">
                <a:solidFill>
                  <a:prstClr val="black"/>
                </a:solidFill>
              </a:rPr>
              <a:t>Security Code Review</a:t>
            </a:r>
          </a:p>
        </p:txBody>
      </p:sp>
      <p:sp>
        <p:nvSpPr>
          <p:cNvPr id="29" name="Rectangle 28">
            <a:extLst>
              <a:ext uri="{FF2B5EF4-FFF2-40B4-BE49-F238E27FC236}">
                <a16:creationId xmlns:a16="http://schemas.microsoft.com/office/drawing/2014/main" id="{36A98188-25FB-D640-9B73-6913E1E7AD46}"/>
              </a:ext>
            </a:extLst>
          </p:cNvPr>
          <p:cNvSpPr/>
          <p:nvPr/>
        </p:nvSpPr>
        <p:spPr>
          <a:xfrm>
            <a:off x="390117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RO" sz="1600" b="0" cap="none">
                <a:solidFill>
                  <a:prstClr val="black"/>
                </a:solidFill>
              </a:rPr>
              <a:t>Build</a:t>
            </a:r>
          </a:p>
          <a:p>
            <a:pPr marL="285750" indent="-285750">
              <a:buFont typeface="Arial" panose="020B0604020202020204" pitchFamily="34" charset="0"/>
              <a:buChar char="•"/>
            </a:pPr>
            <a:r>
              <a:rPr lang="en-RO" sz="1600" b="0" cap="none">
                <a:solidFill>
                  <a:prstClr val="black"/>
                </a:solidFill>
              </a:rPr>
              <a:t>Docker Build</a:t>
            </a:r>
          </a:p>
        </p:txBody>
      </p:sp>
      <p:sp>
        <p:nvSpPr>
          <p:cNvPr id="31" name="Rectangle 30">
            <a:extLst>
              <a:ext uri="{FF2B5EF4-FFF2-40B4-BE49-F238E27FC236}">
                <a16:creationId xmlns:a16="http://schemas.microsoft.com/office/drawing/2014/main" id="{59EC0C76-98DC-9248-8F5C-4D9969B2A84C}"/>
              </a:ext>
            </a:extLst>
          </p:cNvPr>
          <p:cNvSpPr/>
          <p:nvPr/>
        </p:nvSpPr>
        <p:spPr>
          <a:xfrm>
            <a:off x="608430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a:solidFill>
                  <a:prstClr val="black"/>
                </a:solidFill>
              </a:rPr>
              <a:t>Unit Tests</a:t>
            </a:r>
          </a:p>
          <a:p>
            <a:pPr marL="285750" indent="-285750">
              <a:buFont typeface="Arial" panose="020B0604020202020204" pitchFamily="34" charset="0"/>
              <a:buChar char="•"/>
            </a:pPr>
            <a:r>
              <a:rPr lang="en-GB" sz="1600" b="0" cap="none">
                <a:solidFill>
                  <a:prstClr val="black"/>
                </a:solidFill>
              </a:rPr>
              <a:t>Integration Tests</a:t>
            </a:r>
          </a:p>
          <a:p>
            <a:pPr marL="285750" indent="-285750">
              <a:buFont typeface="Arial" panose="020B0604020202020204" pitchFamily="34" charset="0"/>
              <a:buChar char="•"/>
            </a:pPr>
            <a:r>
              <a:rPr lang="en-GB" sz="1600" b="0" cap="none">
                <a:solidFill>
                  <a:prstClr val="black"/>
                </a:solidFill>
              </a:rPr>
              <a:t>Test Coverage</a:t>
            </a:r>
          </a:p>
        </p:txBody>
      </p:sp>
      <p:sp>
        <p:nvSpPr>
          <p:cNvPr id="35" name="Rectangle 34">
            <a:extLst>
              <a:ext uri="{FF2B5EF4-FFF2-40B4-BE49-F238E27FC236}">
                <a16:creationId xmlns:a16="http://schemas.microsoft.com/office/drawing/2014/main" id="{9E16B1BC-A0CB-944A-969B-FE8509A6B71D}"/>
              </a:ext>
            </a:extLst>
          </p:cNvPr>
          <p:cNvSpPr/>
          <p:nvPr/>
        </p:nvSpPr>
        <p:spPr>
          <a:xfrm>
            <a:off x="826743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a:solidFill>
                  <a:prstClr val="black"/>
                </a:solidFill>
              </a:rPr>
              <a:t>Code Quality Monitoring (</a:t>
            </a:r>
            <a:r>
              <a:rPr lang="en-GB" sz="1600" b="0" cap="none" err="1">
                <a:solidFill>
                  <a:prstClr val="black"/>
                </a:solidFill>
              </a:rPr>
              <a:t>Sonarqube</a:t>
            </a:r>
            <a:r>
              <a:rPr lang="en-GB" sz="1600" b="0" cap="none">
                <a:solidFill>
                  <a:prstClr val="black"/>
                </a:solidFill>
              </a:rPr>
              <a:t>)</a:t>
            </a:r>
          </a:p>
          <a:p>
            <a:pPr marL="285750" indent="-285750">
              <a:buFont typeface="Arial" panose="020B0604020202020204" pitchFamily="34" charset="0"/>
              <a:buChar char="•"/>
            </a:pPr>
            <a:r>
              <a:rPr lang="en-GB" sz="1600" b="0" cap="none">
                <a:solidFill>
                  <a:prstClr val="black"/>
                </a:solidFill>
              </a:rPr>
              <a:t>Security Analysis (Veracode / </a:t>
            </a:r>
            <a:r>
              <a:rPr lang="en-GB" sz="1600" b="0" cap="none" err="1">
                <a:solidFill>
                  <a:prstClr val="black"/>
                </a:solidFill>
              </a:rPr>
              <a:t>Checkmarx</a:t>
            </a:r>
            <a:r>
              <a:rPr lang="en-GB" sz="1600" b="0" cap="none">
                <a:solidFill>
                  <a:prstClr val="black"/>
                </a:solidFill>
              </a:rPr>
              <a:t>)</a:t>
            </a:r>
          </a:p>
          <a:p>
            <a:pPr marL="285750" indent="-285750">
              <a:buFont typeface="Arial" panose="020B0604020202020204" pitchFamily="34" charset="0"/>
              <a:buChar char="•"/>
            </a:pPr>
            <a:r>
              <a:rPr lang="en-GB" sz="1600" b="0" cap="none" err="1">
                <a:solidFill>
                  <a:prstClr val="black"/>
                </a:solidFill>
              </a:rPr>
              <a:t>Blackduck</a:t>
            </a:r>
            <a:r>
              <a:rPr lang="en-GB" sz="1600" b="0" cap="none">
                <a:solidFill>
                  <a:prstClr val="black"/>
                </a:solidFill>
              </a:rPr>
              <a:t> Analysis</a:t>
            </a:r>
          </a:p>
          <a:p>
            <a:pPr marL="285750" indent="-285750">
              <a:buFont typeface="Arial" panose="020B0604020202020204" pitchFamily="34" charset="0"/>
              <a:buChar char="•"/>
            </a:pPr>
            <a:r>
              <a:rPr lang="en-GB" sz="1600" b="0" cap="none">
                <a:solidFill>
                  <a:prstClr val="black"/>
                </a:solidFill>
              </a:rPr>
              <a:t>Docker Image Analysis</a:t>
            </a:r>
          </a:p>
          <a:p>
            <a:pPr marL="285750" indent="-285750">
              <a:buFont typeface="Arial" panose="020B0604020202020204" pitchFamily="34" charset="0"/>
              <a:buChar char="•"/>
            </a:pPr>
            <a:endParaRPr lang="en-GB" sz="1600" b="0" cap="none">
              <a:solidFill>
                <a:prstClr val="black"/>
              </a:solidFill>
            </a:endParaRPr>
          </a:p>
        </p:txBody>
      </p:sp>
      <p:sp>
        <p:nvSpPr>
          <p:cNvPr id="39" name="Rectangle 38">
            <a:extLst>
              <a:ext uri="{FF2B5EF4-FFF2-40B4-BE49-F238E27FC236}">
                <a16:creationId xmlns:a16="http://schemas.microsoft.com/office/drawing/2014/main" id="{84B6AEF4-E50A-DF4A-BE03-61FC57BBB28F}"/>
              </a:ext>
            </a:extLst>
          </p:cNvPr>
          <p:cNvSpPr/>
          <p:nvPr/>
        </p:nvSpPr>
        <p:spPr>
          <a:xfrm>
            <a:off x="1045056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a:solidFill>
                  <a:prstClr val="black"/>
                </a:solidFill>
              </a:rPr>
              <a:t>Configuration Management</a:t>
            </a:r>
          </a:p>
          <a:p>
            <a:pPr marL="285750" indent="-285750">
              <a:buFont typeface="Arial" panose="020B0604020202020204" pitchFamily="34" charset="0"/>
              <a:buChar char="•"/>
            </a:pPr>
            <a:r>
              <a:rPr lang="en-GB" sz="1600" b="0" cap="none">
                <a:solidFill>
                  <a:prstClr val="black"/>
                </a:solidFill>
              </a:rPr>
              <a:t>Environment Provisioning</a:t>
            </a:r>
          </a:p>
        </p:txBody>
      </p:sp>
      <p:sp>
        <p:nvSpPr>
          <p:cNvPr id="41" name="Rectangle 40">
            <a:extLst>
              <a:ext uri="{FF2B5EF4-FFF2-40B4-BE49-F238E27FC236}">
                <a16:creationId xmlns:a16="http://schemas.microsoft.com/office/drawing/2014/main" id="{091C62F9-1855-5946-BD96-52B6D2E3AFB7}"/>
              </a:ext>
            </a:extLst>
          </p:cNvPr>
          <p:cNvSpPr/>
          <p:nvPr/>
        </p:nvSpPr>
        <p:spPr>
          <a:xfrm>
            <a:off x="12633693"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a:solidFill>
                  <a:prstClr val="black"/>
                </a:solidFill>
              </a:rPr>
              <a:t>API tests</a:t>
            </a:r>
          </a:p>
          <a:p>
            <a:pPr marL="285750" indent="-285750">
              <a:buFont typeface="Arial" panose="020B0604020202020204" pitchFamily="34" charset="0"/>
              <a:buChar char="•"/>
            </a:pPr>
            <a:r>
              <a:rPr lang="en-GB" sz="1600" b="0" cap="none">
                <a:solidFill>
                  <a:prstClr val="black"/>
                </a:solidFill>
              </a:rPr>
              <a:t>End-to-End tests</a:t>
            </a:r>
          </a:p>
        </p:txBody>
      </p:sp>
      <p:sp>
        <p:nvSpPr>
          <p:cNvPr id="48" name="Rectangle 47">
            <a:extLst>
              <a:ext uri="{FF2B5EF4-FFF2-40B4-BE49-F238E27FC236}">
                <a16:creationId xmlns:a16="http://schemas.microsoft.com/office/drawing/2014/main" id="{07C0C307-ACD3-9F4C-AE58-D462652EB47C}"/>
              </a:ext>
            </a:extLst>
          </p:cNvPr>
          <p:cNvSpPr/>
          <p:nvPr/>
        </p:nvSpPr>
        <p:spPr>
          <a:xfrm>
            <a:off x="12475845" y="12158924"/>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a:solidFill>
                  <a:prstClr val="black"/>
                </a:solidFill>
              </a:rPr>
              <a:t>Development</a:t>
            </a:r>
          </a:p>
          <a:p>
            <a:pPr marL="285750" indent="-285750">
              <a:buFont typeface="Arial" panose="020B0604020202020204" pitchFamily="34" charset="0"/>
              <a:buChar char="•"/>
            </a:pPr>
            <a:r>
              <a:rPr lang="en-GB" sz="1600" b="0" cap="none">
                <a:solidFill>
                  <a:prstClr val="black"/>
                </a:solidFill>
              </a:rPr>
              <a:t>Dev Testing</a:t>
            </a:r>
          </a:p>
        </p:txBody>
      </p:sp>
      <p:sp>
        <p:nvSpPr>
          <p:cNvPr id="49" name="Rectangle 48">
            <a:extLst>
              <a:ext uri="{FF2B5EF4-FFF2-40B4-BE49-F238E27FC236}">
                <a16:creationId xmlns:a16="http://schemas.microsoft.com/office/drawing/2014/main" id="{40518DE0-3BF6-9A46-9278-8930E9C69C82}"/>
              </a:ext>
            </a:extLst>
          </p:cNvPr>
          <p:cNvSpPr/>
          <p:nvPr/>
        </p:nvSpPr>
        <p:spPr>
          <a:xfrm>
            <a:off x="14658975" y="12158924"/>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a:solidFill>
                  <a:prstClr val="black"/>
                </a:solidFill>
              </a:rPr>
              <a:t>Validated by QA</a:t>
            </a:r>
          </a:p>
          <a:p>
            <a:pPr marL="285750" indent="-285750">
              <a:buFont typeface="Arial" panose="020B0604020202020204" pitchFamily="34" charset="0"/>
              <a:buChar char="•"/>
            </a:pPr>
            <a:r>
              <a:rPr lang="en-GB" sz="1600" b="0" cap="none">
                <a:solidFill>
                  <a:prstClr val="black"/>
                </a:solidFill>
              </a:rPr>
              <a:t>Security Testing</a:t>
            </a:r>
          </a:p>
        </p:txBody>
      </p:sp>
      <p:sp>
        <p:nvSpPr>
          <p:cNvPr id="50" name="Rectangle 49">
            <a:extLst>
              <a:ext uri="{FF2B5EF4-FFF2-40B4-BE49-F238E27FC236}">
                <a16:creationId xmlns:a16="http://schemas.microsoft.com/office/drawing/2014/main" id="{D6C1268A-2BFE-5040-BF93-704B237ACA71}"/>
              </a:ext>
            </a:extLst>
          </p:cNvPr>
          <p:cNvSpPr/>
          <p:nvPr/>
        </p:nvSpPr>
        <p:spPr>
          <a:xfrm>
            <a:off x="16842105" y="12158924"/>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a:solidFill>
                  <a:prstClr val="black"/>
                </a:solidFill>
              </a:rPr>
              <a:t>Performance Testing</a:t>
            </a:r>
          </a:p>
          <a:p>
            <a:pPr marL="285750" indent="-285750">
              <a:buFont typeface="Arial" panose="020B0604020202020204" pitchFamily="34" charset="0"/>
              <a:buChar char="•"/>
            </a:pPr>
            <a:r>
              <a:rPr lang="en-GB" sz="1600" b="0" cap="none">
                <a:solidFill>
                  <a:prstClr val="black"/>
                </a:solidFill>
              </a:rPr>
              <a:t>Load Testing</a:t>
            </a:r>
          </a:p>
        </p:txBody>
      </p:sp>
      <p:sp>
        <p:nvSpPr>
          <p:cNvPr id="51" name="Rectangle 50">
            <a:extLst>
              <a:ext uri="{FF2B5EF4-FFF2-40B4-BE49-F238E27FC236}">
                <a16:creationId xmlns:a16="http://schemas.microsoft.com/office/drawing/2014/main" id="{5751A921-1679-3046-B5C3-077D79A7EC9A}"/>
              </a:ext>
            </a:extLst>
          </p:cNvPr>
          <p:cNvSpPr/>
          <p:nvPr/>
        </p:nvSpPr>
        <p:spPr>
          <a:xfrm>
            <a:off x="19025235" y="12158924"/>
            <a:ext cx="2163128"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a:solidFill>
                  <a:prstClr val="black"/>
                </a:solidFill>
              </a:rPr>
              <a:t>Integration Environment for </a:t>
            </a:r>
            <a:br>
              <a:rPr lang="en-GB" sz="1600" b="0" cap="none">
                <a:solidFill>
                  <a:prstClr val="black"/>
                </a:solidFill>
              </a:rPr>
            </a:br>
            <a:r>
              <a:rPr lang="en-GB" sz="1600" b="0" cap="none">
                <a:solidFill>
                  <a:prstClr val="black"/>
                </a:solidFill>
              </a:rPr>
              <a:t>3rd Parties</a:t>
            </a:r>
          </a:p>
        </p:txBody>
      </p:sp>
      <p:grpSp>
        <p:nvGrpSpPr>
          <p:cNvPr id="5" name="Group 4">
            <a:extLst>
              <a:ext uri="{FF2B5EF4-FFF2-40B4-BE49-F238E27FC236}">
                <a16:creationId xmlns:a16="http://schemas.microsoft.com/office/drawing/2014/main" id="{6E8BE61A-1FAF-1E4C-B2C5-C8876DAEBD18}"/>
              </a:ext>
            </a:extLst>
          </p:cNvPr>
          <p:cNvGrpSpPr/>
          <p:nvPr/>
        </p:nvGrpSpPr>
        <p:grpSpPr>
          <a:xfrm>
            <a:off x="1242581" y="10035350"/>
            <a:ext cx="2025283" cy="1770871"/>
            <a:chOff x="1242581" y="10035350"/>
            <a:chExt cx="2025283" cy="1770871"/>
          </a:xfrm>
        </p:grpSpPr>
        <p:sp>
          <p:nvSpPr>
            <p:cNvPr id="57" name="Oval 56">
              <a:extLst>
                <a:ext uri="{FF2B5EF4-FFF2-40B4-BE49-F238E27FC236}">
                  <a16:creationId xmlns:a16="http://schemas.microsoft.com/office/drawing/2014/main" id="{867468AF-3BB2-4E4E-A316-5ECEC69C2F64}"/>
                </a:ext>
              </a:extLst>
            </p:cNvPr>
            <p:cNvSpPr/>
            <p:nvPr/>
          </p:nvSpPr>
          <p:spPr>
            <a:xfrm>
              <a:off x="1703286" y="10699085"/>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54" name="Oval 53">
              <a:extLst>
                <a:ext uri="{FF2B5EF4-FFF2-40B4-BE49-F238E27FC236}">
                  <a16:creationId xmlns:a16="http://schemas.microsoft.com/office/drawing/2014/main" id="{0008C747-9794-A544-BBBE-37232ABE422F}"/>
                </a:ext>
              </a:extLst>
            </p:cNvPr>
            <p:cNvSpPr/>
            <p:nvPr/>
          </p:nvSpPr>
          <p:spPr>
            <a:xfrm>
              <a:off x="1831489" y="10832800"/>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55" name="Vendor Spend">
              <a:extLst>
                <a:ext uri="{FF2B5EF4-FFF2-40B4-BE49-F238E27FC236}">
                  <a16:creationId xmlns:a16="http://schemas.microsoft.com/office/drawing/2014/main" id="{1669A153-CA5F-114D-85E5-6B550AEF1EA2}"/>
                </a:ext>
              </a:extLst>
            </p:cNvPr>
            <p:cNvSpPr txBox="1"/>
            <p:nvPr/>
          </p:nvSpPr>
          <p:spPr>
            <a:xfrm>
              <a:off x="2016441" y="10985913"/>
              <a:ext cx="47756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1</a:t>
              </a:r>
            </a:p>
          </p:txBody>
        </p:sp>
        <p:sp>
          <p:nvSpPr>
            <p:cNvPr id="58" name="Rectangle 57">
              <a:extLst>
                <a:ext uri="{FF2B5EF4-FFF2-40B4-BE49-F238E27FC236}">
                  <a16:creationId xmlns:a16="http://schemas.microsoft.com/office/drawing/2014/main" id="{F361AB60-9EA1-5647-B9A0-6460A0D47BD8}"/>
                </a:ext>
              </a:extLst>
            </p:cNvPr>
            <p:cNvSpPr/>
            <p:nvPr/>
          </p:nvSpPr>
          <p:spPr>
            <a:xfrm>
              <a:off x="1242581" y="10035350"/>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RO" sz="1600" cap="none">
                  <a:solidFill>
                    <a:schemeClr val="accent1"/>
                  </a:solidFill>
                </a:rPr>
                <a:t>Continuous Delivery</a:t>
              </a:r>
            </a:p>
          </p:txBody>
        </p:sp>
      </p:grpSp>
      <p:grpSp>
        <p:nvGrpSpPr>
          <p:cNvPr id="7" name="Group 6">
            <a:extLst>
              <a:ext uri="{FF2B5EF4-FFF2-40B4-BE49-F238E27FC236}">
                <a16:creationId xmlns:a16="http://schemas.microsoft.com/office/drawing/2014/main" id="{5D0FAE10-C143-7743-AB4F-177AE071357D}"/>
              </a:ext>
            </a:extLst>
          </p:cNvPr>
          <p:cNvGrpSpPr/>
          <p:nvPr/>
        </p:nvGrpSpPr>
        <p:grpSpPr>
          <a:xfrm>
            <a:off x="3758757" y="9164557"/>
            <a:ext cx="2025283" cy="1770871"/>
            <a:chOff x="3271406" y="9371615"/>
            <a:chExt cx="2025283" cy="1770871"/>
          </a:xfrm>
        </p:grpSpPr>
        <p:sp>
          <p:nvSpPr>
            <p:cNvPr id="59" name="Oval 58">
              <a:extLst>
                <a:ext uri="{FF2B5EF4-FFF2-40B4-BE49-F238E27FC236}">
                  <a16:creationId xmlns:a16="http://schemas.microsoft.com/office/drawing/2014/main" id="{E7B1E400-2FFF-8E41-BDB7-4195F0E1FEC5}"/>
                </a:ext>
              </a:extLst>
            </p:cNvPr>
            <p:cNvSpPr/>
            <p:nvPr/>
          </p:nvSpPr>
          <p:spPr>
            <a:xfrm>
              <a:off x="3732111" y="10035350"/>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60" name="Oval 59">
              <a:extLst>
                <a:ext uri="{FF2B5EF4-FFF2-40B4-BE49-F238E27FC236}">
                  <a16:creationId xmlns:a16="http://schemas.microsoft.com/office/drawing/2014/main" id="{823D8050-DE10-3443-8781-7A64763171E2}"/>
                </a:ext>
              </a:extLst>
            </p:cNvPr>
            <p:cNvSpPr/>
            <p:nvPr/>
          </p:nvSpPr>
          <p:spPr>
            <a:xfrm>
              <a:off x="3860314" y="10169065"/>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1" name="Vendor Spend">
              <a:extLst>
                <a:ext uri="{FF2B5EF4-FFF2-40B4-BE49-F238E27FC236}">
                  <a16:creationId xmlns:a16="http://schemas.microsoft.com/office/drawing/2014/main" id="{992D3AA7-53DE-6745-8941-A940BA854BF7}"/>
                </a:ext>
              </a:extLst>
            </p:cNvPr>
            <p:cNvSpPr txBox="1"/>
            <p:nvPr/>
          </p:nvSpPr>
          <p:spPr>
            <a:xfrm>
              <a:off x="4045266" y="10322178"/>
              <a:ext cx="47756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2</a:t>
              </a:r>
            </a:p>
          </p:txBody>
        </p:sp>
        <p:sp>
          <p:nvSpPr>
            <p:cNvPr id="62" name="Rectangle 61">
              <a:extLst>
                <a:ext uri="{FF2B5EF4-FFF2-40B4-BE49-F238E27FC236}">
                  <a16:creationId xmlns:a16="http://schemas.microsoft.com/office/drawing/2014/main" id="{EC63020E-B2C8-BA46-8D03-5BE8EFCD1B32}"/>
                </a:ext>
              </a:extLst>
            </p:cNvPr>
            <p:cNvSpPr/>
            <p:nvPr/>
          </p:nvSpPr>
          <p:spPr>
            <a:xfrm>
              <a:off x="3271406" y="9371615"/>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RO" sz="1600" cap="none">
                  <a:solidFill>
                    <a:schemeClr val="accent1"/>
                  </a:solidFill>
                </a:rPr>
                <a:t>Code Reviews</a:t>
              </a:r>
            </a:p>
          </p:txBody>
        </p:sp>
      </p:grpSp>
      <p:grpSp>
        <p:nvGrpSpPr>
          <p:cNvPr id="8" name="Group 7">
            <a:extLst>
              <a:ext uri="{FF2B5EF4-FFF2-40B4-BE49-F238E27FC236}">
                <a16:creationId xmlns:a16="http://schemas.microsoft.com/office/drawing/2014/main" id="{DFA838A8-B8D9-9D4A-B2D6-56BE90B3F42B}"/>
              </a:ext>
            </a:extLst>
          </p:cNvPr>
          <p:cNvGrpSpPr/>
          <p:nvPr/>
        </p:nvGrpSpPr>
        <p:grpSpPr>
          <a:xfrm>
            <a:off x="6274933" y="8350914"/>
            <a:ext cx="2025283" cy="1770871"/>
            <a:chOff x="5481641" y="8928214"/>
            <a:chExt cx="2025283" cy="1770871"/>
          </a:xfrm>
        </p:grpSpPr>
        <p:sp>
          <p:nvSpPr>
            <p:cNvPr id="63" name="Oval 62">
              <a:extLst>
                <a:ext uri="{FF2B5EF4-FFF2-40B4-BE49-F238E27FC236}">
                  <a16:creationId xmlns:a16="http://schemas.microsoft.com/office/drawing/2014/main" id="{82C248FE-38A7-994A-922A-9016DAE75A16}"/>
                </a:ext>
              </a:extLst>
            </p:cNvPr>
            <p:cNvSpPr/>
            <p:nvPr/>
          </p:nvSpPr>
          <p:spPr>
            <a:xfrm>
              <a:off x="5942346" y="9591949"/>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64" name="Oval 63">
              <a:extLst>
                <a:ext uri="{FF2B5EF4-FFF2-40B4-BE49-F238E27FC236}">
                  <a16:creationId xmlns:a16="http://schemas.microsoft.com/office/drawing/2014/main" id="{07585969-D010-7345-9978-EF4C909689A8}"/>
                </a:ext>
              </a:extLst>
            </p:cNvPr>
            <p:cNvSpPr/>
            <p:nvPr/>
          </p:nvSpPr>
          <p:spPr>
            <a:xfrm>
              <a:off x="6070549" y="9725664"/>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5" name="Vendor Spend">
              <a:extLst>
                <a:ext uri="{FF2B5EF4-FFF2-40B4-BE49-F238E27FC236}">
                  <a16:creationId xmlns:a16="http://schemas.microsoft.com/office/drawing/2014/main" id="{988ABA59-7669-454C-B3D8-91B0CA947602}"/>
                </a:ext>
              </a:extLst>
            </p:cNvPr>
            <p:cNvSpPr txBox="1"/>
            <p:nvPr/>
          </p:nvSpPr>
          <p:spPr>
            <a:xfrm>
              <a:off x="6255501" y="9878777"/>
              <a:ext cx="47756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3</a:t>
              </a:r>
            </a:p>
          </p:txBody>
        </p:sp>
        <p:sp>
          <p:nvSpPr>
            <p:cNvPr id="66" name="Rectangle 65">
              <a:extLst>
                <a:ext uri="{FF2B5EF4-FFF2-40B4-BE49-F238E27FC236}">
                  <a16:creationId xmlns:a16="http://schemas.microsoft.com/office/drawing/2014/main" id="{7D6E1D10-5CB5-824B-B2A7-75BE5D4B40F8}"/>
                </a:ext>
              </a:extLst>
            </p:cNvPr>
            <p:cNvSpPr/>
            <p:nvPr/>
          </p:nvSpPr>
          <p:spPr>
            <a:xfrm>
              <a:off x="5481641" y="8928214"/>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RO" sz="1600" cap="none">
                  <a:solidFill>
                    <a:schemeClr val="accent1"/>
                  </a:solidFill>
                </a:rPr>
                <a:t>Security Code Reviews</a:t>
              </a:r>
            </a:p>
          </p:txBody>
        </p:sp>
      </p:grpSp>
      <p:grpSp>
        <p:nvGrpSpPr>
          <p:cNvPr id="9" name="Group 8">
            <a:extLst>
              <a:ext uri="{FF2B5EF4-FFF2-40B4-BE49-F238E27FC236}">
                <a16:creationId xmlns:a16="http://schemas.microsoft.com/office/drawing/2014/main" id="{07C88B9B-0407-A544-8B93-20B3B64FBFA8}"/>
              </a:ext>
            </a:extLst>
          </p:cNvPr>
          <p:cNvGrpSpPr/>
          <p:nvPr/>
        </p:nvGrpSpPr>
        <p:grpSpPr>
          <a:xfrm>
            <a:off x="8791109" y="7723736"/>
            <a:ext cx="2025283" cy="1641553"/>
            <a:chOff x="7512200" y="8780359"/>
            <a:chExt cx="2025283" cy="1641553"/>
          </a:xfrm>
        </p:grpSpPr>
        <p:sp>
          <p:nvSpPr>
            <p:cNvPr id="67" name="Oval 66">
              <a:extLst>
                <a:ext uri="{FF2B5EF4-FFF2-40B4-BE49-F238E27FC236}">
                  <a16:creationId xmlns:a16="http://schemas.microsoft.com/office/drawing/2014/main" id="{5DF8A201-A80C-C743-B415-A5F97469F76E}"/>
                </a:ext>
              </a:extLst>
            </p:cNvPr>
            <p:cNvSpPr/>
            <p:nvPr/>
          </p:nvSpPr>
          <p:spPr>
            <a:xfrm>
              <a:off x="7972905" y="9314776"/>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68" name="Oval 67">
              <a:extLst>
                <a:ext uri="{FF2B5EF4-FFF2-40B4-BE49-F238E27FC236}">
                  <a16:creationId xmlns:a16="http://schemas.microsoft.com/office/drawing/2014/main" id="{F52E985B-E99F-4049-B0FA-9FF61076C47B}"/>
                </a:ext>
              </a:extLst>
            </p:cNvPr>
            <p:cNvSpPr/>
            <p:nvPr/>
          </p:nvSpPr>
          <p:spPr>
            <a:xfrm>
              <a:off x="8101108" y="9448491"/>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9" name="Vendor Spend">
              <a:extLst>
                <a:ext uri="{FF2B5EF4-FFF2-40B4-BE49-F238E27FC236}">
                  <a16:creationId xmlns:a16="http://schemas.microsoft.com/office/drawing/2014/main" id="{9A3E189E-7D14-7144-A749-5DF072A5D83B}"/>
                </a:ext>
              </a:extLst>
            </p:cNvPr>
            <p:cNvSpPr txBox="1"/>
            <p:nvPr/>
          </p:nvSpPr>
          <p:spPr>
            <a:xfrm>
              <a:off x="8286060" y="9601604"/>
              <a:ext cx="47756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4</a:t>
              </a:r>
            </a:p>
          </p:txBody>
        </p:sp>
        <p:sp>
          <p:nvSpPr>
            <p:cNvPr id="70" name="Rectangle 69">
              <a:extLst>
                <a:ext uri="{FF2B5EF4-FFF2-40B4-BE49-F238E27FC236}">
                  <a16:creationId xmlns:a16="http://schemas.microsoft.com/office/drawing/2014/main" id="{3AB75D95-971E-7546-948A-F306BCD2A428}"/>
                </a:ext>
              </a:extLst>
            </p:cNvPr>
            <p:cNvSpPr/>
            <p:nvPr/>
          </p:nvSpPr>
          <p:spPr>
            <a:xfrm>
              <a:off x="7512200" y="8780359"/>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GB" sz="1600" cap="none">
                  <a:solidFill>
                    <a:schemeClr val="accent1"/>
                  </a:solidFill>
                </a:rPr>
                <a:t>Code Quality Monitoring​</a:t>
              </a:r>
            </a:p>
          </p:txBody>
        </p:sp>
      </p:grpSp>
      <p:grpSp>
        <p:nvGrpSpPr>
          <p:cNvPr id="10" name="Group 9">
            <a:extLst>
              <a:ext uri="{FF2B5EF4-FFF2-40B4-BE49-F238E27FC236}">
                <a16:creationId xmlns:a16="http://schemas.microsoft.com/office/drawing/2014/main" id="{6B0E695C-D5D5-AA41-B90A-95C029651219}"/>
              </a:ext>
            </a:extLst>
          </p:cNvPr>
          <p:cNvGrpSpPr/>
          <p:nvPr/>
        </p:nvGrpSpPr>
        <p:grpSpPr>
          <a:xfrm>
            <a:off x="11307285" y="7387363"/>
            <a:ext cx="2025283" cy="1782830"/>
            <a:chOff x="10003464" y="8928214"/>
            <a:chExt cx="2025283" cy="1782830"/>
          </a:xfrm>
        </p:grpSpPr>
        <p:sp>
          <p:nvSpPr>
            <p:cNvPr id="71" name="Oval 70">
              <a:extLst>
                <a:ext uri="{FF2B5EF4-FFF2-40B4-BE49-F238E27FC236}">
                  <a16:creationId xmlns:a16="http://schemas.microsoft.com/office/drawing/2014/main" id="{96AD5BBF-C0B2-D047-9397-8EB33AA9AF52}"/>
                </a:ext>
              </a:extLst>
            </p:cNvPr>
            <p:cNvSpPr/>
            <p:nvPr/>
          </p:nvSpPr>
          <p:spPr>
            <a:xfrm>
              <a:off x="10464169" y="8928214"/>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72" name="Oval 71">
              <a:extLst>
                <a:ext uri="{FF2B5EF4-FFF2-40B4-BE49-F238E27FC236}">
                  <a16:creationId xmlns:a16="http://schemas.microsoft.com/office/drawing/2014/main" id="{EFC8E60B-09B3-394C-8164-83F1C5E2A196}"/>
                </a:ext>
              </a:extLst>
            </p:cNvPr>
            <p:cNvSpPr/>
            <p:nvPr/>
          </p:nvSpPr>
          <p:spPr>
            <a:xfrm>
              <a:off x="10592372" y="9061929"/>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73" name="Vendor Spend">
              <a:extLst>
                <a:ext uri="{FF2B5EF4-FFF2-40B4-BE49-F238E27FC236}">
                  <a16:creationId xmlns:a16="http://schemas.microsoft.com/office/drawing/2014/main" id="{8117B2C8-599D-AA49-9303-D2122059738D}"/>
                </a:ext>
              </a:extLst>
            </p:cNvPr>
            <p:cNvSpPr txBox="1"/>
            <p:nvPr/>
          </p:nvSpPr>
          <p:spPr>
            <a:xfrm>
              <a:off x="10777324" y="9215042"/>
              <a:ext cx="47756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5</a:t>
              </a:r>
            </a:p>
          </p:txBody>
        </p:sp>
        <p:sp>
          <p:nvSpPr>
            <p:cNvPr id="74" name="Rectangle 73">
              <a:extLst>
                <a:ext uri="{FF2B5EF4-FFF2-40B4-BE49-F238E27FC236}">
                  <a16:creationId xmlns:a16="http://schemas.microsoft.com/office/drawing/2014/main" id="{1BC59561-A33C-8040-B7FD-1AC7816FDC97}"/>
                </a:ext>
              </a:extLst>
            </p:cNvPr>
            <p:cNvSpPr/>
            <p:nvPr/>
          </p:nvSpPr>
          <p:spPr>
            <a:xfrm>
              <a:off x="10003464" y="10324482"/>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Manual testing (MVP scope) and Automation Testing strategy as long term strategy</a:t>
              </a:r>
            </a:p>
          </p:txBody>
        </p:sp>
      </p:grpSp>
      <p:grpSp>
        <p:nvGrpSpPr>
          <p:cNvPr id="12" name="Group 11">
            <a:extLst>
              <a:ext uri="{FF2B5EF4-FFF2-40B4-BE49-F238E27FC236}">
                <a16:creationId xmlns:a16="http://schemas.microsoft.com/office/drawing/2014/main" id="{B5C1F226-C5F5-8342-A37E-22CBDEC5B26A}"/>
              </a:ext>
            </a:extLst>
          </p:cNvPr>
          <p:cNvGrpSpPr/>
          <p:nvPr/>
        </p:nvGrpSpPr>
        <p:grpSpPr>
          <a:xfrm>
            <a:off x="13823461" y="6559436"/>
            <a:ext cx="2025283" cy="1794685"/>
            <a:chOff x="12213699" y="8463341"/>
            <a:chExt cx="2025283" cy="1794685"/>
          </a:xfrm>
        </p:grpSpPr>
        <p:sp>
          <p:nvSpPr>
            <p:cNvPr id="75" name="Oval 74">
              <a:extLst>
                <a:ext uri="{FF2B5EF4-FFF2-40B4-BE49-F238E27FC236}">
                  <a16:creationId xmlns:a16="http://schemas.microsoft.com/office/drawing/2014/main" id="{F62A398B-4EB8-8344-AD37-58667C0CBA0F}"/>
                </a:ext>
              </a:extLst>
            </p:cNvPr>
            <p:cNvSpPr/>
            <p:nvPr/>
          </p:nvSpPr>
          <p:spPr>
            <a:xfrm>
              <a:off x="12674404" y="8463341"/>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76" name="Oval 75">
              <a:extLst>
                <a:ext uri="{FF2B5EF4-FFF2-40B4-BE49-F238E27FC236}">
                  <a16:creationId xmlns:a16="http://schemas.microsoft.com/office/drawing/2014/main" id="{FECE4E85-56DB-2E41-89A4-A1F53598460F}"/>
                </a:ext>
              </a:extLst>
            </p:cNvPr>
            <p:cNvSpPr/>
            <p:nvPr/>
          </p:nvSpPr>
          <p:spPr>
            <a:xfrm>
              <a:off x="12802607" y="8597056"/>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77" name="Vendor Spend">
              <a:extLst>
                <a:ext uri="{FF2B5EF4-FFF2-40B4-BE49-F238E27FC236}">
                  <a16:creationId xmlns:a16="http://schemas.microsoft.com/office/drawing/2014/main" id="{EA8CA6F2-9991-5946-ACD3-82A0F4E0EED5}"/>
                </a:ext>
              </a:extLst>
            </p:cNvPr>
            <p:cNvSpPr txBox="1"/>
            <p:nvPr/>
          </p:nvSpPr>
          <p:spPr>
            <a:xfrm>
              <a:off x="12987559" y="8750169"/>
              <a:ext cx="47756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6</a:t>
              </a:r>
            </a:p>
          </p:txBody>
        </p:sp>
        <p:sp>
          <p:nvSpPr>
            <p:cNvPr id="78" name="Rectangle 77">
              <a:extLst>
                <a:ext uri="{FF2B5EF4-FFF2-40B4-BE49-F238E27FC236}">
                  <a16:creationId xmlns:a16="http://schemas.microsoft.com/office/drawing/2014/main" id="{65760891-2FC1-0C45-8662-52AAA9A70884}"/>
                </a:ext>
              </a:extLst>
            </p:cNvPr>
            <p:cNvSpPr/>
            <p:nvPr/>
          </p:nvSpPr>
          <p:spPr>
            <a:xfrm>
              <a:off x="12213699" y="9871464"/>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Documentation</a:t>
              </a:r>
            </a:p>
          </p:txBody>
        </p:sp>
      </p:grpSp>
      <p:grpSp>
        <p:nvGrpSpPr>
          <p:cNvPr id="79" name="Group 78">
            <a:extLst>
              <a:ext uri="{FF2B5EF4-FFF2-40B4-BE49-F238E27FC236}">
                <a16:creationId xmlns:a16="http://schemas.microsoft.com/office/drawing/2014/main" id="{C63887CC-CA33-7D42-B1D3-164FF6589CA1}"/>
              </a:ext>
            </a:extLst>
          </p:cNvPr>
          <p:cNvGrpSpPr/>
          <p:nvPr/>
        </p:nvGrpSpPr>
        <p:grpSpPr>
          <a:xfrm>
            <a:off x="16339637" y="5735200"/>
            <a:ext cx="2025283" cy="1846401"/>
            <a:chOff x="12213699" y="8463341"/>
            <a:chExt cx="2025283" cy="1846401"/>
          </a:xfrm>
        </p:grpSpPr>
        <p:sp>
          <p:nvSpPr>
            <p:cNvPr id="80" name="Oval 79">
              <a:extLst>
                <a:ext uri="{FF2B5EF4-FFF2-40B4-BE49-F238E27FC236}">
                  <a16:creationId xmlns:a16="http://schemas.microsoft.com/office/drawing/2014/main" id="{F80D0EF0-C6F2-7D48-AC5B-0CF8BAFFA2B4}"/>
                </a:ext>
              </a:extLst>
            </p:cNvPr>
            <p:cNvSpPr/>
            <p:nvPr/>
          </p:nvSpPr>
          <p:spPr>
            <a:xfrm>
              <a:off x="12674404" y="8463341"/>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81" name="Oval 80">
              <a:extLst>
                <a:ext uri="{FF2B5EF4-FFF2-40B4-BE49-F238E27FC236}">
                  <a16:creationId xmlns:a16="http://schemas.microsoft.com/office/drawing/2014/main" id="{781731AB-DEC3-E64D-A528-62D125F33C60}"/>
                </a:ext>
              </a:extLst>
            </p:cNvPr>
            <p:cNvSpPr/>
            <p:nvPr/>
          </p:nvSpPr>
          <p:spPr>
            <a:xfrm>
              <a:off x="12802607" y="8597056"/>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82" name="Vendor Spend">
              <a:extLst>
                <a:ext uri="{FF2B5EF4-FFF2-40B4-BE49-F238E27FC236}">
                  <a16:creationId xmlns:a16="http://schemas.microsoft.com/office/drawing/2014/main" id="{79104D33-145D-234C-82EB-8BC4EB0038AB}"/>
                </a:ext>
              </a:extLst>
            </p:cNvPr>
            <p:cNvSpPr txBox="1"/>
            <p:nvPr/>
          </p:nvSpPr>
          <p:spPr>
            <a:xfrm>
              <a:off x="12987559" y="8750169"/>
              <a:ext cx="47756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7</a:t>
              </a:r>
            </a:p>
          </p:txBody>
        </p:sp>
        <p:sp>
          <p:nvSpPr>
            <p:cNvPr id="83" name="Rectangle 82">
              <a:extLst>
                <a:ext uri="{FF2B5EF4-FFF2-40B4-BE49-F238E27FC236}">
                  <a16:creationId xmlns:a16="http://schemas.microsoft.com/office/drawing/2014/main" id="{62AF3D40-71AE-2643-8F1A-A0F3E7C8BA4B}"/>
                </a:ext>
              </a:extLst>
            </p:cNvPr>
            <p:cNvSpPr/>
            <p:nvPr/>
          </p:nvSpPr>
          <p:spPr>
            <a:xfrm>
              <a:off x="12213699" y="9923180"/>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High Level Design for features in order to ensure consistency with the target architecture​</a:t>
              </a:r>
            </a:p>
            <a:p>
              <a:pPr algn="ctr"/>
              <a:endParaRPr lang="en-GB" sz="1600" cap="none">
                <a:solidFill>
                  <a:schemeClr val="accent1"/>
                </a:solidFill>
              </a:endParaRPr>
            </a:p>
          </p:txBody>
        </p:sp>
      </p:grpSp>
      <p:grpSp>
        <p:nvGrpSpPr>
          <p:cNvPr id="84" name="Group 83">
            <a:extLst>
              <a:ext uri="{FF2B5EF4-FFF2-40B4-BE49-F238E27FC236}">
                <a16:creationId xmlns:a16="http://schemas.microsoft.com/office/drawing/2014/main" id="{39693FA7-F8F6-B643-BA4F-71951DDB14CA}"/>
              </a:ext>
            </a:extLst>
          </p:cNvPr>
          <p:cNvGrpSpPr/>
          <p:nvPr/>
        </p:nvGrpSpPr>
        <p:grpSpPr>
          <a:xfrm>
            <a:off x="18855813" y="4903177"/>
            <a:ext cx="2025283" cy="1846401"/>
            <a:chOff x="12213699" y="8463341"/>
            <a:chExt cx="2025283" cy="1846401"/>
          </a:xfrm>
        </p:grpSpPr>
        <p:sp>
          <p:nvSpPr>
            <p:cNvPr id="85" name="Oval 84">
              <a:extLst>
                <a:ext uri="{FF2B5EF4-FFF2-40B4-BE49-F238E27FC236}">
                  <a16:creationId xmlns:a16="http://schemas.microsoft.com/office/drawing/2014/main" id="{482860C8-C83A-074E-9AF0-6708BBC8A66F}"/>
                </a:ext>
              </a:extLst>
            </p:cNvPr>
            <p:cNvSpPr/>
            <p:nvPr/>
          </p:nvSpPr>
          <p:spPr>
            <a:xfrm>
              <a:off x="12674404" y="8463341"/>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86" name="Oval 85">
              <a:extLst>
                <a:ext uri="{FF2B5EF4-FFF2-40B4-BE49-F238E27FC236}">
                  <a16:creationId xmlns:a16="http://schemas.microsoft.com/office/drawing/2014/main" id="{706DFD03-177D-8B49-8A6E-44C2AA5F4ACC}"/>
                </a:ext>
              </a:extLst>
            </p:cNvPr>
            <p:cNvSpPr/>
            <p:nvPr/>
          </p:nvSpPr>
          <p:spPr>
            <a:xfrm>
              <a:off x="12802607" y="8597056"/>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87" name="Vendor Spend">
              <a:extLst>
                <a:ext uri="{FF2B5EF4-FFF2-40B4-BE49-F238E27FC236}">
                  <a16:creationId xmlns:a16="http://schemas.microsoft.com/office/drawing/2014/main" id="{AC13E957-41BF-D94C-B514-DE964C080F02}"/>
                </a:ext>
              </a:extLst>
            </p:cNvPr>
            <p:cNvSpPr txBox="1"/>
            <p:nvPr/>
          </p:nvSpPr>
          <p:spPr>
            <a:xfrm>
              <a:off x="12987559" y="8750169"/>
              <a:ext cx="47756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8</a:t>
              </a:r>
            </a:p>
          </p:txBody>
        </p:sp>
        <p:sp>
          <p:nvSpPr>
            <p:cNvPr id="88" name="Rectangle 87">
              <a:extLst>
                <a:ext uri="{FF2B5EF4-FFF2-40B4-BE49-F238E27FC236}">
                  <a16:creationId xmlns:a16="http://schemas.microsoft.com/office/drawing/2014/main" id="{6A3899B6-37DF-B94A-9A20-9F9BABF1ABEE}"/>
                </a:ext>
              </a:extLst>
            </p:cNvPr>
            <p:cNvSpPr/>
            <p:nvPr/>
          </p:nvSpPr>
          <p:spPr>
            <a:xfrm>
              <a:off x="12213699" y="9923180"/>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Common set of development standards: code format, API management, logging, fault tolerance, build &amp; deploy, etc.</a:t>
              </a:r>
            </a:p>
          </p:txBody>
        </p:sp>
      </p:grpSp>
      <p:grpSp>
        <p:nvGrpSpPr>
          <p:cNvPr id="89" name="Group 88">
            <a:extLst>
              <a:ext uri="{FF2B5EF4-FFF2-40B4-BE49-F238E27FC236}">
                <a16:creationId xmlns:a16="http://schemas.microsoft.com/office/drawing/2014/main" id="{1C36F90A-1369-9C46-968F-8CFDE08091BC}"/>
              </a:ext>
            </a:extLst>
          </p:cNvPr>
          <p:cNvGrpSpPr/>
          <p:nvPr/>
        </p:nvGrpSpPr>
        <p:grpSpPr>
          <a:xfrm>
            <a:off x="21371987" y="3985426"/>
            <a:ext cx="2025283" cy="1846401"/>
            <a:chOff x="12213699" y="8463341"/>
            <a:chExt cx="2025283" cy="1846401"/>
          </a:xfrm>
        </p:grpSpPr>
        <p:sp>
          <p:nvSpPr>
            <p:cNvPr id="90" name="Oval 89">
              <a:extLst>
                <a:ext uri="{FF2B5EF4-FFF2-40B4-BE49-F238E27FC236}">
                  <a16:creationId xmlns:a16="http://schemas.microsoft.com/office/drawing/2014/main" id="{1167462E-9E05-084C-BAA8-0D77E4759FA3}"/>
                </a:ext>
              </a:extLst>
            </p:cNvPr>
            <p:cNvSpPr/>
            <p:nvPr/>
          </p:nvSpPr>
          <p:spPr>
            <a:xfrm>
              <a:off x="12674404" y="8463341"/>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91" name="Oval 90">
              <a:extLst>
                <a:ext uri="{FF2B5EF4-FFF2-40B4-BE49-F238E27FC236}">
                  <a16:creationId xmlns:a16="http://schemas.microsoft.com/office/drawing/2014/main" id="{AAB285C5-11CD-3846-A265-30C97BB97A32}"/>
                </a:ext>
              </a:extLst>
            </p:cNvPr>
            <p:cNvSpPr/>
            <p:nvPr/>
          </p:nvSpPr>
          <p:spPr>
            <a:xfrm>
              <a:off x="12802607" y="8597056"/>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92" name="Vendor Spend">
              <a:extLst>
                <a:ext uri="{FF2B5EF4-FFF2-40B4-BE49-F238E27FC236}">
                  <a16:creationId xmlns:a16="http://schemas.microsoft.com/office/drawing/2014/main" id="{3EA57786-416D-CE4A-87E0-C2D785B337DB}"/>
                </a:ext>
              </a:extLst>
            </p:cNvPr>
            <p:cNvSpPr txBox="1"/>
            <p:nvPr/>
          </p:nvSpPr>
          <p:spPr>
            <a:xfrm>
              <a:off x="12987559" y="8750169"/>
              <a:ext cx="47756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9</a:t>
              </a:r>
            </a:p>
          </p:txBody>
        </p:sp>
        <p:sp>
          <p:nvSpPr>
            <p:cNvPr id="93" name="Rectangle 92">
              <a:extLst>
                <a:ext uri="{FF2B5EF4-FFF2-40B4-BE49-F238E27FC236}">
                  <a16:creationId xmlns:a16="http://schemas.microsoft.com/office/drawing/2014/main" id="{D690D1C6-B3E3-AB44-A417-01406E54052E}"/>
                </a:ext>
              </a:extLst>
            </p:cNvPr>
            <p:cNvSpPr/>
            <p:nvPr/>
          </p:nvSpPr>
          <p:spPr>
            <a:xfrm>
              <a:off x="12213699" y="9923180"/>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Focus on a Visual Culture with visible KPIs for the delivery pipeline</a:t>
              </a:r>
            </a:p>
          </p:txBody>
        </p:sp>
      </p:grpSp>
      <p:cxnSp>
        <p:nvCxnSpPr>
          <p:cNvPr id="98" name="Straight Arrow Connector 97">
            <a:extLst>
              <a:ext uri="{FF2B5EF4-FFF2-40B4-BE49-F238E27FC236}">
                <a16:creationId xmlns:a16="http://schemas.microsoft.com/office/drawing/2014/main" id="{625A4DE3-9177-7243-8C14-B657B390B767}"/>
              </a:ext>
            </a:extLst>
          </p:cNvPr>
          <p:cNvCxnSpPr>
            <a:cxnSpLocks/>
          </p:cNvCxnSpPr>
          <p:nvPr/>
        </p:nvCxnSpPr>
        <p:spPr>
          <a:xfrm flipV="1">
            <a:off x="3151143" y="10700341"/>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F18CECDE-FE38-7A41-B6E2-637BAA07A26E}"/>
              </a:ext>
            </a:extLst>
          </p:cNvPr>
          <p:cNvCxnSpPr>
            <a:cxnSpLocks/>
          </p:cNvCxnSpPr>
          <p:nvPr/>
        </p:nvCxnSpPr>
        <p:spPr>
          <a:xfrm flipV="1">
            <a:off x="5692033" y="9867088"/>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885798D3-765F-1442-B2DD-F9FE269C56A3}"/>
              </a:ext>
            </a:extLst>
          </p:cNvPr>
          <p:cNvCxnSpPr>
            <a:cxnSpLocks/>
          </p:cNvCxnSpPr>
          <p:nvPr/>
        </p:nvCxnSpPr>
        <p:spPr>
          <a:xfrm flipV="1">
            <a:off x="8202966" y="9039157"/>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2D6D33E0-0180-3846-BA6D-C5895A1B7728}"/>
              </a:ext>
            </a:extLst>
          </p:cNvPr>
          <p:cNvCxnSpPr>
            <a:cxnSpLocks/>
          </p:cNvCxnSpPr>
          <p:nvPr/>
        </p:nvCxnSpPr>
        <p:spPr>
          <a:xfrm flipV="1">
            <a:off x="10719142" y="8221958"/>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4" name="Straight Arrow Connector 103">
            <a:extLst>
              <a:ext uri="{FF2B5EF4-FFF2-40B4-BE49-F238E27FC236}">
                <a16:creationId xmlns:a16="http://schemas.microsoft.com/office/drawing/2014/main" id="{B622EC31-4FA0-B84D-969C-B925D76A6BA1}"/>
              </a:ext>
            </a:extLst>
          </p:cNvPr>
          <p:cNvCxnSpPr>
            <a:cxnSpLocks/>
          </p:cNvCxnSpPr>
          <p:nvPr/>
        </p:nvCxnSpPr>
        <p:spPr>
          <a:xfrm flipV="1">
            <a:off x="13264865" y="7392411"/>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5" name="Straight Arrow Connector 104">
            <a:extLst>
              <a:ext uri="{FF2B5EF4-FFF2-40B4-BE49-F238E27FC236}">
                <a16:creationId xmlns:a16="http://schemas.microsoft.com/office/drawing/2014/main" id="{BB39D404-FB6D-1146-9197-746C78029C74}"/>
              </a:ext>
            </a:extLst>
          </p:cNvPr>
          <p:cNvCxnSpPr>
            <a:cxnSpLocks/>
          </p:cNvCxnSpPr>
          <p:nvPr/>
        </p:nvCxnSpPr>
        <p:spPr>
          <a:xfrm flipV="1">
            <a:off x="15764412" y="6563743"/>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6" name="Straight Arrow Connector 105">
            <a:extLst>
              <a:ext uri="{FF2B5EF4-FFF2-40B4-BE49-F238E27FC236}">
                <a16:creationId xmlns:a16="http://schemas.microsoft.com/office/drawing/2014/main" id="{BDD4A7E6-F088-8F4B-B960-D61DBD5B2F8A}"/>
              </a:ext>
            </a:extLst>
          </p:cNvPr>
          <p:cNvCxnSpPr>
            <a:cxnSpLocks/>
          </p:cNvCxnSpPr>
          <p:nvPr/>
        </p:nvCxnSpPr>
        <p:spPr>
          <a:xfrm flipV="1">
            <a:off x="18259741" y="5748845"/>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20563974-F341-1D49-B152-76F3A077D13F}"/>
              </a:ext>
            </a:extLst>
          </p:cNvPr>
          <p:cNvCxnSpPr>
            <a:cxnSpLocks/>
          </p:cNvCxnSpPr>
          <p:nvPr/>
        </p:nvCxnSpPr>
        <p:spPr>
          <a:xfrm flipV="1">
            <a:off x="20796764" y="4907319"/>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0311496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solidFill>
                  <a:schemeClr val="bg2"/>
                </a:solidFill>
              </a:rPr>
              <a:t>How to bring the ”continuous” to delivery</a:t>
            </a:r>
            <a:endParaRPr>
              <a:solidFill>
                <a:schemeClr val="bg2"/>
              </a:solidFil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4015162" y="13289446"/>
            <a:ext cx="258082" cy="39049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rPr>
                <a:solidFill>
                  <a:schemeClr val="tx1"/>
                </a:solidFill>
              </a:rPr>
              <a:t>124</a:t>
            </a:fld>
            <a:endParaRPr>
              <a:solidFill>
                <a:schemeClr val="tx1"/>
              </a:solidFill>
            </a:endParaRPr>
          </a:p>
        </p:txBody>
      </p:sp>
      <p:sp>
        <p:nvSpPr>
          <p:cNvPr id="14" name="Client Name  Presentation Title  -  1. Chapter Name">
            <a:extLst>
              <a:ext uri="{FF2B5EF4-FFF2-40B4-BE49-F238E27FC236}">
                <a16:creationId xmlns:a16="http://schemas.microsoft.com/office/drawing/2014/main" id="{3A0F60A7-3A8B-D444-8C24-1DA3497E5258}"/>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Arial" panose="020B0604020202020204"/>
                <a:ea typeface="+mn-ea"/>
                <a:sym typeface="Helvetica"/>
              </a:rPr>
              <a:t>7.5 Technical / Quality / Security Practices</a:t>
            </a:r>
            <a:endParaRPr b="1">
              <a:solidFill>
                <a:srgbClr val="DE411B"/>
              </a:solidFill>
              <a:latin typeface="+mn-lt"/>
              <a:ea typeface="+mn-ea"/>
              <a:cs typeface="+mn-cs"/>
              <a:sym typeface="Helvetica"/>
            </a:endParaRPr>
          </a:p>
        </p:txBody>
      </p:sp>
      <p:sp>
        <p:nvSpPr>
          <p:cNvPr id="9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2C1D1096-611A-264B-8910-D43B59ABEED5}"/>
              </a:ext>
            </a:extLst>
          </p:cNvPr>
          <p:cNvSpPr txBox="1"/>
          <p:nvPr/>
        </p:nvSpPr>
        <p:spPr>
          <a:xfrm>
            <a:off x="1733202" y="2806411"/>
            <a:ext cx="13274840" cy="93358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a:lnSpc>
                <a:spcPct val="100000"/>
              </a:lnSpc>
              <a:spcBef>
                <a:spcPts val="3000"/>
              </a:spcBef>
              <a:defRPr spc="198">
                <a:solidFill>
                  <a:srgbClr val="000000"/>
                </a:solidFill>
              </a:defRPr>
            </a:pPr>
            <a:r>
              <a:rPr lang="en-US"/>
              <a:t>By opting for a </a:t>
            </a:r>
            <a:r>
              <a:rPr lang="en-US">
                <a:solidFill>
                  <a:srgbClr val="DE411B"/>
                </a:solidFill>
              </a:rPr>
              <a:t>delivery-led</a:t>
            </a:r>
            <a:r>
              <a:rPr lang="en-US"/>
              <a:t> approach we help you </a:t>
            </a:r>
            <a:r>
              <a:rPr lang="en-US">
                <a:solidFill>
                  <a:srgbClr val="DE411B"/>
                </a:solidFill>
              </a:rPr>
              <a:t>unlock the potential </a:t>
            </a:r>
            <a:r>
              <a:rPr lang="en-US"/>
              <a:t>both within your teams as well as the technology you use, </a:t>
            </a:r>
            <a:r>
              <a:rPr lang="en-US">
                <a:solidFill>
                  <a:srgbClr val="DE411B"/>
                </a:solidFill>
              </a:rPr>
              <a:t>working with you </a:t>
            </a:r>
            <a:r>
              <a:rPr lang="en-US"/>
              <a:t>to create </a:t>
            </a:r>
            <a:r>
              <a:rPr lang="en-US">
                <a:solidFill>
                  <a:srgbClr val="DE411B"/>
                </a:solidFill>
              </a:rPr>
              <a:t>high performing teams </a:t>
            </a:r>
            <a:r>
              <a:rPr lang="en-US"/>
              <a:t>and </a:t>
            </a:r>
            <a:r>
              <a:rPr lang="en-US">
                <a:solidFill>
                  <a:srgbClr val="DE411B"/>
                </a:solidFill>
              </a:rPr>
              <a:t>sophisticated practices</a:t>
            </a:r>
            <a:endParaRPr b="0">
              <a:solidFill>
                <a:srgbClr val="DE411B"/>
              </a:solidFill>
              <a:latin typeface="Arial" panose="020B0604020202020204" pitchFamily="34" charset="0"/>
              <a:cs typeface="Arial" panose="020B0604020202020204" pitchFamily="34" charset="0"/>
            </a:endParaRPr>
          </a:p>
        </p:txBody>
      </p:sp>
      <p:sp>
        <p:nvSpPr>
          <p:cNvPr id="96" name="Rounded Rectangle 127">
            <a:extLst>
              <a:ext uri="{FF2B5EF4-FFF2-40B4-BE49-F238E27FC236}">
                <a16:creationId xmlns:a16="http://schemas.microsoft.com/office/drawing/2014/main" id="{01753237-3CFF-5444-95C8-C3DF59C849FB}"/>
              </a:ext>
            </a:extLst>
          </p:cNvPr>
          <p:cNvSpPr/>
          <p:nvPr/>
        </p:nvSpPr>
        <p:spPr>
          <a:xfrm>
            <a:off x="3108126" y="5053538"/>
            <a:ext cx="2029366" cy="2115451"/>
          </a:xfrm>
          <a:prstGeom prst="roundRect">
            <a:avLst/>
          </a:prstGeom>
          <a:gradFill flip="none" rotWithShape="1">
            <a:gsLst>
              <a:gs pos="0">
                <a:srgbClr val="ACB1AA"/>
              </a:gs>
              <a:gs pos="14000">
                <a:schemeClr val="bg2">
                  <a:lumMod val="50000"/>
                </a:schemeClr>
              </a:gs>
              <a:gs pos="100000">
                <a:schemeClr val="bg2">
                  <a:lumMod val="10000"/>
                </a:schemeClr>
              </a:gs>
            </a:gsLst>
            <a:path path="circle">
              <a:fillToRect l="50000" t="130000" r="50000" b="-3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97" name="Rounded Rectangle 125">
            <a:extLst>
              <a:ext uri="{FF2B5EF4-FFF2-40B4-BE49-F238E27FC236}">
                <a16:creationId xmlns:a16="http://schemas.microsoft.com/office/drawing/2014/main" id="{5B815587-91C2-A84A-B400-54B823B40FF1}"/>
              </a:ext>
            </a:extLst>
          </p:cNvPr>
          <p:cNvSpPr/>
          <p:nvPr/>
        </p:nvSpPr>
        <p:spPr>
          <a:xfrm>
            <a:off x="19465726" y="5053538"/>
            <a:ext cx="2029366" cy="2115451"/>
          </a:xfrm>
          <a:prstGeom prst="roundRect">
            <a:avLst/>
          </a:prstGeom>
          <a:solidFill>
            <a:srgbClr val="DE41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99" name="Rounded Rectangle 121">
            <a:extLst>
              <a:ext uri="{FF2B5EF4-FFF2-40B4-BE49-F238E27FC236}">
                <a16:creationId xmlns:a16="http://schemas.microsoft.com/office/drawing/2014/main" id="{B41DA5E5-F7CF-834F-898D-50AE1FECEAA6}"/>
              </a:ext>
            </a:extLst>
          </p:cNvPr>
          <p:cNvSpPr/>
          <p:nvPr/>
        </p:nvSpPr>
        <p:spPr>
          <a:xfrm>
            <a:off x="8416726" y="5053538"/>
            <a:ext cx="2029366" cy="2115451"/>
          </a:xfrm>
          <a:prstGeom prst="roundRect">
            <a:avLst/>
          </a:prstGeom>
          <a:solidFill>
            <a:srgbClr val="DE41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0" name="Rectangle 99">
            <a:extLst>
              <a:ext uri="{FF2B5EF4-FFF2-40B4-BE49-F238E27FC236}">
                <a16:creationId xmlns:a16="http://schemas.microsoft.com/office/drawing/2014/main" id="{79DEB71D-88D2-7944-A4F5-478BDC9895CB}"/>
              </a:ext>
            </a:extLst>
          </p:cNvPr>
          <p:cNvSpPr/>
          <p:nvPr/>
        </p:nvSpPr>
        <p:spPr>
          <a:xfrm>
            <a:off x="8323456" y="9176682"/>
            <a:ext cx="2140855" cy="778734"/>
          </a:xfrm>
          <a:prstGeom prst="rect">
            <a:avLst/>
          </a:prstGeom>
          <a:solidFill>
            <a:srgbClr val="DB402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8" name="Rectangle 107">
            <a:extLst>
              <a:ext uri="{FF2B5EF4-FFF2-40B4-BE49-F238E27FC236}">
                <a16:creationId xmlns:a16="http://schemas.microsoft.com/office/drawing/2014/main" id="{DCD36EA8-668D-D144-8581-7497A24C45FC}"/>
              </a:ext>
            </a:extLst>
          </p:cNvPr>
          <p:cNvSpPr/>
          <p:nvPr/>
        </p:nvSpPr>
        <p:spPr>
          <a:xfrm>
            <a:off x="3044976" y="9176682"/>
            <a:ext cx="2140855" cy="778734"/>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9" name="Release">
            <a:extLst>
              <a:ext uri="{FF2B5EF4-FFF2-40B4-BE49-F238E27FC236}">
                <a16:creationId xmlns:a16="http://schemas.microsoft.com/office/drawing/2014/main" id="{5FA9367A-CA8C-8B4A-8DFE-5AB80053B9C8}"/>
              </a:ext>
            </a:extLst>
          </p:cNvPr>
          <p:cNvSpPr txBox="1"/>
          <p:nvPr/>
        </p:nvSpPr>
        <p:spPr>
          <a:xfrm>
            <a:off x="3161372" y="7242675"/>
            <a:ext cx="1825820" cy="5597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defRPr sz="3000" b="1" cap="all">
                <a:solidFill>
                  <a:srgbClr val="EB2624"/>
                </a:solidFill>
                <a:latin typeface="Helvetica"/>
                <a:ea typeface="Helvetica"/>
                <a:cs typeface="Helvetica"/>
                <a:sym typeface="Helvetica"/>
              </a:defRPr>
            </a:lvl1pPr>
          </a:lstStyle>
          <a:p>
            <a:r>
              <a:rPr spc="-150">
                <a:solidFill>
                  <a:schemeClr val="bg2"/>
                </a:solidFill>
                <a:latin typeface="Arial" panose="020B0604020202020204" pitchFamily="34" charset="0"/>
                <a:cs typeface="Arial" panose="020B0604020202020204" pitchFamily="34" charset="0"/>
              </a:rPr>
              <a:t>Release</a:t>
            </a:r>
          </a:p>
        </p:txBody>
      </p:sp>
      <p:sp>
        <p:nvSpPr>
          <p:cNvPr id="110" name="Value Faster">
            <a:extLst>
              <a:ext uri="{FF2B5EF4-FFF2-40B4-BE49-F238E27FC236}">
                <a16:creationId xmlns:a16="http://schemas.microsoft.com/office/drawing/2014/main" id="{BDE13BB2-C8A3-024B-BD57-0ED5E8C592DB}"/>
              </a:ext>
            </a:extLst>
          </p:cNvPr>
          <p:cNvSpPr txBox="1"/>
          <p:nvPr/>
        </p:nvSpPr>
        <p:spPr>
          <a:xfrm>
            <a:off x="2982877" y="7587385"/>
            <a:ext cx="2182809" cy="5420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r>
              <a:rPr lang="en-US" b="1" cap="none">
                <a:solidFill>
                  <a:schemeClr val="bg2"/>
                </a:solidFill>
                <a:latin typeface="Arial" panose="020B0604020202020204" pitchFamily="34" charset="0"/>
                <a:cs typeface="Arial" panose="020B0604020202020204" pitchFamily="34" charset="0"/>
              </a:rPr>
              <a:t>Value faster</a:t>
            </a:r>
          </a:p>
        </p:txBody>
      </p:sp>
      <p:pic>
        <p:nvPicPr>
          <p:cNvPr id="111" name="Picture 110">
            <a:extLst>
              <a:ext uri="{FF2B5EF4-FFF2-40B4-BE49-F238E27FC236}">
                <a16:creationId xmlns:a16="http://schemas.microsoft.com/office/drawing/2014/main" id="{0BED5B5D-CF65-8A41-9013-574CD6369DA8}"/>
              </a:ext>
            </a:extLst>
          </p:cNvPr>
          <p:cNvPicPr>
            <a:picLocks noChangeAspect="1"/>
          </p:cNvPicPr>
          <p:nvPr/>
        </p:nvPicPr>
        <p:blipFill>
          <a:blip r:embed="rId3"/>
          <a:stretch>
            <a:fillRect/>
          </a:stretch>
        </p:blipFill>
        <p:spPr>
          <a:xfrm>
            <a:off x="8709990" y="5393670"/>
            <a:ext cx="1452781" cy="1452781"/>
          </a:xfrm>
          <a:prstGeom prst="rect">
            <a:avLst/>
          </a:prstGeom>
        </p:spPr>
      </p:pic>
      <p:sp>
        <p:nvSpPr>
          <p:cNvPr id="112" name="Release">
            <a:extLst>
              <a:ext uri="{FF2B5EF4-FFF2-40B4-BE49-F238E27FC236}">
                <a16:creationId xmlns:a16="http://schemas.microsoft.com/office/drawing/2014/main" id="{AC2D5B8B-38D4-F041-A6FE-547878BDB44F}"/>
              </a:ext>
            </a:extLst>
          </p:cNvPr>
          <p:cNvSpPr txBox="1"/>
          <p:nvPr/>
        </p:nvSpPr>
        <p:spPr>
          <a:xfrm>
            <a:off x="8313315" y="7265112"/>
            <a:ext cx="2236189" cy="5597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defRPr sz="3000" b="1" cap="all">
                <a:solidFill>
                  <a:srgbClr val="EB2624"/>
                </a:solidFill>
                <a:latin typeface="Helvetica"/>
                <a:ea typeface="Helvetica"/>
                <a:cs typeface="Helvetica"/>
                <a:sym typeface="Helvetica"/>
              </a:defRPr>
            </a:lvl1pPr>
          </a:lstStyle>
          <a:p>
            <a:r>
              <a:rPr lang="en-GB" spc="-150">
                <a:solidFill>
                  <a:srgbClr val="DB4025"/>
                </a:solidFill>
                <a:latin typeface="Arial" panose="020B0604020202020204" pitchFamily="34" charset="0"/>
                <a:cs typeface="Arial" panose="020B0604020202020204" pitchFamily="34" charset="0"/>
              </a:rPr>
              <a:t>DISCOVERY</a:t>
            </a:r>
            <a:endParaRPr spc="-150">
              <a:solidFill>
                <a:srgbClr val="DB4025"/>
              </a:solidFill>
              <a:latin typeface="Arial" panose="020B0604020202020204" pitchFamily="34" charset="0"/>
              <a:cs typeface="Arial" panose="020B0604020202020204" pitchFamily="34" charset="0"/>
            </a:endParaRPr>
          </a:p>
        </p:txBody>
      </p:sp>
      <p:sp>
        <p:nvSpPr>
          <p:cNvPr id="113" name="Value Faster">
            <a:extLst>
              <a:ext uri="{FF2B5EF4-FFF2-40B4-BE49-F238E27FC236}">
                <a16:creationId xmlns:a16="http://schemas.microsoft.com/office/drawing/2014/main" id="{180B5879-6E1A-E34F-B724-697BF7B04FCF}"/>
              </a:ext>
            </a:extLst>
          </p:cNvPr>
          <p:cNvSpPr txBox="1"/>
          <p:nvPr/>
        </p:nvSpPr>
        <p:spPr>
          <a:xfrm>
            <a:off x="8491809" y="7587385"/>
            <a:ext cx="1838529" cy="5420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r>
              <a:rPr lang="en-GB" b="1" cap="none">
                <a:solidFill>
                  <a:schemeClr val="bg2"/>
                </a:solidFill>
                <a:latin typeface="Arial" panose="020B0604020202020204" pitchFamily="34" charset="0"/>
                <a:cs typeface="Arial" panose="020B0604020202020204" pitchFamily="34" charset="0"/>
              </a:rPr>
              <a:t>~ 1-2 weeks</a:t>
            </a:r>
          </a:p>
        </p:txBody>
      </p:sp>
      <p:sp>
        <p:nvSpPr>
          <p:cNvPr id="114" name="Release">
            <a:extLst>
              <a:ext uri="{FF2B5EF4-FFF2-40B4-BE49-F238E27FC236}">
                <a16:creationId xmlns:a16="http://schemas.microsoft.com/office/drawing/2014/main" id="{3707675B-3EAF-7949-84C1-9F8681E556F0}"/>
              </a:ext>
            </a:extLst>
          </p:cNvPr>
          <p:cNvSpPr txBox="1"/>
          <p:nvPr/>
        </p:nvSpPr>
        <p:spPr>
          <a:xfrm>
            <a:off x="14858593" y="7265112"/>
            <a:ext cx="1183015" cy="5597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defRPr sz="3000" b="1" cap="all">
                <a:solidFill>
                  <a:srgbClr val="EB2624"/>
                </a:solidFill>
                <a:latin typeface="Helvetica"/>
                <a:ea typeface="Helvetica"/>
                <a:cs typeface="Helvetica"/>
                <a:sym typeface="Helvetica"/>
              </a:defRPr>
            </a:lvl1pPr>
          </a:lstStyle>
          <a:p>
            <a:r>
              <a:rPr lang="en-GB" spc="-150">
                <a:solidFill>
                  <a:srgbClr val="DB4025"/>
                </a:solidFill>
                <a:latin typeface="Arial" panose="020B0604020202020204" pitchFamily="34" charset="0"/>
                <a:cs typeface="Arial" panose="020B0604020202020204" pitchFamily="34" charset="0"/>
              </a:rPr>
              <a:t>PILOT</a:t>
            </a:r>
            <a:endParaRPr spc="-150">
              <a:solidFill>
                <a:srgbClr val="DB4025"/>
              </a:solidFill>
              <a:latin typeface="Arial" panose="020B0604020202020204" pitchFamily="34" charset="0"/>
              <a:cs typeface="Arial" panose="020B0604020202020204" pitchFamily="34" charset="0"/>
            </a:endParaRPr>
          </a:p>
        </p:txBody>
      </p:sp>
      <p:sp>
        <p:nvSpPr>
          <p:cNvPr id="115" name="Value Faster">
            <a:extLst>
              <a:ext uri="{FF2B5EF4-FFF2-40B4-BE49-F238E27FC236}">
                <a16:creationId xmlns:a16="http://schemas.microsoft.com/office/drawing/2014/main" id="{49F55147-999B-2747-9CCF-EFB93A13B796}"/>
              </a:ext>
            </a:extLst>
          </p:cNvPr>
          <p:cNvSpPr txBox="1"/>
          <p:nvPr/>
        </p:nvSpPr>
        <p:spPr>
          <a:xfrm>
            <a:off x="14393356" y="7587385"/>
            <a:ext cx="2140855" cy="5420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r>
              <a:rPr lang="en-GB" b="1" cap="none">
                <a:solidFill>
                  <a:schemeClr val="bg2"/>
                </a:solidFill>
                <a:latin typeface="Arial" panose="020B0604020202020204" pitchFamily="34" charset="0"/>
                <a:cs typeface="Arial" panose="020B0604020202020204" pitchFamily="34" charset="0"/>
              </a:rPr>
              <a:t>~ 1-3 months</a:t>
            </a:r>
          </a:p>
        </p:txBody>
      </p:sp>
      <p:sp>
        <p:nvSpPr>
          <p:cNvPr id="116" name="Release">
            <a:extLst>
              <a:ext uri="{FF2B5EF4-FFF2-40B4-BE49-F238E27FC236}">
                <a16:creationId xmlns:a16="http://schemas.microsoft.com/office/drawing/2014/main" id="{24180D0B-9952-6E44-AD25-B05FAC2BB287}"/>
              </a:ext>
            </a:extLst>
          </p:cNvPr>
          <p:cNvSpPr txBox="1"/>
          <p:nvPr/>
        </p:nvSpPr>
        <p:spPr>
          <a:xfrm>
            <a:off x="19879283" y="7213865"/>
            <a:ext cx="1202251" cy="5597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defRPr sz="3000" b="1" cap="all">
                <a:solidFill>
                  <a:srgbClr val="EB2624"/>
                </a:solidFill>
                <a:latin typeface="Helvetica"/>
                <a:ea typeface="Helvetica"/>
                <a:cs typeface="Helvetica"/>
                <a:sym typeface="Helvetica"/>
              </a:defRPr>
            </a:lvl1pPr>
          </a:lstStyle>
          <a:p>
            <a:r>
              <a:rPr lang="en-GB" spc="-150">
                <a:solidFill>
                  <a:srgbClr val="DB4025"/>
                </a:solidFill>
                <a:latin typeface="Arial" panose="020B0604020202020204" pitchFamily="34" charset="0"/>
                <a:cs typeface="Arial" panose="020B0604020202020204" pitchFamily="34" charset="0"/>
              </a:rPr>
              <a:t>UNIFY</a:t>
            </a:r>
            <a:endParaRPr spc="-150">
              <a:solidFill>
                <a:srgbClr val="DB4025"/>
              </a:solidFill>
              <a:latin typeface="Arial" panose="020B0604020202020204" pitchFamily="34" charset="0"/>
              <a:cs typeface="Arial" panose="020B0604020202020204" pitchFamily="34" charset="0"/>
            </a:endParaRPr>
          </a:p>
        </p:txBody>
      </p:sp>
      <p:sp>
        <p:nvSpPr>
          <p:cNvPr id="117" name="Value Faster">
            <a:extLst>
              <a:ext uri="{FF2B5EF4-FFF2-40B4-BE49-F238E27FC236}">
                <a16:creationId xmlns:a16="http://schemas.microsoft.com/office/drawing/2014/main" id="{33B8F8C3-D819-5A41-A959-F32BD4A9F14C}"/>
              </a:ext>
            </a:extLst>
          </p:cNvPr>
          <p:cNvSpPr txBox="1"/>
          <p:nvPr/>
        </p:nvSpPr>
        <p:spPr>
          <a:xfrm>
            <a:off x="19526801" y="7587385"/>
            <a:ext cx="2140855" cy="5420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r>
              <a:rPr lang="en-GB" b="1" cap="none">
                <a:solidFill>
                  <a:schemeClr val="bg2"/>
                </a:solidFill>
                <a:latin typeface="Arial" panose="020B0604020202020204" pitchFamily="34" charset="0"/>
                <a:cs typeface="Arial" panose="020B0604020202020204" pitchFamily="34" charset="0"/>
              </a:rPr>
              <a:t>~ 2-6 months</a:t>
            </a:r>
          </a:p>
        </p:txBody>
      </p:sp>
      <p:grpSp>
        <p:nvGrpSpPr>
          <p:cNvPr id="118" name="Group 117">
            <a:extLst>
              <a:ext uri="{FF2B5EF4-FFF2-40B4-BE49-F238E27FC236}">
                <a16:creationId xmlns:a16="http://schemas.microsoft.com/office/drawing/2014/main" id="{7ECD3729-0F2F-234E-8E03-3A7BCC4B2FE7}"/>
              </a:ext>
            </a:extLst>
          </p:cNvPr>
          <p:cNvGrpSpPr/>
          <p:nvPr/>
        </p:nvGrpSpPr>
        <p:grpSpPr>
          <a:xfrm>
            <a:off x="19711568" y="5327036"/>
            <a:ext cx="1537682" cy="1537682"/>
            <a:chOff x="20386996" y="5084253"/>
            <a:chExt cx="2031482" cy="2031482"/>
          </a:xfrm>
          <a:effectLst/>
        </p:grpSpPr>
        <p:pic>
          <p:nvPicPr>
            <p:cNvPr id="119" name="Picture 118">
              <a:extLst>
                <a:ext uri="{FF2B5EF4-FFF2-40B4-BE49-F238E27FC236}">
                  <a16:creationId xmlns:a16="http://schemas.microsoft.com/office/drawing/2014/main" id="{0856491D-ADA5-AC4C-98CB-762287548224}"/>
                </a:ext>
              </a:extLst>
            </p:cNvPr>
            <p:cNvPicPr>
              <a:picLocks noChangeAspect="1"/>
            </p:cNvPicPr>
            <p:nvPr/>
          </p:nvPicPr>
          <p:blipFill>
            <a:blip r:embed="rId4"/>
            <a:stretch>
              <a:fillRect/>
            </a:stretch>
          </p:blipFill>
          <p:spPr>
            <a:xfrm>
              <a:off x="20386996" y="5084253"/>
              <a:ext cx="2031482" cy="2031482"/>
            </a:xfrm>
            <a:prstGeom prst="rect">
              <a:avLst/>
            </a:prstGeom>
          </p:spPr>
        </p:pic>
        <p:sp>
          <p:nvSpPr>
            <p:cNvPr id="120" name="Oval 119">
              <a:extLst>
                <a:ext uri="{FF2B5EF4-FFF2-40B4-BE49-F238E27FC236}">
                  <a16:creationId xmlns:a16="http://schemas.microsoft.com/office/drawing/2014/main" id="{3B5DD221-56B8-B449-9C95-E179C92AFEDE}"/>
                </a:ext>
              </a:extLst>
            </p:cNvPr>
            <p:cNvSpPr/>
            <p:nvPr/>
          </p:nvSpPr>
          <p:spPr>
            <a:xfrm>
              <a:off x="20983379" y="5719379"/>
              <a:ext cx="783771" cy="783771"/>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121" name="Value Faster">
            <a:extLst>
              <a:ext uri="{FF2B5EF4-FFF2-40B4-BE49-F238E27FC236}">
                <a16:creationId xmlns:a16="http://schemas.microsoft.com/office/drawing/2014/main" id="{DC2D9020-A236-A04F-87BC-94BB9B255AF9}"/>
              </a:ext>
            </a:extLst>
          </p:cNvPr>
          <p:cNvSpPr txBox="1"/>
          <p:nvPr/>
        </p:nvSpPr>
        <p:spPr>
          <a:xfrm>
            <a:off x="3044976" y="9212151"/>
            <a:ext cx="2140855" cy="636712"/>
          </a:xfrm>
          <a:prstGeom prst="rect">
            <a:avLst/>
          </a:prstGeom>
          <a:solidFill>
            <a:schemeClr val="bg2"/>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Fast-moving</a:t>
            </a:r>
          </a:p>
          <a:p>
            <a:pPr algn="ctr">
              <a:lnSpc>
                <a:spcPct val="100000"/>
              </a:lnSpc>
            </a:pPr>
            <a:r>
              <a:rPr lang="en-GB" sz="1600" b="1">
                <a:solidFill>
                  <a:schemeClr val="tx1"/>
                </a:solidFill>
                <a:latin typeface="Arial" panose="020B0604020202020204" pitchFamily="34" charset="0"/>
                <a:cs typeface="Arial" panose="020B0604020202020204" pitchFamily="34" charset="0"/>
              </a:rPr>
              <a:t>competitors</a:t>
            </a:r>
            <a:endParaRPr sz="1600" b="1">
              <a:solidFill>
                <a:schemeClr val="tx1"/>
              </a:solidFill>
              <a:latin typeface="Arial" panose="020B0604020202020204"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99DA7370-3560-4D42-BCA2-BA0DF0195C74}"/>
              </a:ext>
            </a:extLst>
          </p:cNvPr>
          <p:cNvSpPr/>
          <p:nvPr/>
        </p:nvSpPr>
        <p:spPr>
          <a:xfrm>
            <a:off x="3044976" y="10243482"/>
            <a:ext cx="2140855" cy="778734"/>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3" name="Value Faster">
            <a:extLst>
              <a:ext uri="{FF2B5EF4-FFF2-40B4-BE49-F238E27FC236}">
                <a16:creationId xmlns:a16="http://schemas.microsoft.com/office/drawing/2014/main" id="{D24A1AB4-AE55-D64C-BF1F-B4B2BB92B9F9}"/>
              </a:ext>
            </a:extLst>
          </p:cNvPr>
          <p:cNvSpPr txBox="1"/>
          <p:nvPr/>
        </p:nvSpPr>
        <p:spPr>
          <a:xfrm>
            <a:off x="3044976" y="10314491"/>
            <a:ext cx="2140855" cy="636712"/>
          </a:xfrm>
          <a:prstGeom prst="rect">
            <a:avLst/>
          </a:prstGeom>
          <a:solidFill>
            <a:schemeClr val="bg2"/>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Culture of firefighting</a:t>
            </a:r>
            <a:endParaRPr sz="1600" b="1">
              <a:solidFill>
                <a:schemeClr val="tx1"/>
              </a:solidFill>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5846932F-A4D3-AA44-9C84-D27914713499}"/>
              </a:ext>
            </a:extLst>
          </p:cNvPr>
          <p:cNvSpPr/>
          <p:nvPr/>
        </p:nvSpPr>
        <p:spPr>
          <a:xfrm>
            <a:off x="3044976" y="11310282"/>
            <a:ext cx="2140855" cy="778734"/>
          </a:xfrm>
          <a:prstGeom prst="rect">
            <a:avLst/>
          </a:prstGeom>
          <a:solidFill>
            <a:schemeClr val="bg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5" name="Value Faster">
            <a:extLst>
              <a:ext uri="{FF2B5EF4-FFF2-40B4-BE49-F238E27FC236}">
                <a16:creationId xmlns:a16="http://schemas.microsoft.com/office/drawing/2014/main" id="{F826EFB8-58F8-D441-873A-53F168BEDB95}"/>
              </a:ext>
            </a:extLst>
          </p:cNvPr>
          <p:cNvSpPr txBox="1"/>
          <p:nvPr/>
        </p:nvSpPr>
        <p:spPr>
          <a:xfrm>
            <a:off x="3044976" y="11381291"/>
            <a:ext cx="2140855" cy="636712"/>
          </a:xfrm>
          <a:prstGeom prst="rect">
            <a:avLst/>
          </a:prstGeom>
          <a:solidFill>
            <a:schemeClr val="bg2"/>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Involved release cycle</a:t>
            </a:r>
            <a:endParaRPr sz="1600" b="1">
              <a:solidFill>
                <a:schemeClr val="tx1"/>
              </a:solidFill>
              <a:latin typeface="Arial" panose="020B0604020202020204" pitchFamily="34" charset="0"/>
              <a:cs typeface="Arial" panose="020B0604020202020204" pitchFamily="34" charset="0"/>
            </a:endParaRPr>
          </a:p>
        </p:txBody>
      </p:sp>
      <p:sp>
        <p:nvSpPr>
          <p:cNvPr id="131" name="Value Faster">
            <a:extLst>
              <a:ext uri="{FF2B5EF4-FFF2-40B4-BE49-F238E27FC236}">
                <a16:creationId xmlns:a16="http://schemas.microsoft.com/office/drawing/2014/main" id="{5F450F31-2F27-4648-83F1-FA226FC4462B}"/>
              </a:ext>
            </a:extLst>
          </p:cNvPr>
          <p:cNvSpPr txBox="1"/>
          <p:nvPr/>
        </p:nvSpPr>
        <p:spPr>
          <a:xfrm>
            <a:off x="8342117" y="9247691"/>
            <a:ext cx="2140855" cy="63671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Objectives </a:t>
            </a:r>
          </a:p>
          <a:p>
            <a:pPr algn="ctr">
              <a:lnSpc>
                <a:spcPct val="100000"/>
              </a:lnSpc>
            </a:pPr>
            <a:r>
              <a:rPr lang="en-GB" sz="1600" b="1">
                <a:solidFill>
                  <a:schemeClr val="tx1"/>
                </a:solidFill>
                <a:latin typeface="Arial" panose="020B0604020202020204" pitchFamily="34" charset="0"/>
                <a:cs typeface="Arial" panose="020B0604020202020204" pitchFamily="34" charset="0"/>
              </a:rPr>
              <a:t>for CD</a:t>
            </a:r>
            <a:endParaRPr sz="1600" b="1">
              <a:solidFill>
                <a:schemeClr val="tx1"/>
              </a:solidFill>
              <a:latin typeface="Arial" panose="020B0604020202020204" pitchFamily="34" charset="0"/>
              <a:cs typeface="Arial" panose="020B0604020202020204" pitchFamily="34" charset="0"/>
            </a:endParaRPr>
          </a:p>
        </p:txBody>
      </p:sp>
      <p:sp>
        <p:nvSpPr>
          <p:cNvPr id="132" name="Rectangle 131">
            <a:extLst>
              <a:ext uri="{FF2B5EF4-FFF2-40B4-BE49-F238E27FC236}">
                <a16:creationId xmlns:a16="http://schemas.microsoft.com/office/drawing/2014/main" id="{2F653094-C810-1D44-A7EA-8A7C21ED3BB6}"/>
              </a:ext>
            </a:extLst>
          </p:cNvPr>
          <p:cNvSpPr/>
          <p:nvPr/>
        </p:nvSpPr>
        <p:spPr>
          <a:xfrm>
            <a:off x="8342117" y="10243482"/>
            <a:ext cx="2140855" cy="778734"/>
          </a:xfrm>
          <a:prstGeom prst="rect">
            <a:avLst/>
          </a:prstGeom>
          <a:solidFill>
            <a:srgbClr val="DB402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3" name="Value Faster">
            <a:extLst>
              <a:ext uri="{FF2B5EF4-FFF2-40B4-BE49-F238E27FC236}">
                <a16:creationId xmlns:a16="http://schemas.microsoft.com/office/drawing/2014/main" id="{14A9673C-5BCA-1A49-9AF2-A226ACE5F061}"/>
              </a:ext>
            </a:extLst>
          </p:cNvPr>
          <p:cNvSpPr txBox="1"/>
          <p:nvPr/>
        </p:nvSpPr>
        <p:spPr>
          <a:xfrm>
            <a:off x="8356996" y="10191380"/>
            <a:ext cx="2140855" cy="88293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Determine a valuable pilot</a:t>
            </a:r>
            <a:endParaRPr sz="1600" b="1">
              <a:solidFill>
                <a:schemeClr val="tx1"/>
              </a:solidFill>
              <a:latin typeface="Arial" panose="020B0604020202020204" pitchFamily="34" charset="0"/>
              <a:cs typeface="Arial" panose="020B0604020202020204" pitchFamily="34" charset="0"/>
            </a:endParaRPr>
          </a:p>
        </p:txBody>
      </p:sp>
      <p:sp>
        <p:nvSpPr>
          <p:cNvPr id="134" name="Rectangle 133">
            <a:extLst>
              <a:ext uri="{FF2B5EF4-FFF2-40B4-BE49-F238E27FC236}">
                <a16:creationId xmlns:a16="http://schemas.microsoft.com/office/drawing/2014/main" id="{73CD1C2C-6DD5-5146-9820-84362936267A}"/>
              </a:ext>
            </a:extLst>
          </p:cNvPr>
          <p:cNvSpPr/>
          <p:nvPr/>
        </p:nvSpPr>
        <p:spPr>
          <a:xfrm>
            <a:off x="8342117" y="11310282"/>
            <a:ext cx="2140855" cy="778734"/>
          </a:xfrm>
          <a:prstGeom prst="rect">
            <a:avLst/>
          </a:prstGeom>
          <a:solidFill>
            <a:srgbClr val="DB402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5" name="Value Faster">
            <a:extLst>
              <a:ext uri="{FF2B5EF4-FFF2-40B4-BE49-F238E27FC236}">
                <a16:creationId xmlns:a16="http://schemas.microsoft.com/office/drawing/2014/main" id="{DEF7A8C3-42B3-824C-9CEA-40288411D90C}"/>
              </a:ext>
            </a:extLst>
          </p:cNvPr>
          <p:cNvSpPr txBox="1"/>
          <p:nvPr/>
        </p:nvSpPr>
        <p:spPr>
          <a:xfrm>
            <a:off x="8305237" y="11258180"/>
            <a:ext cx="2140855" cy="88293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Introduce cultural changes</a:t>
            </a:r>
            <a:endParaRPr sz="1600" b="1">
              <a:solidFill>
                <a:schemeClr val="tx1"/>
              </a:solidFill>
              <a:latin typeface="Arial" panose="020B0604020202020204"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50D7D864-92B3-0843-A575-7C43DFA0D904}"/>
              </a:ext>
            </a:extLst>
          </p:cNvPr>
          <p:cNvSpPr/>
          <p:nvPr/>
        </p:nvSpPr>
        <p:spPr>
          <a:xfrm>
            <a:off x="14367417" y="9176682"/>
            <a:ext cx="2140855" cy="778734"/>
          </a:xfrm>
          <a:prstGeom prst="rect">
            <a:avLst/>
          </a:prstGeom>
          <a:solidFill>
            <a:srgbClr val="DB4025"/>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7" name="Value Faster">
            <a:extLst>
              <a:ext uri="{FF2B5EF4-FFF2-40B4-BE49-F238E27FC236}">
                <a16:creationId xmlns:a16="http://schemas.microsoft.com/office/drawing/2014/main" id="{F71B664A-9ED8-F743-BD90-B0D54E7D3C80}"/>
              </a:ext>
            </a:extLst>
          </p:cNvPr>
          <p:cNvSpPr txBox="1"/>
          <p:nvPr/>
        </p:nvSpPr>
        <p:spPr>
          <a:xfrm>
            <a:off x="14386078" y="9370801"/>
            <a:ext cx="2140855" cy="3904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AUTOMATION</a:t>
            </a:r>
            <a:endParaRPr sz="1600" b="1">
              <a:solidFill>
                <a:schemeClr val="tx1"/>
              </a:solidFill>
              <a:latin typeface="Arial" panose="020B0604020202020204" pitchFamily="34" charset="0"/>
              <a:cs typeface="Arial" panose="020B0604020202020204" pitchFamily="34" charset="0"/>
            </a:endParaRPr>
          </a:p>
        </p:txBody>
      </p:sp>
      <p:sp>
        <p:nvSpPr>
          <p:cNvPr id="138" name="Rectangle 137">
            <a:extLst>
              <a:ext uri="{FF2B5EF4-FFF2-40B4-BE49-F238E27FC236}">
                <a16:creationId xmlns:a16="http://schemas.microsoft.com/office/drawing/2014/main" id="{6A2CD6C7-75C8-DA4D-B8C8-FFC38FCE4A53}"/>
              </a:ext>
            </a:extLst>
          </p:cNvPr>
          <p:cNvSpPr/>
          <p:nvPr/>
        </p:nvSpPr>
        <p:spPr>
          <a:xfrm>
            <a:off x="16606745" y="9176682"/>
            <a:ext cx="2140855" cy="778734"/>
          </a:xfrm>
          <a:prstGeom prst="rect">
            <a:avLst/>
          </a:prstGeom>
          <a:solidFill>
            <a:srgbClr val="DB402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9" name="Value Faster">
            <a:extLst>
              <a:ext uri="{FF2B5EF4-FFF2-40B4-BE49-F238E27FC236}">
                <a16:creationId xmlns:a16="http://schemas.microsoft.com/office/drawing/2014/main" id="{6EC2B772-9F3A-364F-8111-73D0C6D601BC}"/>
              </a:ext>
            </a:extLst>
          </p:cNvPr>
          <p:cNvSpPr txBox="1"/>
          <p:nvPr/>
        </p:nvSpPr>
        <p:spPr>
          <a:xfrm>
            <a:off x="16634211" y="9370801"/>
            <a:ext cx="2140855" cy="3904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TESTING</a:t>
            </a:r>
            <a:endParaRPr sz="1600" b="1">
              <a:solidFill>
                <a:schemeClr val="tx1"/>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E2863625-F4D5-CD45-8DCA-379CF98685C9}"/>
              </a:ext>
            </a:extLst>
          </p:cNvPr>
          <p:cNvSpPr/>
          <p:nvPr/>
        </p:nvSpPr>
        <p:spPr>
          <a:xfrm>
            <a:off x="19396617" y="9176682"/>
            <a:ext cx="2140855" cy="778734"/>
          </a:xfrm>
          <a:prstGeom prst="rect">
            <a:avLst/>
          </a:prstGeom>
          <a:solidFill>
            <a:srgbClr val="DB402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1" name="Value Faster">
            <a:extLst>
              <a:ext uri="{FF2B5EF4-FFF2-40B4-BE49-F238E27FC236}">
                <a16:creationId xmlns:a16="http://schemas.microsoft.com/office/drawing/2014/main" id="{F4BB8B56-D187-DD47-94DE-149547E6143B}"/>
              </a:ext>
            </a:extLst>
          </p:cNvPr>
          <p:cNvSpPr txBox="1"/>
          <p:nvPr/>
        </p:nvSpPr>
        <p:spPr>
          <a:xfrm>
            <a:off x="19389186" y="9248684"/>
            <a:ext cx="2140855" cy="63671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Champions </a:t>
            </a:r>
          </a:p>
          <a:p>
            <a:pPr algn="ctr">
              <a:lnSpc>
                <a:spcPct val="100000"/>
              </a:lnSpc>
            </a:pPr>
            <a:r>
              <a:rPr lang="en-GB" sz="1600" b="1">
                <a:solidFill>
                  <a:schemeClr val="tx1"/>
                </a:solidFill>
                <a:latin typeface="Arial" panose="020B0604020202020204" pitchFamily="34" charset="0"/>
                <a:cs typeface="Arial" panose="020B0604020202020204" pitchFamily="34" charset="0"/>
              </a:rPr>
              <a:t>“pass it on”</a:t>
            </a:r>
            <a:endParaRPr sz="1600" b="1">
              <a:solidFill>
                <a:schemeClr val="tx1"/>
              </a:solidFill>
              <a:latin typeface="Arial" panose="020B0604020202020204" pitchFamily="34" charset="0"/>
              <a:cs typeface="Arial" panose="020B0604020202020204" pitchFamily="34" charset="0"/>
            </a:endParaRPr>
          </a:p>
        </p:txBody>
      </p:sp>
      <p:sp>
        <p:nvSpPr>
          <p:cNvPr id="142" name="Rectangle 141">
            <a:extLst>
              <a:ext uri="{FF2B5EF4-FFF2-40B4-BE49-F238E27FC236}">
                <a16:creationId xmlns:a16="http://schemas.microsoft.com/office/drawing/2014/main" id="{70DE5062-E1D5-7940-9B08-9D89E79624F6}"/>
              </a:ext>
            </a:extLst>
          </p:cNvPr>
          <p:cNvSpPr/>
          <p:nvPr/>
        </p:nvSpPr>
        <p:spPr>
          <a:xfrm>
            <a:off x="19415278" y="10243482"/>
            <a:ext cx="2140855" cy="778734"/>
          </a:xfrm>
          <a:prstGeom prst="rect">
            <a:avLst/>
          </a:prstGeom>
          <a:solidFill>
            <a:srgbClr val="DB402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3" name="Value Faster">
            <a:extLst>
              <a:ext uri="{FF2B5EF4-FFF2-40B4-BE49-F238E27FC236}">
                <a16:creationId xmlns:a16="http://schemas.microsoft.com/office/drawing/2014/main" id="{60D5659E-AE34-1C43-889E-7C852D204879}"/>
              </a:ext>
            </a:extLst>
          </p:cNvPr>
          <p:cNvSpPr txBox="1"/>
          <p:nvPr/>
        </p:nvSpPr>
        <p:spPr>
          <a:xfrm>
            <a:off x="19388743" y="10314490"/>
            <a:ext cx="2140855" cy="63671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Evolve the programme</a:t>
            </a:r>
            <a:endParaRPr sz="1600" b="1">
              <a:solidFill>
                <a:schemeClr val="tx1"/>
              </a:solidFill>
              <a:latin typeface="Arial" panose="020B0604020202020204" pitchFamily="34" charset="0"/>
              <a:cs typeface="Arial" panose="020B0604020202020204" pitchFamily="34" charset="0"/>
            </a:endParaRPr>
          </a:p>
        </p:txBody>
      </p:sp>
      <p:sp>
        <p:nvSpPr>
          <p:cNvPr id="144" name="Rectangle 143">
            <a:extLst>
              <a:ext uri="{FF2B5EF4-FFF2-40B4-BE49-F238E27FC236}">
                <a16:creationId xmlns:a16="http://schemas.microsoft.com/office/drawing/2014/main" id="{82437979-B59E-4542-9C5E-EAF44B041861}"/>
              </a:ext>
            </a:extLst>
          </p:cNvPr>
          <p:cNvSpPr/>
          <p:nvPr/>
        </p:nvSpPr>
        <p:spPr>
          <a:xfrm>
            <a:off x="19415278" y="11310282"/>
            <a:ext cx="2140855" cy="778734"/>
          </a:xfrm>
          <a:prstGeom prst="rect">
            <a:avLst/>
          </a:prstGeom>
          <a:solidFill>
            <a:srgbClr val="DB402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5" name="Value Faster">
            <a:extLst>
              <a:ext uri="{FF2B5EF4-FFF2-40B4-BE49-F238E27FC236}">
                <a16:creationId xmlns:a16="http://schemas.microsoft.com/office/drawing/2014/main" id="{C920795C-F4BC-C648-9D3D-96C1891201DD}"/>
              </a:ext>
            </a:extLst>
          </p:cNvPr>
          <p:cNvSpPr txBox="1"/>
          <p:nvPr/>
        </p:nvSpPr>
        <p:spPr>
          <a:xfrm>
            <a:off x="19371490" y="11284429"/>
            <a:ext cx="2140855" cy="88293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Refine and Bestow practices</a:t>
            </a:r>
            <a:endParaRPr sz="1600" b="1">
              <a:solidFill>
                <a:schemeClr val="tx1"/>
              </a:solidFill>
              <a:latin typeface="Arial" panose="020B0604020202020204"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62D90DE5-7BBF-5346-8200-1092011FB359}"/>
              </a:ext>
            </a:extLst>
          </p:cNvPr>
          <p:cNvSpPr/>
          <p:nvPr/>
        </p:nvSpPr>
        <p:spPr>
          <a:xfrm>
            <a:off x="12123955" y="9176682"/>
            <a:ext cx="2140855" cy="778734"/>
          </a:xfrm>
          <a:prstGeom prst="rect">
            <a:avLst/>
          </a:prstGeom>
          <a:solidFill>
            <a:srgbClr val="DB402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7" name="Value Faster">
            <a:extLst>
              <a:ext uri="{FF2B5EF4-FFF2-40B4-BE49-F238E27FC236}">
                <a16:creationId xmlns:a16="http://schemas.microsoft.com/office/drawing/2014/main" id="{9630CA0C-F677-E740-903E-8999AB4BAEEA}"/>
              </a:ext>
            </a:extLst>
          </p:cNvPr>
          <p:cNvSpPr txBox="1"/>
          <p:nvPr/>
        </p:nvSpPr>
        <p:spPr>
          <a:xfrm>
            <a:off x="12151421" y="9370801"/>
            <a:ext cx="2140855" cy="3904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sz="1600" b="1">
                <a:solidFill>
                  <a:schemeClr val="tx1"/>
                </a:solidFill>
                <a:latin typeface="Arial" panose="020B0604020202020204" pitchFamily="34" charset="0"/>
                <a:cs typeface="Arial" panose="020B0604020202020204" pitchFamily="34" charset="0"/>
              </a:rPr>
              <a:t>CLOUD</a:t>
            </a:r>
            <a:endParaRPr sz="1600" b="1">
              <a:solidFill>
                <a:schemeClr val="tx1"/>
              </a:solidFill>
              <a:latin typeface="Arial" panose="020B0604020202020204" pitchFamily="34" charset="0"/>
              <a:cs typeface="Arial" panose="020B0604020202020204" pitchFamily="34" charset="0"/>
            </a:endParaRPr>
          </a:p>
        </p:txBody>
      </p:sp>
      <p:sp>
        <p:nvSpPr>
          <p:cNvPr id="148" name="Rectangle 147">
            <a:extLst>
              <a:ext uri="{FF2B5EF4-FFF2-40B4-BE49-F238E27FC236}">
                <a16:creationId xmlns:a16="http://schemas.microsoft.com/office/drawing/2014/main" id="{D5B60D6E-F521-DB48-B7AC-33BE9CF22A17}"/>
              </a:ext>
            </a:extLst>
          </p:cNvPr>
          <p:cNvSpPr/>
          <p:nvPr/>
        </p:nvSpPr>
        <p:spPr>
          <a:xfrm>
            <a:off x="12123955" y="10243482"/>
            <a:ext cx="6623645" cy="778734"/>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9" name="Value Faster">
            <a:extLst>
              <a:ext uri="{FF2B5EF4-FFF2-40B4-BE49-F238E27FC236}">
                <a16:creationId xmlns:a16="http://schemas.microsoft.com/office/drawing/2014/main" id="{DA3061E5-2EE9-F347-90BF-95423DE18E91}"/>
              </a:ext>
            </a:extLst>
          </p:cNvPr>
          <p:cNvSpPr txBox="1"/>
          <p:nvPr/>
        </p:nvSpPr>
        <p:spPr>
          <a:xfrm>
            <a:off x="12118019" y="10406824"/>
            <a:ext cx="6657047" cy="45204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spAutoFit/>
          </a:bodyPr>
          <a:lstStyle>
            <a:lvl1pPr defTabSz="457200">
              <a:lnSpc>
                <a:spcPts val="3400"/>
              </a:lnSpc>
              <a:defRPr sz="2000">
                <a:latin typeface="Helvetica"/>
                <a:ea typeface="Helvetica"/>
                <a:cs typeface="Helvetica"/>
                <a:sym typeface="Helvetica"/>
              </a:defRPr>
            </a:lvl1pPr>
          </a:lstStyle>
          <a:p>
            <a:pPr algn="ctr">
              <a:lnSpc>
                <a:spcPct val="100000"/>
              </a:lnSpc>
            </a:pPr>
            <a:r>
              <a:rPr lang="en-GB" b="1">
                <a:solidFill>
                  <a:schemeClr val="tx1"/>
                </a:solidFill>
                <a:latin typeface="Arial" panose="020B0604020202020204" pitchFamily="34" charset="0"/>
                <a:cs typeface="Arial" panose="020B0604020202020204" pitchFamily="34" charset="0"/>
              </a:rPr>
              <a:t>INTRODUCE AND ENHANCE TECHNOLOGY</a:t>
            </a:r>
            <a:endParaRPr b="1">
              <a:solidFill>
                <a:schemeClr val="tx1"/>
              </a:solidFill>
              <a:latin typeface="Arial" panose="020B0604020202020204" pitchFamily="34" charset="0"/>
              <a:cs typeface="Arial" panose="020B0604020202020204" pitchFamily="34" charset="0"/>
            </a:endParaRPr>
          </a:p>
        </p:txBody>
      </p:sp>
      <p:sp>
        <p:nvSpPr>
          <p:cNvPr id="152" name="Rounded Rectangle 122">
            <a:extLst>
              <a:ext uri="{FF2B5EF4-FFF2-40B4-BE49-F238E27FC236}">
                <a16:creationId xmlns:a16="http://schemas.microsoft.com/office/drawing/2014/main" id="{C7EE571A-ED07-1644-AA9F-C22F6123D4FF}"/>
              </a:ext>
            </a:extLst>
          </p:cNvPr>
          <p:cNvSpPr/>
          <p:nvPr/>
        </p:nvSpPr>
        <p:spPr>
          <a:xfrm>
            <a:off x="14461926" y="5053538"/>
            <a:ext cx="2029366" cy="2115451"/>
          </a:xfrm>
          <a:prstGeom prst="roundRect">
            <a:avLst/>
          </a:prstGeom>
          <a:solidFill>
            <a:srgbClr val="DE41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53" name="Picture 152">
            <a:extLst>
              <a:ext uri="{FF2B5EF4-FFF2-40B4-BE49-F238E27FC236}">
                <a16:creationId xmlns:a16="http://schemas.microsoft.com/office/drawing/2014/main" id="{FFFD7F17-DA3D-3048-8DEC-17994615A0C3}"/>
              </a:ext>
            </a:extLst>
          </p:cNvPr>
          <p:cNvPicPr>
            <a:picLocks noChangeAspect="1"/>
          </p:cNvPicPr>
          <p:nvPr/>
        </p:nvPicPr>
        <p:blipFill>
          <a:blip r:embed="rId5"/>
          <a:stretch>
            <a:fillRect/>
          </a:stretch>
        </p:blipFill>
        <p:spPr>
          <a:xfrm>
            <a:off x="14728595" y="5337998"/>
            <a:ext cx="1460404" cy="1564718"/>
          </a:xfrm>
          <a:prstGeom prst="rect">
            <a:avLst/>
          </a:prstGeom>
        </p:spPr>
      </p:pic>
      <p:pic>
        <p:nvPicPr>
          <p:cNvPr id="154" name="Picture 153">
            <a:extLst>
              <a:ext uri="{FF2B5EF4-FFF2-40B4-BE49-F238E27FC236}">
                <a16:creationId xmlns:a16="http://schemas.microsoft.com/office/drawing/2014/main" id="{61B81AE2-FFAB-254E-B193-8C89950F0AD6}"/>
              </a:ext>
            </a:extLst>
          </p:cNvPr>
          <p:cNvPicPr>
            <a:picLocks noChangeAspect="1"/>
          </p:cNvPicPr>
          <p:nvPr/>
        </p:nvPicPr>
        <p:blipFill>
          <a:blip r:embed="rId6"/>
          <a:stretch>
            <a:fillRect/>
          </a:stretch>
        </p:blipFill>
        <p:spPr>
          <a:xfrm>
            <a:off x="3386762" y="5314324"/>
            <a:ext cx="1497846" cy="1611475"/>
          </a:xfrm>
          <a:prstGeom prst="rect">
            <a:avLst/>
          </a:prstGeom>
        </p:spPr>
      </p:pic>
      <p:cxnSp>
        <p:nvCxnSpPr>
          <p:cNvPr id="155" name="Straight Arrow Connector 154">
            <a:extLst>
              <a:ext uri="{FF2B5EF4-FFF2-40B4-BE49-F238E27FC236}">
                <a16:creationId xmlns:a16="http://schemas.microsoft.com/office/drawing/2014/main" id="{341A932B-2AD1-2646-8C78-F3D184EF8162}"/>
              </a:ext>
            </a:extLst>
          </p:cNvPr>
          <p:cNvCxnSpPr>
            <a:cxnSpLocks/>
          </p:cNvCxnSpPr>
          <p:nvPr/>
        </p:nvCxnSpPr>
        <p:spPr>
          <a:xfrm flipV="1">
            <a:off x="6374521" y="6236667"/>
            <a:ext cx="805175" cy="1564"/>
          </a:xfrm>
          <a:prstGeom prst="straightConnector1">
            <a:avLst/>
          </a:prstGeom>
          <a:noFill/>
          <a:ln w="7620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6" name="Straight Arrow Connector 155">
            <a:extLst>
              <a:ext uri="{FF2B5EF4-FFF2-40B4-BE49-F238E27FC236}">
                <a16:creationId xmlns:a16="http://schemas.microsoft.com/office/drawing/2014/main" id="{2FB6641D-B892-5246-BEF9-9CD81D8268D3}"/>
              </a:ext>
            </a:extLst>
          </p:cNvPr>
          <p:cNvCxnSpPr>
            <a:cxnSpLocks/>
          </p:cNvCxnSpPr>
          <p:nvPr/>
        </p:nvCxnSpPr>
        <p:spPr>
          <a:xfrm flipV="1">
            <a:off x="12051421" y="6236667"/>
            <a:ext cx="805175" cy="1564"/>
          </a:xfrm>
          <a:prstGeom prst="straightConnector1">
            <a:avLst/>
          </a:prstGeom>
          <a:noFill/>
          <a:ln w="7620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F586C5F7-9220-4D46-9436-852E57DAD1F8}"/>
              </a:ext>
            </a:extLst>
          </p:cNvPr>
          <p:cNvCxnSpPr>
            <a:cxnSpLocks/>
          </p:cNvCxnSpPr>
          <p:nvPr/>
        </p:nvCxnSpPr>
        <p:spPr>
          <a:xfrm flipV="1">
            <a:off x="17575921" y="6236667"/>
            <a:ext cx="805175" cy="1564"/>
          </a:xfrm>
          <a:prstGeom prst="straightConnector1">
            <a:avLst/>
          </a:prstGeom>
          <a:noFill/>
          <a:ln w="7620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E4583F80-173C-6747-B0DF-C561F1504BD6}"/>
              </a:ext>
            </a:extLst>
          </p:cNvPr>
          <p:cNvCxnSpPr>
            <a:cxnSpLocks/>
          </p:cNvCxnSpPr>
          <p:nvPr/>
        </p:nvCxnSpPr>
        <p:spPr>
          <a:xfrm>
            <a:off x="9427421" y="8259363"/>
            <a:ext cx="0" cy="761676"/>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478D7F4F-80C8-554F-B95B-C895829F2B85}"/>
              </a:ext>
            </a:extLst>
          </p:cNvPr>
          <p:cNvCxnSpPr>
            <a:cxnSpLocks/>
          </p:cNvCxnSpPr>
          <p:nvPr/>
        </p:nvCxnSpPr>
        <p:spPr>
          <a:xfrm>
            <a:off x="15483165" y="8259363"/>
            <a:ext cx="0" cy="761676"/>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0" name="Straight Arrow Connector 159">
            <a:extLst>
              <a:ext uri="{FF2B5EF4-FFF2-40B4-BE49-F238E27FC236}">
                <a16:creationId xmlns:a16="http://schemas.microsoft.com/office/drawing/2014/main" id="{1BD3C22B-1DC9-DC46-A7A3-5226B0666798}"/>
              </a:ext>
            </a:extLst>
          </p:cNvPr>
          <p:cNvCxnSpPr>
            <a:cxnSpLocks/>
          </p:cNvCxnSpPr>
          <p:nvPr/>
        </p:nvCxnSpPr>
        <p:spPr>
          <a:xfrm>
            <a:off x="20486485" y="8259363"/>
            <a:ext cx="0" cy="761676"/>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1" name="Straight Arrow Connector 160">
            <a:extLst>
              <a:ext uri="{FF2B5EF4-FFF2-40B4-BE49-F238E27FC236}">
                <a16:creationId xmlns:a16="http://schemas.microsoft.com/office/drawing/2014/main" id="{CEAC2A33-C5FB-BF47-AE93-F24D77288123}"/>
              </a:ext>
            </a:extLst>
          </p:cNvPr>
          <p:cNvCxnSpPr>
            <a:cxnSpLocks/>
          </p:cNvCxnSpPr>
          <p:nvPr/>
        </p:nvCxnSpPr>
        <p:spPr>
          <a:xfrm flipV="1">
            <a:off x="4078722" y="8261439"/>
            <a:ext cx="0" cy="759600"/>
          </a:xfrm>
          <a:prstGeom prst="straightConnector1">
            <a:avLst/>
          </a:prstGeom>
          <a:noFill/>
          <a:ln w="7620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43153038"/>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solidFill>
                  <a:schemeClr val="bg2"/>
                </a:solidFill>
              </a:rPr>
              <a:t>Security practices</a:t>
            </a:r>
            <a:endParaRPr>
              <a:solidFill>
                <a:schemeClr val="bg2"/>
              </a:solidFil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4015162" y="13289446"/>
            <a:ext cx="258082" cy="39049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solidFill>
                  <a:schemeClr val="tx1"/>
                </a:solidFill>
              </a:rPr>
              <a:t>125</a:t>
            </a:fld>
            <a:endParaRPr>
              <a:solidFill>
                <a:schemeClr val="tx1"/>
              </a:solidFill>
            </a:endParaRPr>
          </a:p>
        </p:txBody>
      </p:sp>
      <p:sp>
        <p:nvSpPr>
          <p:cNvPr id="14" name="Client Name  Presentation Title  -  1. Chapter Name">
            <a:extLst>
              <a:ext uri="{FF2B5EF4-FFF2-40B4-BE49-F238E27FC236}">
                <a16:creationId xmlns:a16="http://schemas.microsoft.com/office/drawing/2014/main" id="{3A0F60A7-3A8B-D444-8C24-1DA3497E5258}"/>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Arial" panose="020B0604020202020204"/>
                <a:ea typeface="+mn-ea"/>
                <a:sym typeface="Helvetica"/>
              </a:rPr>
              <a:t>7.5 Technical / Quality / Security Practices</a:t>
            </a:r>
            <a:endParaRPr b="1">
              <a:solidFill>
                <a:srgbClr val="DE411B"/>
              </a:solidFill>
              <a:latin typeface="+mn-lt"/>
              <a:ea typeface="+mn-ea"/>
              <a:cs typeface="+mn-cs"/>
              <a:sym typeface="Helvetica"/>
            </a:endParaRPr>
          </a:p>
        </p:txBody>
      </p:sp>
      <p:grpSp>
        <p:nvGrpSpPr>
          <p:cNvPr id="60" name="Group 59">
            <a:extLst>
              <a:ext uri="{FF2B5EF4-FFF2-40B4-BE49-F238E27FC236}">
                <a16:creationId xmlns:a16="http://schemas.microsoft.com/office/drawing/2014/main" id="{928659E5-917E-7A48-A25E-C359D8B89820}"/>
              </a:ext>
            </a:extLst>
          </p:cNvPr>
          <p:cNvGrpSpPr/>
          <p:nvPr/>
        </p:nvGrpSpPr>
        <p:grpSpPr>
          <a:xfrm>
            <a:off x="1703286" y="3274417"/>
            <a:ext cx="2587554" cy="777048"/>
            <a:chOff x="1579" y="0"/>
            <a:chExt cx="2587554" cy="777048"/>
          </a:xfrm>
        </p:grpSpPr>
        <p:sp>
          <p:nvSpPr>
            <p:cNvPr id="76" name="Pentagon 75">
              <a:extLst>
                <a:ext uri="{FF2B5EF4-FFF2-40B4-BE49-F238E27FC236}">
                  <a16:creationId xmlns:a16="http://schemas.microsoft.com/office/drawing/2014/main" id="{C1ABD482-C250-4442-9F6F-3A7B194E6D7D}"/>
                </a:ext>
              </a:extLst>
            </p:cNvPr>
            <p:cNvSpPr/>
            <p:nvPr/>
          </p:nvSpPr>
          <p:spPr>
            <a:xfrm>
              <a:off x="1579" y="0"/>
              <a:ext cx="2587554" cy="77704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Pentagon 4">
              <a:extLst>
                <a:ext uri="{FF2B5EF4-FFF2-40B4-BE49-F238E27FC236}">
                  <a16:creationId xmlns:a16="http://schemas.microsoft.com/office/drawing/2014/main" id="{D1DF9389-A103-E441-BC69-848D67BD1DD2}"/>
                </a:ext>
              </a:extLst>
            </p:cNvPr>
            <p:cNvSpPr txBox="1"/>
            <p:nvPr/>
          </p:nvSpPr>
          <p:spPr>
            <a:xfrm>
              <a:off x="1579" y="0"/>
              <a:ext cx="2393292"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GB" sz="1400" b="1" kern="1200"/>
                <a:t>Dev</a:t>
              </a:r>
            </a:p>
          </p:txBody>
        </p:sp>
      </p:grpSp>
      <p:grpSp>
        <p:nvGrpSpPr>
          <p:cNvPr id="61" name="Group 60">
            <a:extLst>
              <a:ext uri="{FF2B5EF4-FFF2-40B4-BE49-F238E27FC236}">
                <a16:creationId xmlns:a16="http://schemas.microsoft.com/office/drawing/2014/main" id="{D2BAC04D-6297-7B43-B3C2-D1FE1689A944}"/>
              </a:ext>
            </a:extLst>
          </p:cNvPr>
          <p:cNvGrpSpPr/>
          <p:nvPr/>
        </p:nvGrpSpPr>
        <p:grpSpPr>
          <a:xfrm>
            <a:off x="3773330" y="3274417"/>
            <a:ext cx="6664632" cy="794301"/>
            <a:chOff x="2071623" y="0"/>
            <a:chExt cx="2587554" cy="794301"/>
          </a:xfrm>
        </p:grpSpPr>
        <p:sp>
          <p:nvSpPr>
            <p:cNvPr id="74" name="Chevron 73">
              <a:extLst>
                <a:ext uri="{FF2B5EF4-FFF2-40B4-BE49-F238E27FC236}">
                  <a16:creationId xmlns:a16="http://schemas.microsoft.com/office/drawing/2014/main" id="{FBE842F6-86D9-984F-90A0-9ED30A0E0FE3}"/>
                </a:ext>
              </a:extLst>
            </p:cNvPr>
            <p:cNvSpPr/>
            <p:nvPr/>
          </p:nvSpPr>
          <p:spPr>
            <a:xfrm>
              <a:off x="2071623"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Chevron 6">
              <a:extLst>
                <a:ext uri="{FF2B5EF4-FFF2-40B4-BE49-F238E27FC236}">
                  <a16:creationId xmlns:a16="http://schemas.microsoft.com/office/drawing/2014/main" id="{CD763F56-B754-D144-B0E6-D02579D34A76}"/>
                </a:ext>
              </a:extLst>
            </p:cNvPr>
            <p:cNvSpPr txBox="1"/>
            <p:nvPr/>
          </p:nvSpPr>
          <p:spPr>
            <a:xfrm>
              <a:off x="2460147" y="17253"/>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2000" b="1" kern="1200"/>
                <a:t>System test</a:t>
              </a:r>
            </a:p>
          </p:txBody>
        </p:sp>
      </p:grpSp>
      <p:grpSp>
        <p:nvGrpSpPr>
          <p:cNvPr id="62" name="Group 61">
            <a:extLst>
              <a:ext uri="{FF2B5EF4-FFF2-40B4-BE49-F238E27FC236}">
                <a16:creationId xmlns:a16="http://schemas.microsoft.com/office/drawing/2014/main" id="{D7F161ED-2E3C-6D4C-B923-3E0AC882F555}"/>
              </a:ext>
            </a:extLst>
          </p:cNvPr>
          <p:cNvGrpSpPr/>
          <p:nvPr/>
        </p:nvGrpSpPr>
        <p:grpSpPr>
          <a:xfrm>
            <a:off x="10041369" y="3274417"/>
            <a:ext cx="2587554" cy="777048"/>
            <a:chOff x="4141667" y="0"/>
            <a:chExt cx="2587554" cy="777048"/>
          </a:xfrm>
        </p:grpSpPr>
        <p:sp>
          <p:nvSpPr>
            <p:cNvPr id="72" name="Chevron 71">
              <a:extLst>
                <a:ext uri="{FF2B5EF4-FFF2-40B4-BE49-F238E27FC236}">
                  <a16:creationId xmlns:a16="http://schemas.microsoft.com/office/drawing/2014/main" id="{C15BE45D-D22E-3D43-B9AF-EE4F0C38E10B}"/>
                </a:ext>
              </a:extLst>
            </p:cNvPr>
            <p:cNvSpPr/>
            <p:nvPr/>
          </p:nvSpPr>
          <p:spPr>
            <a:xfrm>
              <a:off x="4141667"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Chevron 8">
              <a:extLst>
                <a:ext uri="{FF2B5EF4-FFF2-40B4-BE49-F238E27FC236}">
                  <a16:creationId xmlns:a16="http://schemas.microsoft.com/office/drawing/2014/main" id="{0FA83B68-B1C0-4645-9CD2-7E33D4B3978E}"/>
                </a:ext>
              </a:extLst>
            </p:cNvPr>
            <p:cNvSpPr txBox="1"/>
            <p:nvPr/>
          </p:nvSpPr>
          <p:spPr>
            <a:xfrm>
              <a:off x="4530191"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Pre-prod</a:t>
              </a:r>
            </a:p>
          </p:txBody>
        </p:sp>
      </p:grpSp>
      <p:grpSp>
        <p:nvGrpSpPr>
          <p:cNvPr id="63" name="Group 62">
            <a:extLst>
              <a:ext uri="{FF2B5EF4-FFF2-40B4-BE49-F238E27FC236}">
                <a16:creationId xmlns:a16="http://schemas.microsoft.com/office/drawing/2014/main" id="{BA70FC8E-C912-EC4F-9590-DF9EAC5D7CEB}"/>
              </a:ext>
            </a:extLst>
          </p:cNvPr>
          <p:cNvGrpSpPr/>
          <p:nvPr/>
        </p:nvGrpSpPr>
        <p:grpSpPr>
          <a:xfrm>
            <a:off x="12111413" y="3274417"/>
            <a:ext cx="2587554" cy="777048"/>
            <a:chOff x="6211711" y="0"/>
            <a:chExt cx="2587554" cy="777048"/>
          </a:xfrm>
        </p:grpSpPr>
        <p:sp>
          <p:nvSpPr>
            <p:cNvPr id="70" name="Chevron 69">
              <a:extLst>
                <a:ext uri="{FF2B5EF4-FFF2-40B4-BE49-F238E27FC236}">
                  <a16:creationId xmlns:a16="http://schemas.microsoft.com/office/drawing/2014/main" id="{5048B454-3950-3344-8F9A-1212D89CEDAE}"/>
                </a:ext>
              </a:extLst>
            </p:cNvPr>
            <p:cNvSpPr/>
            <p:nvPr/>
          </p:nvSpPr>
          <p:spPr>
            <a:xfrm>
              <a:off x="6211711"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Chevron 10">
              <a:extLst>
                <a:ext uri="{FF2B5EF4-FFF2-40B4-BE49-F238E27FC236}">
                  <a16:creationId xmlns:a16="http://schemas.microsoft.com/office/drawing/2014/main" id="{F8A778EA-5779-ED4F-BF37-D1EB9877B121}"/>
                </a:ext>
              </a:extLst>
            </p:cNvPr>
            <p:cNvSpPr txBox="1"/>
            <p:nvPr/>
          </p:nvSpPr>
          <p:spPr>
            <a:xfrm>
              <a:off x="6600235"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staging</a:t>
              </a:r>
            </a:p>
          </p:txBody>
        </p:sp>
      </p:grpSp>
      <p:grpSp>
        <p:nvGrpSpPr>
          <p:cNvPr id="64" name="Group 63">
            <a:extLst>
              <a:ext uri="{FF2B5EF4-FFF2-40B4-BE49-F238E27FC236}">
                <a16:creationId xmlns:a16="http://schemas.microsoft.com/office/drawing/2014/main" id="{41008F42-91A4-B246-80DC-951269FE8760}"/>
              </a:ext>
            </a:extLst>
          </p:cNvPr>
          <p:cNvGrpSpPr/>
          <p:nvPr/>
        </p:nvGrpSpPr>
        <p:grpSpPr>
          <a:xfrm>
            <a:off x="14181457" y="3274417"/>
            <a:ext cx="2587554" cy="777048"/>
            <a:chOff x="8281755" y="0"/>
            <a:chExt cx="2587554" cy="777048"/>
          </a:xfrm>
        </p:grpSpPr>
        <p:sp>
          <p:nvSpPr>
            <p:cNvPr id="68" name="Chevron 67">
              <a:extLst>
                <a:ext uri="{FF2B5EF4-FFF2-40B4-BE49-F238E27FC236}">
                  <a16:creationId xmlns:a16="http://schemas.microsoft.com/office/drawing/2014/main" id="{15B82626-E6E6-0A49-AA5F-67ED1E7D7F13}"/>
                </a:ext>
              </a:extLst>
            </p:cNvPr>
            <p:cNvSpPr/>
            <p:nvPr/>
          </p:nvSpPr>
          <p:spPr>
            <a:xfrm>
              <a:off x="8281755"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Chevron 12">
              <a:extLst>
                <a:ext uri="{FF2B5EF4-FFF2-40B4-BE49-F238E27FC236}">
                  <a16:creationId xmlns:a16="http://schemas.microsoft.com/office/drawing/2014/main" id="{A81AED35-82D9-444C-853A-D5917AFC08B2}"/>
                </a:ext>
              </a:extLst>
            </p:cNvPr>
            <p:cNvSpPr txBox="1"/>
            <p:nvPr/>
          </p:nvSpPr>
          <p:spPr>
            <a:xfrm>
              <a:off x="8670279"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prod</a:t>
              </a:r>
            </a:p>
          </p:txBody>
        </p:sp>
      </p:grpSp>
      <p:sp>
        <p:nvSpPr>
          <p:cNvPr id="78"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8954BFE9-766B-654F-96D8-B81129C90C5D}"/>
              </a:ext>
            </a:extLst>
          </p:cNvPr>
          <p:cNvSpPr txBox="1"/>
          <p:nvPr/>
        </p:nvSpPr>
        <p:spPr>
          <a:xfrm>
            <a:off x="1718041" y="8520917"/>
            <a:ext cx="5124953"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100000"/>
              </a:lnSpc>
              <a:spcBef>
                <a:spcPts val="3000"/>
              </a:spcBef>
              <a:defRPr spc="198">
                <a:solidFill>
                  <a:srgbClr val="000000"/>
                </a:solidFill>
              </a:defRPr>
            </a:pPr>
            <a:r>
              <a:rPr lang="en-US"/>
              <a:t>We build </a:t>
            </a:r>
            <a:r>
              <a:rPr lang="en-US">
                <a:solidFill>
                  <a:srgbClr val="DE411B"/>
                </a:solidFill>
              </a:rPr>
              <a:t>Security</a:t>
            </a:r>
            <a:r>
              <a:rPr lang="en-US"/>
              <a:t> into the core of development, by leveraging </a:t>
            </a:r>
            <a:r>
              <a:rPr lang="en-US">
                <a:solidFill>
                  <a:srgbClr val="DE411B"/>
                </a:solidFill>
              </a:rPr>
              <a:t>People Skills </a:t>
            </a:r>
            <a:r>
              <a:rPr lang="en-US"/>
              <a:t>and </a:t>
            </a:r>
            <a:r>
              <a:rPr lang="en-US">
                <a:solidFill>
                  <a:srgbClr val="DE411B"/>
                </a:solidFill>
              </a:rPr>
              <a:t>Tools</a:t>
            </a:r>
            <a:r>
              <a:rPr lang="en-US"/>
              <a:t> to address the vulnerabilities through project delivery</a:t>
            </a:r>
          </a:p>
        </p:txBody>
      </p:sp>
      <p:sp>
        <p:nvSpPr>
          <p:cNvPr id="79" name="Security champions">
            <a:extLst>
              <a:ext uri="{FF2B5EF4-FFF2-40B4-BE49-F238E27FC236}">
                <a16:creationId xmlns:a16="http://schemas.microsoft.com/office/drawing/2014/main" id="{4679418D-C6A8-9449-BC19-1A9BA255D2EE}"/>
              </a:ext>
            </a:extLst>
          </p:cNvPr>
          <p:cNvSpPr/>
          <p:nvPr/>
        </p:nvSpPr>
        <p:spPr>
          <a:xfrm>
            <a:off x="7274533" y="6219041"/>
            <a:ext cx="7035910" cy="1031876"/>
          </a:xfrm>
          <a:prstGeom prst="rect">
            <a:avLst/>
          </a:prstGeom>
          <a:solidFill>
            <a:srgbClr val="DB402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latin typeface="Arial" panose="020B0604020202020204" pitchFamily="34" charset="0"/>
                <a:cs typeface="Arial" panose="020B0604020202020204" pitchFamily="34" charset="0"/>
              </a:rPr>
              <a:t>Security champions</a:t>
            </a:r>
          </a:p>
        </p:txBody>
      </p:sp>
      <p:sp>
        <p:nvSpPr>
          <p:cNvPr id="80" name="Threat modelling">
            <a:extLst>
              <a:ext uri="{FF2B5EF4-FFF2-40B4-BE49-F238E27FC236}">
                <a16:creationId xmlns:a16="http://schemas.microsoft.com/office/drawing/2014/main" id="{623DEC1E-CED0-BC4F-A25C-5815741B2FDF}"/>
              </a:ext>
            </a:extLst>
          </p:cNvPr>
          <p:cNvSpPr/>
          <p:nvPr/>
        </p:nvSpPr>
        <p:spPr>
          <a:xfrm>
            <a:off x="7274533" y="7489041"/>
            <a:ext cx="7035910" cy="1031876"/>
          </a:xfrm>
          <a:prstGeom prst="rect">
            <a:avLst/>
          </a:prstGeom>
          <a:solidFill>
            <a:srgbClr val="DB402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latin typeface="Arial" panose="020B0604020202020204" pitchFamily="34" charset="0"/>
                <a:cs typeface="Arial" panose="020B0604020202020204" pitchFamily="34" charset="0"/>
              </a:rPr>
              <a:t>Threat modelling</a:t>
            </a:r>
          </a:p>
        </p:txBody>
      </p:sp>
      <p:sp>
        <p:nvSpPr>
          <p:cNvPr id="81" name="Security code review">
            <a:extLst>
              <a:ext uri="{FF2B5EF4-FFF2-40B4-BE49-F238E27FC236}">
                <a16:creationId xmlns:a16="http://schemas.microsoft.com/office/drawing/2014/main" id="{B40B44B3-F3D5-9F49-8D34-A4296AD55B9E}"/>
              </a:ext>
            </a:extLst>
          </p:cNvPr>
          <p:cNvSpPr/>
          <p:nvPr/>
        </p:nvSpPr>
        <p:spPr>
          <a:xfrm>
            <a:off x="7274533" y="8759041"/>
            <a:ext cx="7035910" cy="1031876"/>
          </a:xfrm>
          <a:prstGeom prst="rect">
            <a:avLst/>
          </a:prstGeom>
          <a:solidFill>
            <a:srgbClr val="DB402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latin typeface="Arial" panose="020B0604020202020204" pitchFamily="34" charset="0"/>
                <a:cs typeface="Arial" panose="020B0604020202020204" pitchFamily="34" charset="0"/>
              </a:rPr>
              <a:t>Security code review</a:t>
            </a:r>
          </a:p>
        </p:txBody>
      </p:sp>
      <p:sp>
        <p:nvSpPr>
          <p:cNvPr id="82" name="Static code analysis">
            <a:extLst>
              <a:ext uri="{FF2B5EF4-FFF2-40B4-BE49-F238E27FC236}">
                <a16:creationId xmlns:a16="http://schemas.microsoft.com/office/drawing/2014/main" id="{7AB0FDD8-4E50-6F44-99AD-32B0AE809985}"/>
              </a:ext>
            </a:extLst>
          </p:cNvPr>
          <p:cNvSpPr/>
          <p:nvPr/>
        </p:nvSpPr>
        <p:spPr>
          <a:xfrm>
            <a:off x="7274533" y="10029041"/>
            <a:ext cx="7035910" cy="1031876"/>
          </a:xfrm>
          <a:prstGeom prst="rect">
            <a:avLst/>
          </a:prstGeom>
          <a:solidFill>
            <a:srgbClr val="DB402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latin typeface="Arial" panose="020B0604020202020204" pitchFamily="34" charset="0"/>
                <a:cs typeface="Arial" panose="020B0604020202020204" pitchFamily="34" charset="0"/>
              </a:rPr>
              <a:t>Static code analysis</a:t>
            </a:r>
          </a:p>
        </p:txBody>
      </p:sp>
      <p:sp>
        <p:nvSpPr>
          <p:cNvPr id="83" name="Security testing">
            <a:extLst>
              <a:ext uri="{FF2B5EF4-FFF2-40B4-BE49-F238E27FC236}">
                <a16:creationId xmlns:a16="http://schemas.microsoft.com/office/drawing/2014/main" id="{949189F1-9970-A74A-9059-A0335826BFF8}"/>
              </a:ext>
            </a:extLst>
          </p:cNvPr>
          <p:cNvSpPr/>
          <p:nvPr/>
        </p:nvSpPr>
        <p:spPr>
          <a:xfrm>
            <a:off x="7274533" y="11299041"/>
            <a:ext cx="7035910" cy="1031876"/>
          </a:xfrm>
          <a:prstGeom prst="rect">
            <a:avLst/>
          </a:prstGeom>
          <a:solidFill>
            <a:srgbClr val="DB402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latin typeface="Arial" panose="020B0604020202020204" pitchFamily="34" charset="0"/>
                <a:cs typeface="Arial" panose="020B0604020202020204" pitchFamily="34" charset="0"/>
              </a:rPr>
              <a:t>Security testing</a:t>
            </a:r>
          </a:p>
        </p:txBody>
      </p:sp>
      <p:sp>
        <p:nvSpPr>
          <p:cNvPr id="84" name="Security culture">
            <a:extLst>
              <a:ext uri="{FF2B5EF4-FFF2-40B4-BE49-F238E27FC236}">
                <a16:creationId xmlns:a16="http://schemas.microsoft.com/office/drawing/2014/main" id="{EFB14BF3-C163-784A-AD8A-1E03B10AF32E}"/>
              </a:ext>
            </a:extLst>
          </p:cNvPr>
          <p:cNvSpPr/>
          <p:nvPr/>
        </p:nvSpPr>
        <p:spPr>
          <a:xfrm>
            <a:off x="15566245" y="6219041"/>
            <a:ext cx="7035911" cy="1031876"/>
          </a:xfrm>
          <a:prstGeom prst="rect">
            <a:avLst/>
          </a:prstGeom>
          <a:solidFill>
            <a:schemeClr val="bg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solidFill>
                  <a:schemeClr val="tx1"/>
                </a:solidFill>
                <a:latin typeface="Arial" panose="020B0604020202020204" pitchFamily="34" charset="0"/>
                <a:cs typeface="Arial" panose="020B0604020202020204" pitchFamily="34" charset="0"/>
              </a:rPr>
              <a:t>Security culture</a:t>
            </a:r>
          </a:p>
        </p:txBody>
      </p:sp>
      <p:sp>
        <p:nvSpPr>
          <p:cNvPr id="85" name="Automation and industry knowledge">
            <a:extLst>
              <a:ext uri="{FF2B5EF4-FFF2-40B4-BE49-F238E27FC236}">
                <a16:creationId xmlns:a16="http://schemas.microsoft.com/office/drawing/2014/main" id="{392EC50E-98B5-2543-AED4-2184BA243232}"/>
              </a:ext>
            </a:extLst>
          </p:cNvPr>
          <p:cNvSpPr/>
          <p:nvPr/>
        </p:nvSpPr>
        <p:spPr>
          <a:xfrm>
            <a:off x="15566245" y="7489041"/>
            <a:ext cx="7035911" cy="1031876"/>
          </a:xfrm>
          <a:prstGeom prst="rect">
            <a:avLst/>
          </a:prstGeom>
          <a:solidFill>
            <a:schemeClr val="bg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solidFill>
                  <a:schemeClr val="tx1"/>
                </a:solidFill>
                <a:latin typeface="Arial" panose="020B0604020202020204" pitchFamily="34" charset="0"/>
                <a:cs typeface="Arial" panose="020B0604020202020204" pitchFamily="34" charset="0"/>
              </a:rPr>
              <a:t>Automation and industry knowledge</a:t>
            </a:r>
          </a:p>
        </p:txBody>
      </p:sp>
      <p:sp>
        <p:nvSpPr>
          <p:cNvPr id="86" name="Improved collaboration">
            <a:extLst>
              <a:ext uri="{FF2B5EF4-FFF2-40B4-BE49-F238E27FC236}">
                <a16:creationId xmlns:a16="http://schemas.microsoft.com/office/drawing/2014/main" id="{D5786304-5C10-644C-827C-DAD155E46097}"/>
              </a:ext>
            </a:extLst>
          </p:cNvPr>
          <p:cNvSpPr/>
          <p:nvPr/>
        </p:nvSpPr>
        <p:spPr>
          <a:xfrm>
            <a:off x="15566245" y="8759041"/>
            <a:ext cx="7035911" cy="1031876"/>
          </a:xfrm>
          <a:prstGeom prst="rect">
            <a:avLst/>
          </a:prstGeom>
          <a:solidFill>
            <a:schemeClr val="bg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solidFill>
                  <a:schemeClr val="tx1"/>
                </a:solidFill>
                <a:latin typeface="Arial" panose="020B0604020202020204" pitchFamily="34" charset="0"/>
                <a:cs typeface="Arial" panose="020B0604020202020204" pitchFamily="34" charset="0"/>
              </a:rPr>
              <a:t>Improved collaboration</a:t>
            </a:r>
          </a:p>
        </p:txBody>
      </p:sp>
      <p:sp>
        <p:nvSpPr>
          <p:cNvPr id="87" name="Secure by design">
            <a:extLst>
              <a:ext uri="{FF2B5EF4-FFF2-40B4-BE49-F238E27FC236}">
                <a16:creationId xmlns:a16="http://schemas.microsoft.com/office/drawing/2014/main" id="{57716C78-7CB7-BE4E-BAE8-1C13F36AA218}"/>
              </a:ext>
            </a:extLst>
          </p:cNvPr>
          <p:cNvSpPr/>
          <p:nvPr/>
        </p:nvSpPr>
        <p:spPr>
          <a:xfrm>
            <a:off x="15566245" y="10029041"/>
            <a:ext cx="7035911" cy="1031876"/>
          </a:xfrm>
          <a:prstGeom prst="rect">
            <a:avLst/>
          </a:prstGeom>
          <a:solidFill>
            <a:schemeClr val="bg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solidFill>
                  <a:schemeClr val="tx1"/>
                </a:solidFill>
                <a:latin typeface="Arial" panose="020B0604020202020204" pitchFamily="34" charset="0"/>
                <a:cs typeface="Arial" panose="020B0604020202020204" pitchFamily="34" charset="0"/>
              </a:rPr>
              <a:t>Secure by design</a:t>
            </a:r>
          </a:p>
        </p:txBody>
      </p:sp>
      <p:sp>
        <p:nvSpPr>
          <p:cNvPr id="88" name="Security assurance">
            <a:extLst>
              <a:ext uri="{FF2B5EF4-FFF2-40B4-BE49-F238E27FC236}">
                <a16:creationId xmlns:a16="http://schemas.microsoft.com/office/drawing/2014/main" id="{681A43A7-EC55-624D-B3C6-51DE4C74295E}"/>
              </a:ext>
            </a:extLst>
          </p:cNvPr>
          <p:cNvSpPr/>
          <p:nvPr/>
        </p:nvSpPr>
        <p:spPr>
          <a:xfrm>
            <a:off x="15566245" y="11299041"/>
            <a:ext cx="7035911" cy="1031876"/>
          </a:xfrm>
          <a:prstGeom prst="rect">
            <a:avLst/>
          </a:prstGeom>
          <a:solidFill>
            <a:schemeClr val="bg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400" b="1">
                <a:solidFill>
                  <a:srgbClr val="FFFFFF"/>
                </a:solidFill>
                <a:latin typeface="Helvetica"/>
                <a:ea typeface="Helvetica"/>
                <a:cs typeface="Helvetica"/>
                <a:sym typeface="Helvetica"/>
              </a:defRPr>
            </a:lvl1pPr>
          </a:lstStyle>
          <a:p>
            <a:pPr algn="ctr"/>
            <a:r>
              <a:rPr>
                <a:solidFill>
                  <a:schemeClr val="tx1"/>
                </a:solidFill>
                <a:latin typeface="Arial" panose="020B0604020202020204" pitchFamily="34" charset="0"/>
                <a:cs typeface="Arial" panose="020B0604020202020204" pitchFamily="34" charset="0"/>
              </a:rPr>
              <a:t>Security assurance</a:t>
            </a:r>
          </a:p>
        </p:txBody>
      </p:sp>
      <p:cxnSp>
        <p:nvCxnSpPr>
          <p:cNvPr id="32" name="Straight Arrow Connector 31">
            <a:extLst>
              <a:ext uri="{FF2B5EF4-FFF2-40B4-BE49-F238E27FC236}">
                <a16:creationId xmlns:a16="http://schemas.microsoft.com/office/drawing/2014/main" id="{8730E954-2F95-E94D-B1C3-B4489A7C41DF}"/>
              </a:ext>
            </a:extLst>
          </p:cNvPr>
          <p:cNvCxnSpPr>
            <a:cxnSpLocks/>
          </p:cNvCxnSpPr>
          <p:nvPr/>
        </p:nvCxnSpPr>
        <p:spPr>
          <a:xfrm flipV="1">
            <a:off x="14535756" y="9250720"/>
            <a:ext cx="805175" cy="1564"/>
          </a:xfrm>
          <a:prstGeom prst="straightConnector1">
            <a:avLst/>
          </a:prstGeom>
          <a:noFill/>
          <a:ln w="7620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70425997"/>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126</a:t>
            </a:fld>
            <a:endParaRPr/>
          </a:p>
        </p:txBody>
      </p:sp>
      <p:sp>
        <p:nvSpPr>
          <p:cNvPr id="770" name="Client Name  Presentation Title  -  1. Chapter Name"/>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7.5 Technical / Quality / Security Practices</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We help you make a difference</a:t>
            </a:r>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1" y="3417952"/>
            <a:ext cx="20863273" cy="802783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At Endava we strongly believe in and promote the idea of addressing security early and do that consistently during the entire software development lifecycle and yet we believe in our delivery team being the core of our success to making that happen in the client projects. The Endava adaptive model (TEAM) secure SDLC has been designed to guide the delivery team through the practices to help address and build the security practices in the delivery process.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In the past years security has become more and more important as part of the development lifecycle and depending on different context the security principles are put in practice as per some examples below: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Secure development lifecycle and test automation: autonomous teams quickly deploying production code adds development and testing security risk. This risk can be mitigated by enabling  development teams to address security early, enable automated static code analysis, automated security scans, proper VLCM governance, and secure code reviews.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Microservice and container security: at Endava we promote the use of microservices and bounded context models. That enables us to create, enforce and monitor stronger security policies, including but not limited to data segregation, access control, and network micro-segmentation. We leverage the </a:t>
            </a:r>
            <a:r>
              <a:rPr lang="en-GB" b="0" err="1">
                <a:latin typeface="Arial" panose="020B0604020202020204" pitchFamily="34" charset="0"/>
                <a:cs typeface="Arial" panose="020B0604020202020204" pitchFamily="34" charset="0"/>
              </a:rPr>
              <a:t>Devops</a:t>
            </a:r>
            <a:r>
              <a:rPr lang="en-GB" b="0">
                <a:latin typeface="Arial" panose="020B0604020202020204" pitchFamily="34" charset="0"/>
                <a:cs typeface="Arial" panose="020B0604020202020204" pitchFamily="34" charset="0"/>
              </a:rPr>
              <a:t> culture combined with the automated delivery, automated scans and configuration “as code” to streamline the delivery and reduce the human error of introducing accidental security risks when managing large scale deployments.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Application security: the application development changes at a very fast pace, bringing up new cutting edge methods of delivering the user experience and the use of services. At Endava we enable the development team to use the latest technologies by leveraging the industry security controls like multi-factor authentication, token-base authentication (JWT), OIDC, oauth2.0. We respect our customer’s privacy and protection so use cryptography for transport, use and storage of confidential data. We build applications to use end-to-end payloads encryption and digital signing standards (JWS/JWE).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b="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sz="2000" b="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469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solidFill>
                  <a:schemeClr val="bg2"/>
                </a:solidFill>
              </a:rPr>
              <a:t>Secure development practices</a:t>
            </a:r>
            <a:endParaRPr>
              <a:solidFill>
                <a:schemeClr val="bg2"/>
              </a:solidFil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4015162" y="13289446"/>
            <a:ext cx="258082" cy="39049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rPr>
                <a:solidFill>
                  <a:schemeClr val="tx1"/>
                </a:solidFill>
              </a:rPr>
              <a:t>127</a:t>
            </a:fld>
            <a:endParaRPr>
              <a:solidFill>
                <a:schemeClr val="tx1"/>
              </a:solidFill>
            </a:endParaRPr>
          </a:p>
        </p:txBody>
      </p:sp>
      <p:sp>
        <p:nvSpPr>
          <p:cNvPr id="14" name="Client Name  Presentation Title  -  1. Chapter Name">
            <a:extLst>
              <a:ext uri="{FF2B5EF4-FFF2-40B4-BE49-F238E27FC236}">
                <a16:creationId xmlns:a16="http://schemas.microsoft.com/office/drawing/2014/main" id="{3A0F60A7-3A8B-D444-8C24-1DA3497E5258}"/>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Arial" panose="020B0604020202020204"/>
                <a:ea typeface="+mn-ea"/>
                <a:sym typeface="Helvetica"/>
              </a:rPr>
              <a:t>7.5 Technical / Quality / Security Practices</a:t>
            </a:r>
            <a:endParaRPr b="1">
              <a:solidFill>
                <a:srgbClr val="DE411B"/>
              </a:solidFill>
              <a:latin typeface="+mn-lt"/>
              <a:ea typeface="+mn-ea"/>
              <a:cs typeface="+mn-cs"/>
              <a:sym typeface="Helvetica"/>
            </a:endParaRPr>
          </a:p>
        </p:txBody>
      </p:sp>
      <p:pic>
        <p:nvPicPr>
          <p:cNvPr id="36" name="Picture 35">
            <a:extLst>
              <a:ext uri="{FF2B5EF4-FFF2-40B4-BE49-F238E27FC236}">
                <a16:creationId xmlns:a16="http://schemas.microsoft.com/office/drawing/2014/main" id="{148B25C6-4A7B-7344-9F7D-F3851760F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3817" y="3582696"/>
            <a:ext cx="11497346" cy="8483962"/>
          </a:xfrm>
          <a:prstGeom prst="rect">
            <a:avLst/>
          </a:prstGeom>
        </p:spPr>
      </p:pic>
      <p:sp>
        <p:nvSpPr>
          <p:cNvPr id="37" name="Line Callout 1 (Accent Bar) 32">
            <a:extLst>
              <a:ext uri="{FF2B5EF4-FFF2-40B4-BE49-F238E27FC236}">
                <a16:creationId xmlns:a16="http://schemas.microsoft.com/office/drawing/2014/main" id="{945F6E6A-AA10-BC4E-A81B-67BB3747C708}"/>
              </a:ext>
            </a:extLst>
          </p:cNvPr>
          <p:cNvSpPr/>
          <p:nvPr/>
        </p:nvSpPr>
        <p:spPr>
          <a:xfrm flipH="1">
            <a:off x="708865" y="4519031"/>
            <a:ext cx="5021050" cy="2468136"/>
          </a:xfrm>
          <a:prstGeom prst="accentCallout1">
            <a:avLst>
              <a:gd name="adj1" fmla="val 47936"/>
              <a:gd name="adj2" fmla="val -739"/>
              <a:gd name="adj3" fmla="val -6452"/>
              <a:gd name="adj4" fmla="val -33821"/>
            </a:avLst>
          </a:prstGeom>
          <a:noFill/>
          <a:ln>
            <a:solidFill>
              <a:srgbClr val="DB4025"/>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Risk assessment / DPIA</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Security policies and compliance</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Secure coding standards</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Security stakeholders</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Core security training</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Security tools assessment</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Security requirements &amp; acceptance</a:t>
            </a:r>
          </a:p>
        </p:txBody>
      </p:sp>
      <p:sp>
        <p:nvSpPr>
          <p:cNvPr id="38" name="Line Callout 1 (Accent Bar) 33">
            <a:extLst>
              <a:ext uri="{FF2B5EF4-FFF2-40B4-BE49-F238E27FC236}">
                <a16:creationId xmlns:a16="http://schemas.microsoft.com/office/drawing/2014/main" id="{44D8B52A-6D5B-044C-A026-5DB6851D77CF}"/>
              </a:ext>
            </a:extLst>
          </p:cNvPr>
          <p:cNvSpPr/>
          <p:nvPr/>
        </p:nvSpPr>
        <p:spPr>
          <a:xfrm>
            <a:off x="18750497" y="9863914"/>
            <a:ext cx="4182502" cy="1159726"/>
          </a:xfrm>
          <a:prstGeom prst="accentCallout1">
            <a:avLst>
              <a:gd name="adj1" fmla="val 47936"/>
              <a:gd name="adj2" fmla="val -739"/>
              <a:gd name="adj3" fmla="val 140290"/>
              <a:gd name="adj4" fmla="val -38624"/>
            </a:avLst>
          </a:prstGeom>
          <a:noFill/>
          <a:ln>
            <a:solidFill>
              <a:srgbClr val="DB4025"/>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t"/>
          <a:lstStyle/>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Contribute to TEAM</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Review security toolset</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Update security best practices </a:t>
            </a:r>
          </a:p>
        </p:txBody>
      </p:sp>
      <p:sp>
        <p:nvSpPr>
          <p:cNvPr id="39" name="Line Callout 1 (Accent Bar) 34">
            <a:extLst>
              <a:ext uri="{FF2B5EF4-FFF2-40B4-BE49-F238E27FC236}">
                <a16:creationId xmlns:a16="http://schemas.microsoft.com/office/drawing/2014/main" id="{33D4C05D-A764-4246-AFBA-7DA144718BB1}"/>
              </a:ext>
            </a:extLst>
          </p:cNvPr>
          <p:cNvSpPr/>
          <p:nvPr/>
        </p:nvSpPr>
        <p:spPr>
          <a:xfrm flipH="1">
            <a:off x="708865" y="9201483"/>
            <a:ext cx="5021050" cy="1822156"/>
          </a:xfrm>
          <a:prstGeom prst="accentCallout1">
            <a:avLst>
              <a:gd name="adj1" fmla="val 47936"/>
              <a:gd name="adj2" fmla="val -739"/>
              <a:gd name="adj3" fmla="val 128756"/>
              <a:gd name="adj4" fmla="val -106657"/>
            </a:avLst>
          </a:prstGeom>
          <a:noFill/>
          <a:ln>
            <a:solidFill>
              <a:srgbClr val="DB4025"/>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Vulnerabilities management</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Incident response</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Operational enablement</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Penetration testing</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Vulnerabilities scanning</a:t>
            </a:r>
          </a:p>
        </p:txBody>
      </p:sp>
      <p:sp>
        <p:nvSpPr>
          <p:cNvPr id="40" name="Line Callout 1 (Accent Bar) 35">
            <a:extLst>
              <a:ext uri="{FF2B5EF4-FFF2-40B4-BE49-F238E27FC236}">
                <a16:creationId xmlns:a16="http://schemas.microsoft.com/office/drawing/2014/main" id="{E3482B5F-6566-D942-8ACC-A61EF7FC0B75}"/>
              </a:ext>
            </a:extLst>
          </p:cNvPr>
          <p:cNvSpPr/>
          <p:nvPr/>
        </p:nvSpPr>
        <p:spPr>
          <a:xfrm>
            <a:off x="18750497" y="4519032"/>
            <a:ext cx="4477436" cy="1724014"/>
          </a:xfrm>
          <a:prstGeom prst="accentCallout1">
            <a:avLst>
              <a:gd name="adj1" fmla="val 47936"/>
              <a:gd name="adj2" fmla="val -739"/>
              <a:gd name="adj3" fmla="val -9435"/>
              <a:gd name="adj4" fmla="val -115800"/>
            </a:avLst>
          </a:prstGeom>
          <a:noFill/>
          <a:ln>
            <a:solidFill>
              <a:srgbClr val="DB4025"/>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t"/>
          <a:lstStyle/>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Threat modelling </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Secure coding</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Secure code review (SAST)</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Supply chain security (3</a:t>
            </a:r>
            <a:r>
              <a:rPr lang="en-GB" sz="2000" b="0" cap="none" baseline="30000">
                <a:solidFill>
                  <a:schemeClr val="bg2"/>
                </a:solidFill>
                <a:latin typeface="Arial" panose="020B0604020202020204" pitchFamily="34" charset="0"/>
                <a:cs typeface="Arial" panose="020B0604020202020204" pitchFamily="34" charset="0"/>
              </a:rPr>
              <a:t>rd</a:t>
            </a:r>
            <a:r>
              <a:rPr lang="en-GB" sz="2000" b="0" cap="none">
                <a:solidFill>
                  <a:schemeClr val="bg2"/>
                </a:solidFill>
                <a:latin typeface="Arial" panose="020B0604020202020204" pitchFamily="34" charset="0"/>
                <a:cs typeface="Arial" panose="020B0604020202020204" pitchFamily="34" charset="0"/>
              </a:rPr>
              <a:t> party)</a:t>
            </a:r>
          </a:p>
          <a:p>
            <a:pPr marL="342900" indent="-342900" algn="l">
              <a:buFont typeface="Arial" panose="020B0604020202020204" pitchFamily="34" charset="0"/>
              <a:buChar char="•"/>
            </a:pPr>
            <a:r>
              <a:rPr lang="en-GB" sz="2000" b="0" cap="none">
                <a:solidFill>
                  <a:schemeClr val="bg2"/>
                </a:solidFill>
                <a:latin typeface="Arial" panose="020B0604020202020204" pitchFamily="34" charset="0"/>
                <a:cs typeface="Arial" panose="020B0604020202020204" pitchFamily="34" charset="0"/>
              </a:rPr>
              <a:t>Building security in CI/CD </a:t>
            </a:r>
          </a:p>
        </p:txBody>
      </p:sp>
      <p:sp>
        <p:nvSpPr>
          <p:cNvPr id="41" name="TextBox 40">
            <a:extLst>
              <a:ext uri="{FF2B5EF4-FFF2-40B4-BE49-F238E27FC236}">
                <a16:creationId xmlns:a16="http://schemas.microsoft.com/office/drawing/2014/main" id="{AAB77969-3346-9A4F-B202-94DB4BE623E8}"/>
              </a:ext>
            </a:extLst>
          </p:cNvPr>
          <p:cNvSpPr txBox="1"/>
          <p:nvPr/>
        </p:nvSpPr>
        <p:spPr>
          <a:xfrm>
            <a:off x="15883793" y="11301350"/>
            <a:ext cx="1100254" cy="292388"/>
          </a:xfrm>
          <a:prstGeom prst="rect">
            <a:avLst/>
          </a:prstGeom>
          <a:noFill/>
        </p:spPr>
        <p:txBody>
          <a:bodyPr wrap="square" rtlCol="0">
            <a:spAutoFit/>
          </a:bodyPr>
          <a:lstStyle/>
          <a:p>
            <a:r>
              <a:rPr lang="en-GB" sz="1300" b="1">
                <a:solidFill>
                  <a:srgbClr val="FD8512"/>
                </a:solidFill>
                <a:latin typeface="Arial Unicode MS" panose="020B0604020202020204" pitchFamily="34" charset="-128"/>
                <a:ea typeface="Arial Unicode MS" panose="020B0604020202020204" pitchFamily="34" charset="-128"/>
                <a:cs typeface="Arial Unicode MS" panose="020B0604020202020204" pitchFamily="34" charset="-128"/>
              </a:rPr>
              <a:t>CLOSE</a:t>
            </a:r>
            <a:endParaRPr lang="en-US" sz="1300" b="1">
              <a:solidFill>
                <a:srgbClr val="FD851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3126736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solidFill>
                  <a:schemeClr val="bg2"/>
                </a:solidFill>
              </a:rPr>
              <a:t>Secure development practices</a:t>
            </a:r>
            <a:endParaRPr>
              <a:solidFill>
                <a:schemeClr val="bg2"/>
              </a:solidFil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4015162" y="13289446"/>
            <a:ext cx="258082" cy="39049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solidFill>
                  <a:schemeClr val="tx1"/>
                </a:solidFill>
              </a:rPr>
              <a:t>128</a:t>
            </a:fld>
            <a:endParaRPr>
              <a:solidFill>
                <a:schemeClr val="tx1"/>
              </a:solidFill>
            </a:endParaRPr>
          </a:p>
        </p:txBody>
      </p:sp>
      <p:sp>
        <p:nvSpPr>
          <p:cNvPr id="14" name="Client Name  Presentation Title  -  1. Chapter Name">
            <a:extLst>
              <a:ext uri="{FF2B5EF4-FFF2-40B4-BE49-F238E27FC236}">
                <a16:creationId xmlns:a16="http://schemas.microsoft.com/office/drawing/2014/main" id="{3A0F60A7-3A8B-D444-8C24-1DA3497E5258}"/>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Arial" panose="020B0604020202020204"/>
                <a:ea typeface="+mn-ea"/>
                <a:sym typeface="Helvetica"/>
              </a:rPr>
              <a:t>7.5 Technical / Quality / Security Practices</a:t>
            </a:r>
            <a:endParaRPr b="1">
              <a:solidFill>
                <a:srgbClr val="DE411B"/>
              </a:solidFill>
              <a:latin typeface="+mn-lt"/>
              <a:ea typeface="+mn-ea"/>
              <a:cs typeface="+mn-cs"/>
              <a:sym typeface="Helvetica"/>
            </a:endParaRPr>
          </a:p>
        </p:txBody>
      </p:sp>
      <p:sp>
        <p:nvSpPr>
          <p:cNvPr id="11" name="Rectangle">
            <a:extLst>
              <a:ext uri="{FF2B5EF4-FFF2-40B4-BE49-F238E27FC236}">
                <a16:creationId xmlns:a16="http://schemas.microsoft.com/office/drawing/2014/main" id="{BC2C444A-4347-BC42-A769-2F225D428681}"/>
              </a:ext>
            </a:extLst>
          </p:cNvPr>
          <p:cNvSpPr/>
          <p:nvPr/>
        </p:nvSpPr>
        <p:spPr>
          <a:xfrm rot="16200000">
            <a:off x="3419745" y="4634101"/>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2" name="Rectangle">
            <a:extLst>
              <a:ext uri="{FF2B5EF4-FFF2-40B4-BE49-F238E27FC236}">
                <a16:creationId xmlns:a16="http://schemas.microsoft.com/office/drawing/2014/main" id="{7A82B7BA-B913-B34D-8206-024FFB5D9241}"/>
              </a:ext>
            </a:extLst>
          </p:cNvPr>
          <p:cNvSpPr/>
          <p:nvPr/>
        </p:nvSpPr>
        <p:spPr>
          <a:xfrm rot="16200000">
            <a:off x="9946463" y="4634101"/>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3" name="Rectangle">
            <a:extLst>
              <a:ext uri="{FF2B5EF4-FFF2-40B4-BE49-F238E27FC236}">
                <a16:creationId xmlns:a16="http://schemas.microsoft.com/office/drawing/2014/main" id="{026B64A3-0F06-6747-82DB-DAE99E09B0D1}"/>
              </a:ext>
            </a:extLst>
          </p:cNvPr>
          <p:cNvSpPr/>
          <p:nvPr/>
        </p:nvSpPr>
        <p:spPr>
          <a:xfrm rot="16200000">
            <a:off x="17138174" y="4634101"/>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5" name="ELEMENT 1…">
            <a:extLst>
              <a:ext uri="{FF2B5EF4-FFF2-40B4-BE49-F238E27FC236}">
                <a16:creationId xmlns:a16="http://schemas.microsoft.com/office/drawing/2014/main" id="{D100C52B-F1AD-D24A-B310-6CFF4332A531}"/>
              </a:ext>
            </a:extLst>
          </p:cNvPr>
          <p:cNvSpPr txBox="1"/>
          <p:nvPr/>
        </p:nvSpPr>
        <p:spPr>
          <a:xfrm>
            <a:off x="3014245" y="5259736"/>
            <a:ext cx="5263882" cy="1778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defRPr spc="198">
                <a:solidFill>
                  <a:srgbClr val="000000"/>
                </a:solidFill>
              </a:defRPr>
            </a:pPr>
            <a:r>
              <a:rPr lang="en-US"/>
              <a:t>Requirements Management</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Functional security requirements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Non-functional security requirements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sp>
        <p:nvSpPr>
          <p:cNvPr id="16" name="ELEMENT 1…">
            <a:extLst>
              <a:ext uri="{FF2B5EF4-FFF2-40B4-BE49-F238E27FC236}">
                <a16:creationId xmlns:a16="http://schemas.microsoft.com/office/drawing/2014/main" id="{28A5710B-D0B6-E042-85EF-F5B584A8684C}"/>
              </a:ext>
            </a:extLst>
          </p:cNvPr>
          <p:cNvSpPr txBox="1"/>
          <p:nvPr/>
        </p:nvSpPr>
        <p:spPr>
          <a:xfrm>
            <a:off x="9559113" y="5259736"/>
            <a:ext cx="5263882" cy="1778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defRPr spc="198">
                <a:solidFill>
                  <a:srgbClr val="000000"/>
                </a:solidFill>
              </a:defRPr>
            </a:pPr>
            <a:r>
              <a:rPr lang="en-US"/>
              <a:t>Security testing</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Functional security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Non-functional security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sp>
        <p:nvSpPr>
          <p:cNvPr id="17" name="ELEMENT 1…">
            <a:extLst>
              <a:ext uri="{FF2B5EF4-FFF2-40B4-BE49-F238E27FC236}">
                <a16:creationId xmlns:a16="http://schemas.microsoft.com/office/drawing/2014/main" id="{B9794054-21D3-5F40-803A-C2A91E2D56DA}"/>
              </a:ext>
            </a:extLst>
          </p:cNvPr>
          <p:cNvSpPr txBox="1"/>
          <p:nvPr/>
        </p:nvSpPr>
        <p:spPr>
          <a:xfrm>
            <a:off x="16747357" y="5259736"/>
            <a:ext cx="5263882" cy="1778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defRPr spc="198">
                <a:solidFill>
                  <a:srgbClr val="000000"/>
                </a:solidFill>
              </a:defRPr>
            </a:pPr>
            <a:r>
              <a:rPr lang="en-US"/>
              <a:t>Secure architecture &amp; Design</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Threat assessment / threat modelling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Non-functional security requirements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sp>
        <p:nvSpPr>
          <p:cNvPr id="18" name="Rectangle">
            <a:extLst>
              <a:ext uri="{FF2B5EF4-FFF2-40B4-BE49-F238E27FC236}">
                <a16:creationId xmlns:a16="http://schemas.microsoft.com/office/drawing/2014/main" id="{6A736052-F34C-B24E-B357-C8ED4381F820}"/>
              </a:ext>
            </a:extLst>
          </p:cNvPr>
          <p:cNvSpPr/>
          <p:nvPr/>
        </p:nvSpPr>
        <p:spPr>
          <a:xfrm rot="16200000">
            <a:off x="3419745" y="7633217"/>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9" name="Rectangle">
            <a:extLst>
              <a:ext uri="{FF2B5EF4-FFF2-40B4-BE49-F238E27FC236}">
                <a16:creationId xmlns:a16="http://schemas.microsoft.com/office/drawing/2014/main" id="{434BA24E-2FE7-3C48-8855-D9EBD39EC2B1}"/>
              </a:ext>
            </a:extLst>
          </p:cNvPr>
          <p:cNvSpPr/>
          <p:nvPr/>
        </p:nvSpPr>
        <p:spPr>
          <a:xfrm rot="16200000">
            <a:off x="9946463" y="7633217"/>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20" name="Rectangle">
            <a:extLst>
              <a:ext uri="{FF2B5EF4-FFF2-40B4-BE49-F238E27FC236}">
                <a16:creationId xmlns:a16="http://schemas.microsoft.com/office/drawing/2014/main" id="{A789D517-7719-7345-8120-47D79657C9ED}"/>
              </a:ext>
            </a:extLst>
          </p:cNvPr>
          <p:cNvSpPr/>
          <p:nvPr/>
        </p:nvSpPr>
        <p:spPr>
          <a:xfrm rot="16200000">
            <a:off x="17138174" y="7633217"/>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21" name="ELEMENT 1…">
            <a:extLst>
              <a:ext uri="{FF2B5EF4-FFF2-40B4-BE49-F238E27FC236}">
                <a16:creationId xmlns:a16="http://schemas.microsoft.com/office/drawing/2014/main" id="{238DE1FA-9E9C-E847-9685-98B8C0E99393}"/>
              </a:ext>
            </a:extLst>
          </p:cNvPr>
          <p:cNvSpPr txBox="1"/>
          <p:nvPr/>
        </p:nvSpPr>
        <p:spPr>
          <a:xfrm>
            <a:off x="3014245" y="8258852"/>
            <a:ext cx="5263882" cy="208633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defRPr spc="198">
                <a:solidFill>
                  <a:srgbClr val="000000"/>
                </a:solidFill>
              </a:defRPr>
            </a:pPr>
            <a:r>
              <a:rPr lang="en-US" err="1"/>
              <a:t>devsecops</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Securing the delivery pipeline</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Automate security gates in the delivery pipeline</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sp>
        <p:nvSpPr>
          <p:cNvPr id="22" name="ELEMENT 1…">
            <a:extLst>
              <a:ext uri="{FF2B5EF4-FFF2-40B4-BE49-F238E27FC236}">
                <a16:creationId xmlns:a16="http://schemas.microsoft.com/office/drawing/2014/main" id="{CCF14925-12BB-5249-9DAA-87C11CC9C90A}"/>
              </a:ext>
            </a:extLst>
          </p:cNvPr>
          <p:cNvSpPr txBox="1"/>
          <p:nvPr/>
        </p:nvSpPr>
        <p:spPr>
          <a:xfrm>
            <a:off x="9559113" y="8258852"/>
            <a:ext cx="5263882" cy="224022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defRPr spc="198">
                <a:solidFill>
                  <a:srgbClr val="000000"/>
                </a:solidFill>
              </a:defRPr>
            </a:pPr>
            <a:r>
              <a:rPr lang="en-US"/>
              <a:t>Secure coding</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Secure coding standards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Static code analysis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Secure code review</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sp>
        <p:nvSpPr>
          <p:cNvPr id="23" name="ELEMENT 1…">
            <a:extLst>
              <a:ext uri="{FF2B5EF4-FFF2-40B4-BE49-F238E27FC236}">
                <a16:creationId xmlns:a16="http://schemas.microsoft.com/office/drawing/2014/main" id="{9D0DA20A-6AFC-2D49-BB74-A3278A4C1A20}"/>
              </a:ext>
            </a:extLst>
          </p:cNvPr>
          <p:cNvSpPr txBox="1"/>
          <p:nvPr/>
        </p:nvSpPr>
        <p:spPr>
          <a:xfrm>
            <a:off x="16747357" y="8258852"/>
            <a:ext cx="5263882" cy="224022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defRPr spc="198">
                <a:solidFill>
                  <a:srgbClr val="000000"/>
                </a:solidFill>
              </a:defRPr>
            </a:pPr>
            <a:r>
              <a:rPr lang="en-US"/>
              <a:t>Penetration testing</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Pen-testing analysis and scoping </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Pen-testing methodologies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Pen-test execution / reporting / remediation</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3744857"/>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solidFill>
                  <a:schemeClr val="bg2"/>
                </a:solidFill>
              </a:rPr>
              <a:t>Quality practices</a:t>
            </a:r>
            <a:endParaRPr>
              <a:solidFill>
                <a:schemeClr val="bg2"/>
              </a:solidFil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4015162" y="13289446"/>
            <a:ext cx="258082" cy="3904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lang="en-RO" smtClean="0">
                <a:solidFill>
                  <a:schemeClr val="tx1"/>
                </a:solidFill>
              </a:rPr>
              <a:t>129</a:t>
            </a:fld>
            <a:endParaRPr lang="en-RO">
              <a:solidFill>
                <a:schemeClr val="tx1"/>
              </a:solidFill>
            </a:endParaRPr>
          </a:p>
        </p:txBody>
      </p:sp>
      <p:sp>
        <p:nvSpPr>
          <p:cNvPr id="14" name="Client Name  Presentation Title  -  1. Chapter Name">
            <a:extLst>
              <a:ext uri="{FF2B5EF4-FFF2-40B4-BE49-F238E27FC236}">
                <a16:creationId xmlns:a16="http://schemas.microsoft.com/office/drawing/2014/main" id="{3A0F60A7-3A8B-D444-8C24-1DA3497E5258}"/>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lang="en-GB" b="1">
                <a:solidFill>
                  <a:srgbClr val="929292"/>
                </a:solidFill>
                <a:latin typeface="+mn-lt"/>
                <a:ea typeface="+mn-ea"/>
                <a:cs typeface="+mn-cs"/>
                <a:sym typeface="Helvetica"/>
              </a:rPr>
              <a:t>Client Name  </a:t>
            </a:r>
            <a:r>
              <a:rPr lang="en-GB">
                <a:solidFill>
                  <a:srgbClr val="929292"/>
                </a:solidFill>
              </a:rPr>
              <a:t>Presentation Title  - </a:t>
            </a:r>
            <a:r>
              <a:rPr lang="en-GB"/>
              <a:t> </a:t>
            </a:r>
            <a:r>
              <a:rPr lang="en-GB" b="1">
                <a:solidFill>
                  <a:srgbClr val="DE411B"/>
                </a:solidFill>
                <a:latin typeface="Arial" panose="020B0604020202020204"/>
                <a:ea typeface="+mn-ea"/>
                <a:sym typeface="Helvetica"/>
              </a:rPr>
              <a:t>7.5 Technical / Quality / Security Practices</a:t>
            </a:r>
            <a:endParaRPr lang="en-GB" b="1">
              <a:solidFill>
                <a:srgbClr val="DE411B"/>
              </a:solidFill>
              <a:latin typeface="+mn-lt"/>
              <a:ea typeface="+mn-ea"/>
              <a:cs typeface="+mn-cs"/>
              <a:sym typeface="Helvetica"/>
            </a:endParaRPr>
          </a:p>
        </p:txBody>
      </p:sp>
      <p:grpSp>
        <p:nvGrpSpPr>
          <p:cNvPr id="60" name="Group 59">
            <a:extLst>
              <a:ext uri="{FF2B5EF4-FFF2-40B4-BE49-F238E27FC236}">
                <a16:creationId xmlns:a16="http://schemas.microsoft.com/office/drawing/2014/main" id="{928659E5-917E-7A48-A25E-C359D8B89820}"/>
              </a:ext>
            </a:extLst>
          </p:cNvPr>
          <p:cNvGrpSpPr/>
          <p:nvPr/>
        </p:nvGrpSpPr>
        <p:grpSpPr>
          <a:xfrm>
            <a:off x="1703286" y="3274417"/>
            <a:ext cx="2587554" cy="777048"/>
            <a:chOff x="1579" y="0"/>
            <a:chExt cx="2587554" cy="777048"/>
          </a:xfrm>
        </p:grpSpPr>
        <p:sp>
          <p:nvSpPr>
            <p:cNvPr id="76" name="Pentagon 75">
              <a:extLst>
                <a:ext uri="{FF2B5EF4-FFF2-40B4-BE49-F238E27FC236}">
                  <a16:creationId xmlns:a16="http://schemas.microsoft.com/office/drawing/2014/main" id="{C1ABD482-C250-4442-9F6F-3A7B194E6D7D}"/>
                </a:ext>
              </a:extLst>
            </p:cNvPr>
            <p:cNvSpPr/>
            <p:nvPr/>
          </p:nvSpPr>
          <p:spPr>
            <a:xfrm>
              <a:off x="1579" y="0"/>
              <a:ext cx="2587554" cy="77704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Pentagon 4">
              <a:extLst>
                <a:ext uri="{FF2B5EF4-FFF2-40B4-BE49-F238E27FC236}">
                  <a16:creationId xmlns:a16="http://schemas.microsoft.com/office/drawing/2014/main" id="{D1DF9389-A103-E441-BC69-848D67BD1DD2}"/>
                </a:ext>
              </a:extLst>
            </p:cNvPr>
            <p:cNvSpPr txBox="1"/>
            <p:nvPr/>
          </p:nvSpPr>
          <p:spPr>
            <a:xfrm>
              <a:off x="1579" y="0"/>
              <a:ext cx="2393292"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GB" sz="1400" b="1" kern="1200"/>
                <a:t>source</a:t>
              </a:r>
            </a:p>
          </p:txBody>
        </p:sp>
      </p:grpSp>
      <p:grpSp>
        <p:nvGrpSpPr>
          <p:cNvPr id="61" name="Group 60">
            <a:extLst>
              <a:ext uri="{FF2B5EF4-FFF2-40B4-BE49-F238E27FC236}">
                <a16:creationId xmlns:a16="http://schemas.microsoft.com/office/drawing/2014/main" id="{D2BAC04D-6297-7B43-B3C2-D1FE1689A944}"/>
              </a:ext>
            </a:extLst>
          </p:cNvPr>
          <p:cNvGrpSpPr/>
          <p:nvPr/>
        </p:nvGrpSpPr>
        <p:grpSpPr>
          <a:xfrm>
            <a:off x="6076983" y="3274417"/>
            <a:ext cx="4715505" cy="794301"/>
            <a:chOff x="2071623" y="0"/>
            <a:chExt cx="2587554" cy="794301"/>
          </a:xfrm>
        </p:grpSpPr>
        <p:sp>
          <p:nvSpPr>
            <p:cNvPr id="74" name="Chevron 73">
              <a:extLst>
                <a:ext uri="{FF2B5EF4-FFF2-40B4-BE49-F238E27FC236}">
                  <a16:creationId xmlns:a16="http://schemas.microsoft.com/office/drawing/2014/main" id="{FBE842F6-86D9-984F-90A0-9ED30A0E0FE3}"/>
                </a:ext>
              </a:extLst>
            </p:cNvPr>
            <p:cNvSpPr/>
            <p:nvPr/>
          </p:nvSpPr>
          <p:spPr>
            <a:xfrm>
              <a:off x="2071623"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Chevron 6">
              <a:extLst>
                <a:ext uri="{FF2B5EF4-FFF2-40B4-BE49-F238E27FC236}">
                  <a16:creationId xmlns:a16="http://schemas.microsoft.com/office/drawing/2014/main" id="{CD763F56-B754-D144-B0E6-D02579D34A76}"/>
                </a:ext>
              </a:extLst>
            </p:cNvPr>
            <p:cNvSpPr txBox="1"/>
            <p:nvPr/>
          </p:nvSpPr>
          <p:spPr>
            <a:xfrm>
              <a:off x="2460147" y="17253"/>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2000" b="1" kern="1200"/>
                <a:t>test</a:t>
              </a:r>
            </a:p>
          </p:txBody>
        </p:sp>
      </p:grpSp>
      <p:grpSp>
        <p:nvGrpSpPr>
          <p:cNvPr id="62" name="Group 61">
            <a:extLst>
              <a:ext uri="{FF2B5EF4-FFF2-40B4-BE49-F238E27FC236}">
                <a16:creationId xmlns:a16="http://schemas.microsoft.com/office/drawing/2014/main" id="{D7F161ED-2E3C-6D4C-B923-3E0AC882F555}"/>
              </a:ext>
            </a:extLst>
          </p:cNvPr>
          <p:cNvGrpSpPr/>
          <p:nvPr/>
        </p:nvGrpSpPr>
        <p:grpSpPr>
          <a:xfrm>
            <a:off x="10382295" y="3274417"/>
            <a:ext cx="3098635" cy="777048"/>
            <a:chOff x="4141667" y="0"/>
            <a:chExt cx="2587554" cy="777048"/>
          </a:xfrm>
        </p:grpSpPr>
        <p:sp>
          <p:nvSpPr>
            <p:cNvPr id="72" name="Chevron 71">
              <a:extLst>
                <a:ext uri="{FF2B5EF4-FFF2-40B4-BE49-F238E27FC236}">
                  <a16:creationId xmlns:a16="http://schemas.microsoft.com/office/drawing/2014/main" id="{C15BE45D-D22E-3D43-B9AF-EE4F0C38E10B}"/>
                </a:ext>
              </a:extLst>
            </p:cNvPr>
            <p:cNvSpPr/>
            <p:nvPr/>
          </p:nvSpPr>
          <p:spPr>
            <a:xfrm>
              <a:off x="4141667"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Chevron 8">
              <a:extLst>
                <a:ext uri="{FF2B5EF4-FFF2-40B4-BE49-F238E27FC236}">
                  <a16:creationId xmlns:a16="http://schemas.microsoft.com/office/drawing/2014/main" id="{0FA83B68-B1C0-4645-9CD2-7E33D4B3978E}"/>
                </a:ext>
              </a:extLst>
            </p:cNvPr>
            <p:cNvSpPr txBox="1"/>
            <p:nvPr/>
          </p:nvSpPr>
          <p:spPr>
            <a:xfrm>
              <a:off x="4530191"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Quality gates</a:t>
              </a:r>
            </a:p>
          </p:txBody>
        </p:sp>
      </p:grpSp>
      <p:grpSp>
        <p:nvGrpSpPr>
          <p:cNvPr id="63" name="Group 62">
            <a:extLst>
              <a:ext uri="{FF2B5EF4-FFF2-40B4-BE49-F238E27FC236}">
                <a16:creationId xmlns:a16="http://schemas.microsoft.com/office/drawing/2014/main" id="{BA70FC8E-C912-EC4F-9590-DF9EAC5D7CEB}"/>
              </a:ext>
            </a:extLst>
          </p:cNvPr>
          <p:cNvGrpSpPr/>
          <p:nvPr/>
        </p:nvGrpSpPr>
        <p:grpSpPr>
          <a:xfrm>
            <a:off x="13070736" y="3274417"/>
            <a:ext cx="2587554" cy="777048"/>
            <a:chOff x="6211711" y="0"/>
            <a:chExt cx="2587554" cy="777048"/>
          </a:xfrm>
        </p:grpSpPr>
        <p:sp>
          <p:nvSpPr>
            <p:cNvPr id="70" name="Chevron 69">
              <a:extLst>
                <a:ext uri="{FF2B5EF4-FFF2-40B4-BE49-F238E27FC236}">
                  <a16:creationId xmlns:a16="http://schemas.microsoft.com/office/drawing/2014/main" id="{5048B454-3950-3344-8F9A-1212D89CEDAE}"/>
                </a:ext>
              </a:extLst>
            </p:cNvPr>
            <p:cNvSpPr/>
            <p:nvPr/>
          </p:nvSpPr>
          <p:spPr>
            <a:xfrm>
              <a:off x="6211711"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Chevron 10">
              <a:extLst>
                <a:ext uri="{FF2B5EF4-FFF2-40B4-BE49-F238E27FC236}">
                  <a16:creationId xmlns:a16="http://schemas.microsoft.com/office/drawing/2014/main" id="{F8A778EA-5779-ED4F-BF37-D1EB9877B121}"/>
                </a:ext>
              </a:extLst>
            </p:cNvPr>
            <p:cNvSpPr txBox="1"/>
            <p:nvPr/>
          </p:nvSpPr>
          <p:spPr>
            <a:xfrm>
              <a:off x="6600235"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deploy</a:t>
              </a:r>
            </a:p>
          </p:txBody>
        </p:sp>
      </p:grpSp>
      <p:grpSp>
        <p:nvGrpSpPr>
          <p:cNvPr id="35" name="Group 34">
            <a:extLst>
              <a:ext uri="{FF2B5EF4-FFF2-40B4-BE49-F238E27FC236}">
                <a16:creationId xmlns:a16="http://schemas.microsoft.com/office/drawing/2014/main" id="{D8B5D02B-C868-CE44-8F21-896466DB398E}"/>
              </a:ext>
            </a:extLst>
          </p:cNvPr>
          <p:cNvGrpSpPr/>
          <p:nvPr/>
        </p:nvGrpSpPr>
        <p:grpSpPr>
          <a:xfrm>
            <a:off x="3899621" y="3274417"/>
            <a:ext cx="2587554" cy="777048"/>
            <a:chOff x="4141667" y="0"/>
            <a:chExt cx="2587554" cy="777048"/>
          </a:xfrm>
        </p:grpSpPr>
        <p:sp>
          <p:nvSpPr>
            <p:cNvPr id="36" name="Chevron 35">
              <a:extLst>
                <a:ext uri="{FF2B5EF4-FFF2-40B4-BE49-F238E27FC236}">
                  <a16:creationId xmlns:a16="http://schemas.microsoft.com/office/drawing/2014/main" id="{1D9B659A-9A8A-FC47-8B4F-861571A0DF31}"/>
                </a:ext>
              </a:extLst>
            </p:cNvPr>
            <p:cNvSpPr/>
            <p:nvPr/>
          </p:nvSpPr>
          <p:spPr>
            <a:xfrm>
              <a:off x="4141667"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Chevron 8">
              <a:extLst>
                <a:ext uri="{FF2B5EF4-FFF2-40B4-BE49-F238E27FC236}">
                  <a16:creationId xmlns:a16="http://schemas.microsoft.com/office/drawing/2014/main" id="{6E48B8D4-7ED1-DD42-BF27-675511BA3002}"/>
                </a:ext>
              </a:extLst>
            </p:cNvPr>
            <p:cNvSpPr txBox="1"/>
            <p:nvPr/>
          </p:nvSpPr>
          <p:spPr>
            <a:xfrm>
              <a:off x="4530191"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build</a:t>
              </a:r>
            </a:p>
          </p:txBody>
        </p:sp>
      </p:grpSp>
      <p:grpSp>
        <p:nvGrpSpPr>
          <p:cNvPr id="38" name="Group 37">
            <a:extLst>
              <a:ext uri="{FF2B5EF4-FFF2-40B4-BE49-F238E27FC236}">
                <a16:creationId xmlns:a16="http://schemas.microsoft.com/office/drawing/2014/main" id="{A1FE7187-E3C5-5C45-A870-B73093DC15AB}"/>
              </a:ext>
            </a:extLst>
          </p:cNvPr>
          <p:cNvGrpSpPr/>
          <p:nvPr/>
        </p:nvGrpSpPr>
        <p:grpSpPr>
          <a:xfrm>
            <a:off x="15255489" y="3274417"/>
            <a:ext cx="4715505" cy="794301"/>
            <a:chOff x="2071623" y="0"/>
            <a:chExt cx="2587554" cy="794301"/>
          </a:xfrm>
        </p:grpSpPr>
        <p:sp>
          <p:nvSpPr>
            <p:cNvPr id="39" name="Chevron 38">
              <a:extLst>
                <a:ext uri="{FF2B5EF4-FFF2-40B4-BE49-F238E27FC236}">
                  <a16:creationId xmlns:a16="http://schemas.microsoft.com/office/drawing/2014/main" id="{E8F1DE9B-4600-6B43-92F2-7DF315BC2AED}"/>
                </a:ext>
              </a:extLst>
            </p:cNvPr>
            <p:cNvSpPr/>
            <p:nvPr/>
          </p:nvSpPr>
          <p:spPr>
            <a:xfrm>
              <a:off x="2071623"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Chevron 6">
              <a:extLst>
                <a:ext uri="{FF2B5EF4-FFF2-40B4-BE49-F238E27FC236}">
                  <a16:creationId xmlns:a16="http://schemas.microsoft.com/office/drawing/2014/main" id="{4C7316F9-EA05-9647-9315-8A77D5708651}"/>
                </a:ext>
              </a:extLst>
            </p:cNvPr>
            <p:cNvSpPr txBox="1"/>
            <p:nvPr/>
          </p:nvSpPr>
          <p:spPr>
            <a:xfrm>
              <a:off x="2460147" y="17253"/>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2000" b="1" kern="1200"/>
                <a:t>test</a:t>
              </a:r>
            </a:p>
          </p:txBody>
        </p:sp>
      </p:grpSp>
      <p:sp>
        <p:nvSpPr>
          <p:cNvPr id="4" name="TextBox 3">
            <a:extLst>
              <a:ext uri="{FF2B5EF4-FFF2-40B4-BE49-F238E27FC236}">
                <a16:creationId xmlns:a16="http://schemas.microsoft.com/office/drawing/2014/main" id="{7551E221-BF32-D548-A5AD-3E07B08F83B7}"/>
              </a:ext>
            </a:extLst>
          </p:cNvPr>
          <p:cNvSpPr txBox="1"/>
          <p:nvPr/>
        </p:nvSpPr>
        <p:spPr>
          <a:xfrm>
            <a:off x="1720539" y="4640806"/>
            <a:ext cx="10488714" cy="806951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Shift testing left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as much as possible</a:t>
            </a:r>
          </a:p>
          <a:p>
            <a:pPr marL="342900" indent="-342900" defTabSz="821531">
              <a:lnSpc>
                <a:spcPct val="100000"/>
              </a:lnSpc>
              <a:spcBef>
                <a:spcPts val="3000"/>
              </a:spcBef>
              <a:buFont typeface="Arial" panose="020B0604020202020204" pitchFamily="34" charset="0"/>
              <a:buChar char="•"/>
            </a:pP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TDD: </a:t>
            </a: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unit testing</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Mutation testing: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assess the quality of unit tests</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Integration testing</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BDD: acceptance testing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 using test containers, </a:t>
            </a:r>
            <a:r>
              <a:rPr lang="en-GB" sz="2000" b="0" cap="none" spc="0" err="1">
                <a:solidFill>
                  <a:srgbClr val="5E5E5E"/>
                </a:solidFill>
                <a:latin typeface="Arial" panose="020B0604020202020204" pitchFamily="34" charset="0"/>
                <a:ea typeface="Helvetica Light"/>
                <a:cs typeface="Arial" panose="020B0604020202020204" pitchFamily="34" charset="0"/>
                <a:sym typeface="Helvetica Light"/>
              </a:rPr>
              <a:t>jbehave</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000" b="0" cap="none" spc="0" err="1">
                <a:solidFill>
                  <a:srgbClr val="5E5E5E"/>
                </a:solidFill>
                <a:latin typeface="Arial" panose="020B0604020202020204" pitchFamily="34" charset="0"/>
                <a:ea typeface="Helvetica Light"/>
                <a:cs typeface="Arial" panose="020B0604020202020204" pitchFamily="34" charset="0"/>
                <a:sym typeface="Helvetica Light"/>
              </a:rPr>
              <a:t>jgiven</a:t>
            </a:r>
            <a:endParaRPr lang="en-GB" sz="2000" b="0" cap="none" spc="0">
              <a:solidFill>
                <a:srgbClr val="5E5E5E"/>
              </a:solidFill>
              <a:latin typeface="Arial" panose="020B0604020202020204" pitchFamily="34" charset="0"/>
              <a:ea typeface="Helvetica Light"/>
              <a:cs typeface="Arial" panose="020B0604020202020204" pitchFamily="34" charset="0"/>
              <a:sym typeface="Helvetica Light"/>
            </a:endParaRP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API testing: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REST assured, retrofit, </a:t>
            </a:r>
            <a:r>
              <a:rPr lang="en-GB" sz="2000" b="0" cap="none" spc="0" err="1">
                <a:solidFill>
                  <a:srgbClr val="5E5E5E"/>
                </a:solidFill>
                <a:latin typeface="Arial" panose="020B0604020202020204" pitchFamily="34" charset="0"/>
                <a:ea typeface="Helvetica Light"/>
                <a:cs typeface="Arial" panose="020B0604020202020204" pitchFamily="34" charset="0"/>
                <a:sym typeface="Helvetica Light"/>
              </a:rPr>
              <a:t>wiremock</a:t>
            </a:r>
            <a:endParaRPr lang="en-GB" sz="2000" b="0" cap="none" spc="0">
              <a:solidFill>
                <a:srgbClr val="5E5E5E"/>
              </a:solidFill>
              <a:latin typeface="Arial" panose="020B0604020202020204" pitchFamily="34" charset="0"/>
              <a:ea typeface="Helvetica Light"/>
              <a:cs typeface="Arial" panose="020B0604020202020204" pitchFamily="34" charset="0"/>
              <a:sym typeface="Helvetica Light"/>
            </a:endParaRP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E2E integration testing: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Selenium, Retrofit</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Performance testing: </a:t>
            </a:r>
            <a:r>
              <a:rPr lang="en-GB" sz="2000" b="0" cap="none" spc="0" err="1">
                <a:solidFill>
                  <a:srgbClr val="5E5E5E"/>
                </a:solidFill>
                <a:latin typeface="Arial" panose="020B0604020202020204" pitchFamily="34" charset="0"/>
                <a:ea typeface="Helvetica Light"/>
                <a:cs typeface="Arial" panose="020B0604020202020204" pitchFamily="34" charset="0"/>
                <a:sym typeface="Helvetica Light"/>
              </a:rPr>
              <a:t>Jmeter</a:t>
            </a:r>
            <a:endParaRPr lang="en-GB" sz="2000" b="0" cap="none" spc="0">
              <a:solidFill>
                <a:srgbClr val="5E5E5E"/>
              </a:solidFill>
              <a:latin typeface="Arial" panose="020B0604020202020204" pitchFamily="34" charset="0"/>
              <a:ea typeface="Helvetica Light"/>
              <a:cs typeface="Arial" panose="020B0604020202020204" pitchFamily="34" charset="0"/>
              <a:sym typeface="Helvetica Light"/>
            </a:endParaRP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Soak testing</a:t>
            </a:r>
          </a:p>
          <a:p>
            <a:pPr marL="342900" indent="-342900" defTabSz="821531">
              <a:lnSpc>
                <a:spcPct val="100000"/>
              </a:lnSpc>
              <a:spcBef>
                <a:spcPts val="3000"/>
              </a:spcBef>
              <a:buFont typeface="Arial" panose="020B0604020202020204" pitchFamily="34" charset="0"/>
              <a:buChar char="•"/>
            </a:pP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Focus on </a:t>
            </a: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full automation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at all levels</a:t>
            </a:r>
          </a:p>
          <a:p>
            <a:pPr marL="342900" indent="-342900" defTabSz="821531">
              <a:lnSpc>
                <a:spcPct val="100000"/>
              </a:lnSpc>
              <a:spcBef>
                <a:spcPts val="3000"/>
              </a:spcBef>
              <a:buFont typeface="Arial" panose="020B0604020202020204" pitchFamily="34" charset="0"/>
              <a:buChar char="•"/>
            </a:pPr>
            <a:endParaRPr lang="en-GB" sz="2000" b="0" cap="none" spc="0">
              <a:solidFill>
                <a:srgbClr val="5E5E5E"/>
              </a:solidFill>
              <a:latin typeface="Arial" panose="020B0604020202020204" pitchFamily="34" charset="0"/>
              <a:ea typeface="Helvetica Light"/>
              <a:cs typeface="Arial" panose="020B0604020202020204" pitchFamily="34" charset="0"/>
              <a:sym typeface="Helvetica Light"/>
            </a:endParaRPr>
          </a:p>
          <a:p>
            <a:pPr marL="342900" indent="-342900" algn="l" defTabSz="821531">
              <a:lnSpc>
                <a:spcPct val="100000"/>
              </a:lnSpc>
              <a:spcBef>
                <a:spcPts val="3000"/>
              </a:spcBef>
              <a:buFont typeface="Arial" panose="020B0604020202020204" pitchFamily="34" charset="0"/>
              <a:buChar char="•"/>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93743697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extLst>
              <p:ext uri="{D42A27DB-BD31-4B8C-83A1-F6EECF244321}">
                <p14:modId xmlns:p14="http://schemas.microsoft.com/office/powerpoint/2010/main" val="1098713538"/>
              </p:ext>
            </p:extLst>
          </p:nvPr>
        </p:nvGraphicFramePr>
        <p:xfrm>
          <a:off x="1703286" y="2286001"/>
          <a:ext cx="16454085" cy="7223760"/>
        </p:xfrm>
        <a:graphic>
          <a:graphicData uri="http://schemas.openxmlformats.org/drawingml/2006/table">
            <a:tbl>
              <a:tblPr>
                <a:tableStyleId>{4C3C2611-4C71-4FC5-86AE-919BDF0F9419}</a:tableStyleId>
              </a:tblPr>
              <a:tblGrid>
                <a:gridCol w="14782591">
                  <a:extLst>
                    <a:ext uri="{9D8B030D-6E8A-4147-A177-3AD203B41FA5}">
                      <a16:colId xmlns:a16="http://schemas.microsoft.com/office/drawing/2014/main" val="20001"/>
                    </a:ext>
                  </a:extLst>
                </a:gridCol>
                <a:gridCol w="1671494">
                  <a:extLst>
                    <a:ext uri="{9D8B030D-6E8A-4147-A177-3AD203B41FA5}">
                      <a16:colId xmlns:a16="http://schemas.microsoft.com/office/drawing/2014/main" val="2327088535"/>
                    </a:ext>
                  </a:extLst>
                </a:gridCol>
              </a:tblGrid>
              <a:tr h="5948736">
                <a:tc>
                  <a:txBody>
                    <a:bodyPr/>
                    <a:lstStyle/>
                    <a:p>
                      <a:pPr marL="0" marR="0" indent="0" algn="l" defTabSz="457200" eaLnBrk="1" fontAlgn="auto" latinLnBrk="0" hangingPunct="1">
                        <a:lnSpc>
                          <a:spcPct val="100000"/>
                        </a:lnSpc>
                        <a:spcBef>
                          <a:spcPts val="1200"/>
                        </a:spcBef>
                        <a:spcAft>
                          <a:spcPts val="0"/>
                        </a:spcAft>
                        <a:buClrTx/>
                        <a:buSzTx/>
                        <a:buFontTx/>
                        <a:buNone/>
                        <a:tabLst/>
                        <a:defRPr sz="1800"/>
                      </a:pPr>
                      <a:r>
                        <a:rPr lang="en-US" sz="3200" i="1" dirty="0">
                          <a:solidFill>
                            <a:srgbClr val="408090"/>
                          </a:solidFill>
                          <a:effectLst/>
                        </a:rPr>
                        <a:t># ... the same server code</a:t>
                      </a:r>
                      <a:r>
                        <a:rPr lang="en-US" sz="3200" dirty="0"/>
                        <a:t> </a:t>
                      </a:r>
                    </a:p>
                    <a:p>
                      <a:pPr marL="0" marR="0" indent="0" algn="l" defTabSz="457200" eaLnBrk="1" fontAlgn="auto" latinLnBrk="0" hangingPunct="1">
                        <a:lnSpc>
                          <a:spcPct val="100000"/>
                        </a:lnSpc>
                        <a:spcBef>
                          <a:spcPts val="1200"/>
                        </a:spcBef>
                        <a:spcAft>
                          <a:spcPts val="0"/>
                        </a:spcAft>
                        <a:buClrTx/>
                        <a:buSzTx/>
                        <a:buFontTx/>
                        <a:buNone/>
                        <a:tabLst/>
                        <a:defRPr sz="1800"/>
                      </a:pPr>
                      <a:r>
                        <a:rPr lang="en-US" sz="3200" b="1" dirty="0">
                          <a:solidFill>
                            <a:srgbClr val="007020"/>
                          </a:solidFill>
                          <a:effectLst/>
                        </a:rPr>
                        <a:t>def</a:t>
                      </a:r>
                      <a:r>
                        <a:rPr lang="en-US" sz="3200" dirty="0"/>
                        <a:t> </a:t>
                      </a:r>
                      <a:r>
                        <a:rPr lang="en-US" sz="3200" dirty="0">
                          <a:solidFill>
                            <a:srgbClr val="06287E"/>
                          </a:solidFill>
                          <a:effectLst/>
                        </a:rPr>
                        <a:t>compute</a:t>
                      </a:r>
                      <a:r>
                        <a:rPr lang="en-US" sz="3200" dirty="0">
                          <a:effectLst/>
                        </a:rPr>
                        <a:t>():</a:t>
                      </a:r>
                      <a:r>
                        <a:rPr lang="en-US" sz="3200" dirty="0"/>
                        <a:t> </a:t>
                      </a:r>
                    </a:p>
                    <a:p>
                      <a:pPr marL="0" marR="0" indent="0" algn="l" defTabSz="457200" eaLnBrk="1" fontAlgn="auto" latinLnBrk="0" hangingPunct="1">
                        <a:lnSpc>
                          <a:spcPct val="100000"/>
                        </a:lnSpc>
                        <a:spcBef>
                          <a:spcPts val="1200"/>
                        </a:spcBef>
                        <a:spcAft>
                          <a:spcPts val="0"/>
                        </a:spcAft>
                        <a:buClrTx/>
                        <a:buSzTx/>
                        <a:buFontTx/>
                        <a:buNone/>
                        <a:tabLst/>
                        <a:defRPr sz="1800"/>
                      </a:pPr>
                      <a:r>
                        <a:rPr lang="en-US" sz="3200" dirty="0">
                          <a:effectLst/>
                        </a:rPr>
                        <a:t>      n</a:t>
                      </a:r>
                      <a:r>
                        <a:rPr lang="en-US" sz="3200" dirty="0"/>
                        <a:t> </a:t>
                      </a:r>
                      <a:r>
                        <a:rPr lang="en-US" sz="3200" dirty="0">
                          <a:solidFill>
                            <a:srgbClr val="666666"/>
                          </a:solidFill>
                          <a:effectLst/>
                        </a:rPr>
                        <a:t>=</a:t>
                      </a:r>
                      <a:r>
                        <a:rPr lang="en-US" sz="3200" dirty="0"/>
                        <a:t> </a:t>
                      </a:r>
                      <a:r>
                        <a:rPr lang="en-US" sz="3200" dirty="0">
                          <a:solidFill>
                            <a:srgbClr val="208050"/>
                          </a:solidFill>
                          <a:effectLst/>
                        </a:rPr>
                        <a:t>0</a:t>
                      </a:r>
                      <a:r>
                        <a:rPr lang="en-US" sz="3200" dirty="0"/>
                        <a:t> </a:t>
                      </a:r>
                    </a:p>
                    <a:p>
                      <a:pPr marL="0" marR="0" indent="0" algn="l" defTabSz="457200" eaLnBrk="1" fontAlgn="auto" latinLnBrk="0" hangingPunct="1">
                        <a:lnSpc>
                          <a:spcPct val="100000"/>
                        </a:lnSpc>
                        <a:spcBef>
                          <a:spcPts val="1200"/>
                        </a:spcBef>
                        <a:spcAft>
                          <a:spcPts val="0"/>
                        </a:spcAft>
                        <a:buClrTx/>
                        <a:buSzTx/>
                        <a:buFontTx/>
                        <a:buNone/>
                        <a:tabLst/>
                        <a:defRPr sz="1800"/>
                      </a:pPr>
                      <a:r>
                        <a:rPr lang="en-US" sz="3200" b="1" dirty="0">
                          <a:solidFill>
                            <a:srgbClr val="007020"/>
                          </a:solidFill>
                          <a:effectLst/>
                        </a:rPr>
                        <a:t>      while</a:t>
                      </a:r>
                      <a:r>
                        <a:rPr lang="en-US" sz="3200" dirty="0"/>
                        <a:t> </a:t>
                      </a:r>
                      <a:r>
                        <a:rPr lang="en-US" sz="3200" b="1" dirty="0">
                          <a:solidFill>
                            <a:srgbClr val="007020"/>
                          </a:solidFill>
                          <a:effectLst/>
                        </a:rPr>
                        <a:t>True</a:t>
                      </a:r>
                      <a:r>
                        <a:rPr lang="en-US" sz="3200" dirty="0">
                          <a:effectLst/>
                        </a:rPr>
                        <a:t>:</a:t>
                      </a:r>
                    </a:p>
                    <a:p>
                      <a:pPr marL="0" marR="0" indent="0" algn="l" defTabSz="457200" eaLnBrk="1" fontAlgn="auto" latinLnBrk="0" hangingPunct="1">
                        <a:lnSpc>
                          <a:spcPct val="100000"/>
                        </a:lnSpc>
                        <a:spcBef>
                          <a:spcPts val="1200"/>
                        </a:spcBef>
                        <a:spcAft>
                          <a:spcPts val="0"/>
                        </a:spcAft>
                        <a:buClrTx/>
                        <a:buSzTx/>
                        <a:buFontTx/>
                        <a:buNone/>
                        <a:tabLst/>
                        <a:defRPr sz="1800"/>
                      </a:pPr>
                      <a:r>
                        <a:rPr lang="en-US" sz="3200" dirty="0">
                          <a:effectLst/>
                        </a:rPr>
                        <a:t>        </a:t>
                      </a:r>
                      <a:r>
                        <a:rPr lang="en-US" sz="3200" dirty="0"/>
                        <a:t> </a:t>
                      </a:r>
                      <a:r>
                        <a:rPr lang="en-US" sz="3200" dirty="0">
                          <a:effectLst/>
                        </a:rPr>
                        <a:t>n</a:t>
                      </a:r>
                      <a:r>
                        <a:rPr lang="en-US" sz="3200" dirty="0"/>
                        <a:t> </a:t>
                      </a:r>
                      <a:r>
                        <a:rPr lang="en-US" sz="3200" dirty="0">
                          <a:solidFill>
                            <a:srgbClr val="666666"/>
                          </a:solidFill>
                          <a:effectLst/>
                        </a:rPr>
                        <a:t>+=</a:t>
                      </a:r>
                      <a:r>
                        <a:rPr lang="en-US" sz="3200" dirty="0"/>
                        <a:t> </a:t>
                      </a:r>
                      <a:r>
                        <a:rPr lang="en-US" sz="3200" dirty="0">
                          <a:solidFill>
                            <a:srgbClr val="208050"/>
                          </a:solidFill>
                          <a:effectLst/>
                        </a:rPr>
                        <a:t>1</a:t>
                      </a:r>
                    </a:p>
                    <a:p>
                      <a:pPr marL="0" marR="0" indent="0" algn="l" defTabSz="457200" eaLnBrk="1" fontAlgn="auto" latinLnBrk="0" hangingPunct="1">
                        <a:lnSpc>
                          <a:spcPct val="100000"/>
                        </a:lnSpc>
                        <a:spcBef>
                          <a:spcPts val="1200"/>
                        </a:spcBef>
                        <a:spcAft>
                          <a:spcPts val="0"/>
                        </a:spcAft>
                        <a:buClrTx/>
                        <a:buSzTx/>
                        <a:buFontTx/>
                        <a:buNone/>
                        <a:tabLst/>
                        <a:defRPr sz="1800"/>
                      </a:pPr>
                      <a:r>
                        <a:rPr lang="en-US" sz="3200" dirty="0">
                          <a:solidFill>
                            <a:srgbClr val="208050"/>
                          </a:solidFill>
                          <a:effectLst/>
                        </a:rPr>
                        <a:t>        </a:t>
                      </a:r>
                      <a:r>
                        <a:rPr lang="en-US" sz="3200" dirty="0"/>
                        <a:t> </a:t>
                      </a:r>
                      <a:r>
                        <a:rPr lang="en-US" sz="3200" dirty="0">
                          <a:effectLst/>
                        </a:rPr>
                        <a:t>n</a:t>
                      </a:r>
                      <a:r>
                        <a:rPr lang="en-US" sz="3200" dirty="0"/>
                        <a:t> </a:t>
                      </a:r>
                      <a:r>
                        <a:rPr lang="en-US" sz="3200" dirty="0">
                          <a:solidFill>
                            <a:srgbClr val="666666"/>
                          </a:solidFill>
                          <a:effectLst/>
                        </a:rPr>
                        <a:t>-=</a:t>
                      </a:r>
                      <a:r>
                        <a:rPr lang="en-US" sz="3200" dirty="0"/>
                        <a:t> </a:t>
                      </a:r>
                      <a:r>
                        <a:rPr lang="en-US" sz="3200" dirty="0">
                          <a:solidFill>
                            <a:srgbClr val="208050"/>
                          </a:solidFill>
                          <a:effectLst/>
                        </a:rPr>
                        <a:t>1</a:t>
                      </a:r>
                    </a:p>
                    <a:p>
                      <a:pPr marL="0" marR="0" indent="0" algn="l" defTabSz="457200" eaLnBrk="1" fontAlgn="auto" latinLnBrk="0" hangingPunct="1">
                        <a:lnSpc>
                          <a:spcPct val="100000"/>
                        </a:lnSpc>
                        <a:spcBef>
                          <a:spcPts val="1200"/>
                        </a:spcBef>
                        <a:spcAft>
                          <a:spcPts val="0"/>
                        </a:spcAft>
                        <a:buClrTx/>
                        <a:buSzTx/>
                        <a:buFontTx/>
                        <a:buNone/>
                        <a:tabLst/>
                        <a:defRPr sz="1800"/>
                      </a:pPr>
                      <a:r>
                        <a:rPr lang="en-US" sz="3200" b="1" dirty="0">
                          <a:solidFill>
                            <a:srgbClr val="007020"/>
                          </a:solidFill>
                          <a:effectLst/>
                        </a:rPr>
                        <a:t>if</a:t>
                      </a:r>
                      <a:r>
                        <a:rPr lang="en-US" sz="3200" dirty="0"/>
                        <a:t> </a:t>
                      </a:r>
                      <a:r>
                        <a:rPr lang="en-US" sz="3200" dirty="0">
                          <a:effectLst/>
                        </a:rPr>
                        <a:t>__name__</a:t>
                      </a:r>
                      <a:r>
                        <a:rPr lang="en-US" sz="3200" dirty="0"/>
                        <a:t> </a:t>
                      </a:r>
                      <a:r>
                        <a:rPr lang="en-US" sz="3200" dirty="0">
                          <a:solidFill>
                            <a:srgbClr val="666666"/>
                          </a:solidFill>
                          <a:effectLst/>
                        </a:rPr>
                        <a:t>==</a:t>
                      </a:r>
                      <a:r>
                        <a:rPr lang="en-US" sz="3200" dirty="0"/>
                        <a:t> </a:t>
                      </a:r>
                      <a:r>
                        <a:rPr lang="en-US" sz="3200" dirty="0">
                          <a:solidFill>
                            <a:srgbClr val="4070A0"/>
                          </a:solidFill>
                          <a:effectLst/>
                        </a:rPr>
                        <a:t>'__main__’</a:t>
                      </a:r>
                      <a:r>
                        <a:rPr lang="en-US" sz="3200" dirty="0">
                          <a:effectLst/>
                        </a:rPr>
                        <a:t>:</a:t>
                      </a:r>
                    </a:p>
                    <a:p>
                      <a:pPr marL="0" marR="0" indent="0" algn="l" defTabSz="457200" eaLnBrk="1" fontAlgn="auto" latinLnBrk="0" hangingPunct="1">
                        <a:lnSpc>
                          <a:spcPct val="100000"/>
                        </a:lnSpc>
                        <a:spcBef>
                          <a:spcPts val="1200"/>
                        </a:spcBef>
                        <a:spcAft>
                          <a:spcPts val="0"/>
                        </a:spcAft>
                        <a:buClrTx/>
                        <a:buSzTx/>
                        <a:buFontTx/>
                        <a:buNone/>
                        <a:tabLst/>
                        <a:defRPr sz="1800"/>
                      </a:pPr>
                      <a:r>
                        <a:rPr lang="en-US" sz="3200" dirty="0">
                          <a:effectLst/>
                        </a:rPr>
                        <a:t>    </a:t>
                      </a:r>
                      <a:r>
                        <a:rPr lang="en-US" sz="3200" dirty="0"/>
                        <a:t> </a:t>
                      </a:r>
                      <a:r>
                        <a:rPr lang="en-US" sz="3200" dirty="0">
                          <a:effectLst/>
                        </a:rPr>
                        <a:t>Thread(target</a:t>
                      </a:r>
                      <a:r>
                        <a:rPr lang="en-US" sz="3200" dirty="0">
                          <a:solidFill>
                            <a:srgbClr val="666666"/>
                          </a:solidFill>
                          <a:effectLst/>
                        </a:rPr>
                        <a:t>=</a:t>
                      </a:r>
                      <a:r>
                        <a:rPr lang="en-US" sz="3200" dirty="0">
                          <a:effectLst/>
                        </a:rPr>
                        <a:t>compute)</a:t>
                      </a:r>
                      <a:r>
                        <a:rPr lang="en-US" sz="3200" dirty="0">
                          <a:solidFill>
                            <a:srgbClr val="666666"/>
                          </a:solidFill>
                          <a:effectLst/>
                        </a:rPr>
                        <a:t>.</a:t>
                      </a:r>
                      <a:r>
                        <a:rPr lang="en-US" sz="3200" dirty="0">
                          <a:effectLst/>
                        </a:rPr>
                        <a:t>start()</a:t>
                      </a:r>
                    </a:p>
                    <a:p>
                      <a:pPr marL="0" marR="0" indent="0" algn="l" defTabSz="457200" eaLnBrk="1" fontAlgn="auto" latinLnBrk="0" hangingPunct="1">
                        <a:lnSpc>
                          <a:spcPct val="100000"/>
                        </a:lnSpc>
                        <a:spcBef>
                          <a:spcPts val="1200"/>
                        </a:spcBef>
                        <a:spcAft>
                          <a:spcPts val="0"/>
                        </a:spcAft>
                        <a:buClrTx/>
                        <a:buSzTx/>
                        <a:buFontTx/>
                        <a:buNone/>
                        <a:tabLst/>
                        <a:defRPr sz="1800"/>
                      </a:pPr>
                      <a:r>
                        <a:rPr lang="en-US" sz="3200" dirty="0">
                          <a:effectLst/>
                        </a:rPr>
                        <a:t>    </a:t>
                      </a:r>
                      <a:r>
                        <a:rPr lang="en-US" sz="3200" dirty="0"/>
                        <a:t> </a:t>
                      </a:r>
                      <a:r>
                        <a:rPr lang="en-US" sz="3200" dirty="0" err="1">
                          <a:effectLst/>
                        </a:rPr>
                        <a:t>run_server</a:t>
                      </a:r>
                      <a:r>
                        <a:rPr lang="en-US" sz="3200" dirty="0">
                          <a:effectLst/>
                        </a:rPr>
                        <a:t>()</a:t>
                      </a:r>
                    </a:p>
                    <a:p>
                      <a:pPr marL="0" marR="0" indent="0" algn="l" defTabSz="457200" eaLnBrk="1" fontAlgn="auto" latinLnBrk="0" hangingPunct="1">
                        <a:lnSpc>
                          <a:spcPct val="100000"/>
                        </a:lnSpc>
                        <a:spcBef>
                          <a:spcPts val="1200"/>
                        </a:spcBef>
                        <a:spcAft>
                          <a:spcPts val="0"/>
                        </a:spcAft>
                        <a:buClrTx/>
                        <a:buSzTx/>
                        <a:buFontTx/>
                        <a:buNone/>
                        <a:tabLst/>
                        <a:defRPr sz="1800"/>
                      </a:pPr>
                      <a:r>
                        <a:rPr lang="en-US" sz="3200" b="1" baseline="-2533" dirty="0">
                          <a:solidFill>
                            <a:schemeClr val="bg2"/>
                          </a:solidFill>
                          <a:effectLst/>
                          <a:latin typeface="+mn-lt"/>
                          <a:sym typeface="Helvetica"/>
                        </a:rPr>
                        <a:t>’’’’’’</a:t>
                      </a: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722481">
                <a:tc>
                  <a:txBody>
                    <a:bodyPr/>
                    <a:lstStyle/>
                    <a:p>
                      <a:pPr marL="0" marR="0" indent="0" algn="l" defTabSz="825500" eaLnBrk="1" fontAlgn="base" latinLnBrk="0" hangingPunct="1">
                        <a:lnSpc>
                          <a:spcPct val="100000"/>
                        </a:lnSpc>
                        <a:spcBef>
                          <a:spcPts val="0"/>
                        </a:spcBef>
                        <a:spcAft>
                          <a:spcPts val="0"/>
                        </a:spcAft>
                        <a:buClrTx/>
                        <a:buSzTx/>
                        <a:buFont typeface="+mj-lt"/>
                        <a:buNone/>
                        <a:tabLst/>
                        <a:defRPr/>
                      </a:pPr>
                      <a:endParaRPr lang="en-US" sz="2800" b="0" i="0" u="none" strike="noStrike" dirty="0">
                        <a:solidFill>
                          <a:srgbClr val="000305"/>
                        </a:solidFill>
                        <a:effectLst/>
                        <a:latin typeface="Trebuchet MS" panose="020B0703020202090204" pitchFamily="34" charset="0"/>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7524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
        <p:nvSpPr>
          <p:cNvPr id="9" name="Title Goes Here">
            <a:extLst>
              <a:ext uri="{FF2B5EF4-FFF2-40B4-BE49-F238E27FC236}">
                <a16:creationId xmlns:a16="http://schemas.microsoft.com/office/drawing/2014/main" id="{E2371589-5BF1-0E42-A637-A7AAC4942FAD}"/>
              </a:ext>
            </a:extLst>
          </p:cNvPr>
          <p:cNvSpPr txBox="1"/>
          <p:nvPr/>
        </p:nvSpPr>
        <p:spPr>
          <a:xfrm>
            <a:off x="1703286" y="1271425"/>
            <a:ext cx="13740755" cy="7673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sz="5400" b="0" spc="0" dirty="0">
                <a:solidFill>
                  <a:srgbClr val="000000"/>
                </a:solidFill>
              </a:rPr>
              <a:t>The convoy effect</a:t>
            </a:r>
            <a:endParaRPr lang="en-US" sz="5400" b="0" i="0" u="none" strike="noStrike" cap="none" spc="0" baseline="0" dirty="0">
              <a:solidFill>
                <a:srgbClr val="000000"/>
              </a:solidFill>
              <a:effectLst/>
              <a:uFillTx/>
              <a:latin typeface="+mn-lt"/>
              <a:ea typeface="+mn-ea"/>
              <a:cs typeface="+mn-cs"/>
              <a:sym typeface="Helvetica"/>
            </a:endParaRPr>
          </a:p>
        </p:txBody>
      </p:sp>
      <p:graphicFrame>
        <p:nvGraphicFramePr>
          <p:cNvPr id="2" name="Table">
            <a:extLst>
              <a:ext uri="{FF2B5EF4-FFF2-40B4-BE49-F238E27FC236}">
                <a16:creationId xmlns:a16="http://schemas.microsoft.com/office/drawing/2014/main" id="{F80C5E2C-74D7-4B1B-59DC-F1F9032E29D4}"/>
              </a:ext>
            </a:extLst>
          </p:cNvPr>
          <p:cNvGraphicFramePr/>
          <p:nvPr>
            <p:extLst>
              <p:ext uri="{D42A27DB-BD31-4B8C-83A1-F6EECF244321}">
                <p14:modId xmlns:p14="http://schemas.microsoft.com/office/powerpoint/2010/main" val="668342690"/>
              </p:ext>
            </p:extLst>
          </p:nvPr>
        </p:nvGraphicFramePr>
        <p:xfrm>
          <a:off x="1703286" y="9444741"/>
          <a:ext cx="19229943" cy="3970516"/>
        </p:xfrm>
        <a:graphic>
          <a:graphicData uri="http://schemas.openxmlformats.org/drawingml/2006/table">
            <a:tbl>
              <a:tblPr>
                <a:tableStyleId>{4C3C2611-4C71-4FC5-86AE-919BDF0F9419}</a:tableStyleId>
              </a:tblPr>
              <a:tblGrid>
                <a:gridCol w="17276462">
                  <a:extLst>
                    <a:ext uri="{9D8B030D-6E8A-4147-A177-3AD203B41FA5}">
                      <a16:colId xmlns:a16="http://schemas.microsoft.com/office/drawing/2014/main" val="20001"/>
                    </a:ext>
                  </a:extLst>
                </a:gridCol>
                <a:gridCol w="1953481">
                  <a:extLst>
                    <a:ext uri="{9D8B030D-6E8A-4147-A177-3AD203B41FA5}">
                      <a16:colId xmlns:a16="http://schemas.microsoft.com/office/drawing/2014/main" val="2327088535"/>
                    </a:ext>
                  </a:extLst>
                </a:gridCol>
              </a:tblGrid>
              <a:tr h="2310841">
                <a:tc>
                  <a:txBody>
                    <a:bodyPr/>
                    <a:lstStyle/>
                    <a:p>
                      <a:pPr marL="0" marR="0" indent="0" algn="l" defTabSz="825500" eaLnBrk="1" fontAlgn="base" latinLnBrk="0" hangingPunct="1">
                        <a:lnSpc>
                          <a:spcPct val="100000"/>
                        </a:lnSpc>
                        <a:spcBef>
                          <a:spcPts val="0"/>
                        </a:spcBef>
                        <a:spcAft>
                          <a:spcPts val="0"/>
                        </a:spcAft>
                        <a:buClrTx/>
                        <a:buSzTx/>
                        <a:buFont typeface="+mj-lt"/>
                        <a:buNone/>
                        <a:tabLst/>
                        <a:defRPr/>
                      </a:pPr>
                      <a:r>
                        <a:rPr lang="en-US" sz="3200" b="1" dirty="0">
                          <a:solidFill>
                            <a:srgbClr val="007020"/>
                          </a:solidFill>
                          <a:effectLst/>
                        </a:rPr>
                        <a:t>from</a:t>
                      </a:r>
                      <a:r>
                        <a:rPr lang="en-US" sz="3200" dirty="0"/>
                        <a:t> </a:t>
                      </a:r>
                      <a:r>
                        <a:rPr lang="en-US" sz="3200" b="1" dirty="0">
                          <a:solidFill>
                            <a:srgbClr val="0E84B5"/>
                          </a:solidFill>
                          <a:effectLst/>
                        </a:rPr>
                        <a:t>multiprocessing</a:t>
                      </a:r>
                      <a:r>
                        <a:rPr lang="en-US" sz="3200" dirty="0"/>
                        <a:t> </a:t>
                      </a:r>
                      <a:r>
                        <a:rPr lang="en-US" sz="3200" b="1" dirty="0">
                          <a:solidFill>
                            <a:srgbClr val="007020"/>
                          </a:solidFill>
                          <a:effectLst/>
                        </a:rPr>
                        <a:t>import</a:t>
                      </a:r>
                      <a:r>
                        <a:rPr lang="en-US" sz="3200" dirty="0"/>
                        <a:t> </a:t>
                      </a:r>
                      <a:r>
                        <a:rPr lang="en-US" sz="3200" dirty="0">
                          <a:effectLst/>
                        </a:rPr>
                        <a:t>Process</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3200" dirty="0"/>
                        <a:t> </a:t>
                      </a:r>
                      <a:r>
                        <a:rPr lang="en-US" sz="3200" i="1" dirty="0">
                          <a:solidFill>
                            <a:srgbClr val="408090"/>
                          </a:solidFill>
                          <a:effectLst/>
                        </a:rPr>
                        <a:t># ... the same server code</a:t>
                      </a:r>
                      <a:r>
                        <a:rPr lang="en-US" sz="32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3200" b="1" dirty="0">
                          <a:solidFill>
                            <a:srgbClr val="007020"/>
                          </a:solidFill>
                          <a:effectLst/>
                        </a:rPr>
                        <a:t>if</a:t>
                      </a:r>
                      <a:r>
                        <a:rPr lang="en-US" sz="3200" dirty="0"/>
                        <a:t> </a:t>
                      </a:r>
                      <a:r>
                        <a:rPr lang="en-US" sz="3200" dirty="0">
                          <a:effectLst/>
                        </a:rPr>
                        <a:t>__name__</a:t>
                      </a:r>
                      <a:r>
                        <a:rPr lang="en-US" sz="3200" dirty="0"/>
                        <a:t> </a:t>
                      </a:r>
                      <a:r>
                        <a:rPr lang="en-US" sz="3200" dirty="0">
                          <a:solidFill>
                            <a:srgbClr val="666666"/>
                          </a:solidFill>
                          <a:effectLst/>
                        </a:rPr>
                        <a:t>==</a:t>
                      </a:r>
                      <a:r>
                        <a:rPr lang="en-US" sz="3200" dirty="0"/>
                        <a:t> </a:t>
                      </a:r>
                      <a:r>
                        <a:rPr lang="en-US" sz="3200" dirty="0">
                          <a:solidFill>
                            <a:srgbClr val="4070A0"/>
                          </a:solidFill>
                          <a:effectLst/>
                        </a:rPr>
                        <a:t>'__main__’</a:t>
                      </a:r>
                      <a:r>
                        <a:rPr lang="en-US" sz="3200" dirty="0">
                          <a:effectLst/>
                        </a:rPr>
                        <a:t>:</a:t>
                      </a:r>
                      <a:r>
                        <a:rPr lang="en-US" sz="32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3200" dirty="0">
                          <a:effectLst/>
                        </a:rPr>
                        <a:t>    Process(target</a:t>
                      </a:r>
                      <a:r>
                        <a:rPr lang="en-US" sz="3200" dirty="0">
                          <a:solidFill>
                            <a:srgbClr val="666666"/>
                          </a:solidFill>
                          <a:effectLst/>
                        </a:rPr>
                        <a:t>=</a:t>
                      </a:r>
                      <a:r>
                        <a:rPr lang="en-US" sz="3200" dirty="0">
                          <a:effectLst/>
                        </a:rPr>
                        <a:t>compute)</a:t>
                      </a:r>
                      <a:r>
                        <a:rPr lang="en-US" sz="3200" dirty="0">
                          <a:solidFill>
                            <a:srgbClr val="666666"/>
                          </a:solidFill>
                          <a:effectLst/>
                        </a:rPr>
                        <a:t>.</a:t>
                      </a:r>
                      <a:r>
                        <a:rPr lang="en-US" sz="3200" dirty="0">
                          <a:effectLst/>
                        </a:rPr>
                        <a:t>start()</a:t>
                      </a:r>
                      <a:r>
                        <a:rPr lang="en-US" sz="3200" dirty="0"/>
                        <a:t> </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3200" dirty="0">
                          <a:effectLst/>
                        </a:rPr>
                        <a:t>    </a:t>
                      </a:r>
                      <a:r>
                        <a:rPr lang="en-US" sz="3200" dirty="0" err="1">
                          <a:effectLst/>
                        </a:rPr>
                        <a:t>run_server</a:t>
                      </a:r>
                      <a:r>
                        <a:rPr lang="en-US" sz="3200" dirty="0">
                          <a:effectLst/>
                        </a:rPr>
                        <a:t>()</a:t>
                      </a:r>
                      <a:endParaRPr lang="en-US" sz="3200" b="0" i="0" u="none" strike="noStrike" dirty="0">
                        <a:solidFill>
                          <a:srgbClr val="000305"/>
                        </a:solidFill>
                        <a:effectLst/>
                        <a:latin typeface="Trebuchet MS" panose="020B0703020202090204" pitchFamily="34" charset="0"/>
                      </a:endParaRPr>
                    </a:p>
                  </a:txBody>
                  <a:tcPr marL="177800" marR="177800" marT="177800" marB="177800" anchor="ctr" horzOverflow="overflow"/>
                </a:tc>
                <a:tc>
                  <a:txBody>
                    <a:bodyPr/>
                    <a:lstStyle/>
                    <a:p>
                      <a:pPr algn="l" defTabSz="457200">
                        <a:spcBef>
                          <a:spcPts val="1200"/>
                        </a:spcBef>
                        <a:defRPr sz="1800"/>
                      </a:pPr>
                      <a:endParaRPr lang="en-US" sz="3200" b="1" baseline="-2533" dirty="0">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1176516">
                <a:tc>
                  <a:txBody>
                    <a:bodyPr/>
                    <a:lstStyle/>
                    <a:p>
                      <a:pPr marL="0" marR="0" indent="0" algn="l" defTabSz="825500" eaLnBrk="1" fontAlgn="base" latinLnBrk="0" hangingPunct="1">
                        <a:lnSpc>
                          <a:spcPct val="100000"/>
                        </a:lnSpc>
                        <a:spcBef>
                          <a:spcPts val="0"/>
                        </a:spcBef>
                        <a:spcAft>
                          <a:spcPts val="0"/>
                        </a:spcAft>
                        <a:buClrTx/>
                        <a:buSzTx/>
                        <a:buFont typeface="+mj-lt"/>
                        <a:buNone/>
                        <a:tabLst/>
                        <a:defRPr/>
                      </a:pPr>
                      <a:endParaRPr lang="en-US" sz="2800" b="0" i="0" u="none" strike="noStrike" dirty="0">
                        <a:solidFill>
                          <a:srgbClr val="000305"/>
                        </a:solidFill>
                        <a:effectLst/>
                        <a:latin typeface="Trebuchet MS" panose="020B0703020202090204" pitchFamily="34" charset="0"/>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22021159"/>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solidFill>
                  <a:schemeClr val="bg2"/>
                </a:solidFill>
              </a:rPr>
              <a:t>Testing capabilities</a:t>
            </a:r>
            <a:endParaRPr>
              <a:solidFill>
                <a:schemeClr val="bg2"/>
              </a:solidFil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4015162" y="13289446"/>
            <a:ext cx="258082" cy="3904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lang="en-RO" smtClean="0">
                <a:solidFill>
                  <a:schemeClr val="tx1"/>
                </a:solidFill>
              </a:rPr>
              <a:t>130</a:t>
            </a:fld>
            <a:endParaRPr lang="en-RO">
              <a:solidFill>
                <a:schemeClr val="tx1"/>
              </a:solidFill>
            </a:endParaRPr>
          </a:p>
        </p:txBody>
      </p:sp>
      <p:sp>
        <p:nvSpPr>
          <p:cNvPr id="14" name="Client Name  Presentation Title  -  1. Chapter Name">
            <a:extLst>
              <a:ext uri="{FF2B5EF4-FFF2-40B4-BE49-F238E27FC236}">
                <a16:creationId xmlns:a16="http://schemas.microsoft.com/office/drawing/2014/main" id="{3A0F60A7-3A8B-D444-8C24-1DA3497E5258}"/>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lang="en-GB" b="1">
                <a:solidFill>
                  <a:srgbClr val="929292"/>
                </a:solidFill>
                <a:latin typeface="+mn-lt"/>
                <a:ea typeface="+mn-ea"/>
                <a:cs typeface="+mn-cs"/>
                <a:sym typeface="Helvetica"/>
              </a:rPr>
              <a:t>Client Name  </a:t>
            </a:r>
            <a:r>
              <a:rPr lang="en-GB">
                <a:solidFill>
                  <a:srgbClr val="929292"/>
                </a:solidFill>
              </a:rPr>
              <a:t>Presentation Title  - </a:t>
            </a:r>
            <a:r>
              <a:rPr lang="en-GB"/>
              <a:t> </a:t>
            </a:r>
            <a:r>
              <a:rPr lang="en-GB" b="1">
                <a:solidFill>
                  <a:srgbClr val="DE411B"/>
                </a:solidFill>
                <a:latin typeface="Arial" panose="020B0604020202020204"/>
                <a:ea typeface="+mn-ea"/>
                <a:sym typeface="Helvetica"/>
              </a:rPr>
              <a:t>7.5 Technical / Quality / Security Practices</a:t>
            </a:r>
            <a:endParaRPr lang="en-GB" b="1">
              <a:solidFill>
                <a:srgbClr val="DE411B"/>
              </a:solidFill>
              <a:latin typeface="+mn-lt"/>
              <a:ea typeface="+mn-ea"/>
              <a:cs typeface="+mn-cs"/>
              <a:sym typeface="Helvetica"/>
            </a:endParaRPr>
          </a:p>
        </p:txBody>
      </p:sp>
      <p:sp>
        <p:nvSpPr>
          <p:cNvPr id="25" name="Rectangle">
            <a:extLst>
              <a:ext uri="{FF2B5EF4-FFF2-40B4-BE49-F238E27FC236}">
                <a16:creationId xmlns:a16="http://schemas.microsoft.com/office/drawing/2014/main" id="{2EBBF608-03F1-1849-BB31-EC76E681F1D1}"/>
              </a:ext>
            </a:extLst>
          </p:cNvPr>
          <p:cNvSpPr/>
          <p:nvPr/>
        </p:nvSpPr>
        <p:spPr>
          <a:xfrm rot="16200000">
            <a:off x="3419745" y="276701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26" name="Rectangle">
            <a:extLst>
              <a:ext uri="{FF2B5EF4-FFF2-40B4-BE49-F238E27FC236}">
                <a16:creationId xmlns:a16="http://schemas.microsoft.com/office/drawing/2014/main" id="{5CFE3692-240A-294F-9DDF-4B2E3291A460}"/>
              </a:ext>
            </a:extLst>
          </p:cNvPr>
          <p:cNvSpPr/>
          <p:nvPr/>
        </p:nvSpPr>
        <p:spPr>
          <a:xfrm rot="16200000">
            <a:off x="9946463" y="276701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27" name="Rectangle">
            <a:extLst>
              <a:ext uri="{FF2B5EF4-FFF2-40B4-BE49-F238E27FC236}">
                <a16:creationId xmlns:a16="http://schemas.microsoft.com/office/drawing/2014/main" id="{0EAAF8C7-72B6-BE4E-BB58-47E910058D55}"/>
              </a:ext>
            </a:extLst>
          </p:cNvPr>
          <p:cNvSpPr/>
          <p:nvPr/>
        </p:nvSpPr>
        <p:spPr>
          <a:xfrm rot="16200000">
            <a:off x="17138174" y="276701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31" name="ELEMENT 1…">
            <a:extLst>
              <a:ext uri="{FF2B5EF4-FFF2-40B4-BE49-F238E27FC236}">
                <a16:creationId xmlns:a16="http://schemas.microsoft.com/office/drawing/2014/main" id="{54D5276D-FCB7-FA49-98AF-3717C1CB3877}"/>
              </a:ext>
            </a:extLst>
          </p:cNvPr>
          <p:cNvSpPr txBox="1"/>
          <p:nvPr/>
        </p:nvSpPr>
        <p:spPr>
          <a:xfrm>
            <a:off x="3014245" y="3392648"/>
            <a:ext cx="5263882" cy="1778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Test strategy</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Test reviews, strategies, approaches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Test process improvement</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sp>
        <p:nvSpPr>
          <p:cNvPr id="44" name="ELEMENT 1…">
            <a:extLst>
              <a:ext uri="{FF2B5EF4-FFF2-40B4-BE49-F238E27FC236}">
                <a16:creationId xmlns:a16="http://schemas.microsoft.com/office/drawing/2014/main" id="{FE49CBF0-D874-3D4C-B95D-2701295EDC78}"/>
              </a:ext>
            </a:extLst>
          </p:cNvPr>
          <p:cNvSpPr txBox="1"/>
          <p:nvPr/>
        </p:nvSpPr>
        <p:spPr>
          <a:xfrm>
            <a:off x="9559113" y="3392648"/>
            <a:ext cx="5263882" cy="2394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Test automation</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Accelerators reduce test creation and maintenance costs </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Automate APIs, services, UI, DB, messages and files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sp>
        <p:nvSpPr>
          <p:cNvPr id="45" name="ELEMENT 1…">
            <a:extLst>
              <a:ext uri="{FF2B5EF4-FFF2-40B4-BE49-F238E27FC236}">
                <a16:creationId xmlns:a16="http://schemas.microsoft.com/office/drawing/2014/main" id="{D6C7ABD6-BCB2-1048-9A4F-79F6A29134C9}"/>
              </a:ext>
            </a:extLst>
          </p:cNvPr>
          <p:cNvSpPr txBox="1"/>
          <p:nvPr/>
        </p:nvSpPr>
        <p:spPr>
          <a:xfrm>
            <a:off x="16747357" y="3392648"/>
            <a:ext cx="5263882" cy="1316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AGILE TEST TRANSFORMATION</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Integrating testing into sprints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Reducing testing in transition to production</a:t>
            </a:r>
          </a:p>
        </p:txBody>
      </p:sp>
      <p:sp>
        <p:nvSpPr>
          <p:cNvPr id="35" name="Rectangle">
            <a:extLst>
              <a:ext uri="{FF2B5EF4-FFF2-40B4-BE49-F238E27FC236}">
                <a16:creationId xmlns:a16="http://schemas.microsoft.com/office/drawing/2014/main" id="{3C20CFDF-3547-BE43-BCC2-164C024A329D}"/>
              </a:ext>
            </a:extLst>
          </p:cNvPr>
          <p:cNvSpPr/>
          <p:nvPr/>
        </p:nvSpPr>
        <p:spPr>
          <a:xfrm rot="16200000">
            <a:off x="3419745" y="576421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36" name="Rectangle">
            <a:extLst>
              <a:ext uri="{FF2B5EF4-FFF2-40B4-BE49-F238E27FC236}">
                <a16:creationId xmlns:a16="http://schemas.microsoft.com/office/drawing/2014/main" id="{7F1A8559-47C7-3548-8D33-DEEF1CC0DE85}"/>
              </a:ext>
            </a:extLst>
          </p:cNvPr>
          <p:cNvSpPr/>
          <p:nvPr/>
        </p:nvSpPr>
        <p:spPr>
          <a:xfrm rot="16200000">
            <a:off x="9946463" y="576421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37" name="Rectangle">
            <a:extLst>
              <a:ext uri="{FF2B5EF4-FFF2-40B4-BE49-F238E27FC236}">
                <a16:creationId xmlns:a16="http://schemas.microsoft.com/office/drawing/2014/main" id="{B1432BD0-AA5F-4B49-85A9-824822042116}"/>
              </a:ext>
            </a:extLst>
          </p:cNvPr>
          <p:cNvSpPr/>
          <p:nvPr/>
        </p:nvSpPr>
        <p:spPr>
          <a:xfrm rot="16200000">
            <a:off x="17138174" y="576421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38" name="ELEMENT 1…">
            <a:extLst>
              <a:ext uri="{FF2B5EF4-FFF2-40B4-BE49-F238E27FC236}">
                <a16:creationId xmlns:a16="http://schemas.microsoft.com/office/drawing/2014/main" id="{62753DBF-C0DD-5446-8800-BC5AF9676AC7}"/>
              </a:ext>
            </a:extLst>
          </p:cNvPr>
          <p:cNvSpPr txBox="1"/>
          <p:nvPr/>
        </p:nvSpPr>
        <p:spPr>
          <a:xfrm>
            <a:off x="3014245" y="6389848"/>
            <a:ext cx="5263882" cy="1624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PERFORMANCE ENGINEERING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Measure and predict performance capability</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Identify bottlenecks and improve performance</a:t>
            </a:r>
          </a:p>
        </p:txBody>
      </p:sp>
      <p:pic>
        <p:nvPicPr>
          <p:cNvPr id="39" name="Graphic 61" descr="Graphic 61">
            <a:extLst>
              <a:ext uri="{FF2B5EF4-FFF2-40B4-BE49-F238E27FC236}">
                <a16:creationId xmlns:a16="http://schemas.microsoft.com/office/drawing/2014/main" id="{E13D951E-FFEB-814B-87B0-55A173A02C33}"/>
              </a:ext>
            </a:extLst>
          </p:cNvPr>
          <p:cNvPicPr>
            <a:picLocks noChangeAspect="1"/>
          </p:cNvPicPr>
          <p:nvPr/>
        </p:nvPicPr>
        <p:blipFill>
          <a:blip r:embed="rId3"/>
          <a:stretch>
            <a:fillRect/>
          </a:stretch>
        </p:blipFill>
        <p:spPr>
          <a:xfrm>
            <a:off x="15467484" y="6181972"/>
            <a:ext cx="762001" cy="762001"/>
          </a:xfrm>
          <a:prstGeom prst="rect">
            <a:avLst/>
          </a:prstGeom>
          <a:ln w="12700">
            <a:miter lim="400000"/>
          </a:ln>
        </p:spPr>
      </p:pic>
      <p:sp>
        <p:nvSpPr>
          <p:cNvPr id="56" name="ELEMENT 1…">
            <a:extLst>
              <a:ext uri="{FF2B5EF4-FFF2-40B4-BE49-F238E27FC236}">
                <a16:creationId xmlns:a16="http://schemas.microsoft.com/office/drawing/2014/main" id="{16EEE5B0-94E9-744B-B7AE-0CC43DC067F1}"/>
              </a:ext>
            </a:extLst>
          </p:cNvPr>
          <p:cNvSpPr txBox="1"/>
          <p:nvPr/>
        </p:nvSpPr>
        <p:spPr>
          <a:xfrm>
            <a:off x="9559113" y="6389848"/>
            <a:ext cx="5263882" cy="1316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ANALYSIS, DESIGN AND EXECUTION</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Maximum coverage</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Minimum execution time and maintenance</a:t>
            </a:r>
          </a:p>
        </p:txBody>
      </p:sp>
      <p:sp>
        <p:nvSpPr>
          <p:cNvPr id="57" name="ELEMENT 1…">
            <a:extLst>
              <a:ext uri="{FF2B5EF4-FFF2-40B4-BE49-F238E27FC236}">
                <a16:creationId xmlns:a16="http://schemas.microsoft.com/office/drawing/2014/main" id="{6EC98AF4-004B-6446-926F-8FDDBA7AC0CA}"/>
              </a:ext>
            </a:extLst>
          </p:cNvPr>
          <p:cNvSpPr txBox="1"/>
          <p:nvPr/>
        </p:nvSpPr>
        <p:spPr>
          <a:xfrm>
            <a:off x="16747357" y="6389848"/>
            <a:ext cx="5263882" cy="193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NO TITLE FOR THIS?</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Industry specific risk analysis, vulnerability detection,</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Penetration testing, vulnerability suppression guidance</a:t>
            </a:r>
          </a:p>
        </p:txBody>
      </p:sp>
      <p:sp>
        <p:nvSpPr>
          <p:cNvPr id="58" name="Rectangle">
            <a:extLst>
              <a:ext uri="{FF2B5EF4-FFF2-40B4-BE49-F238E27FC236}">
                <a16:creationId xmlns:a16="http://schemas.microsoft.com/office/drawing/2014/main" id="{C9A10253-8E08-9342-8C15-23CF78D7729A}"/>
              </a:ext>
            </a:extLst>
          </p:cNvPr>
          <p:cNvSpPr/>
          <p:nvPr/>
        </p:nvSpPr>
        <p:spPr>
          <a:xfrm rot="16200000">
            <a:off x="3419745" y="87237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59" name="Rectangle">
            <a:extLst>
              <a:ext uri="{FF2B5EF4-FFF2-40B4-BE49-F238E27FC236}">
                <a16:creationId xmlns:a16="http://schemas.microsoft.com/office/drawing/2014/main" id="{8BF04D10-CC0F-F444-8A26-4AD5CF5E2FC4}"/>
              </a:ext>
            </a:extLst>
          </p:cNvPr>
          <p:cNvSpPr/>
          <p:nvPr/>
        </p:nvSpPr>
        <p:spPr>
          <a:xfrm rot="16200000">
            <a:off x="9946463" y="87237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 name="ELEMENT 1…">
            <a:extLst>
              <a:ext uri="{FF2B5EF4-FFF2-40B4-BE49-F238E27FC236}">
                <a16:creationId xmlns:a16="http://schemas.microsoft.com/office/drawing/2014/main" id="{1796E39E-C4D8-0240-9EBB-4381CD5BE284}"/>
              </a:ext>
            </a:extLst>
          </p:cNvPr>
          <p:cNvSpPr txBox="1"/>
          <p:nvPr/>
        </p:nvSpPr>
        <p:spPr>
          <a:xfrm>
            <a:off x="3014245" y="9349433"/>
            <a:ext cx="5263882" cy="1624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TEST ENVIRONMENTS AND DATA</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Automated test environment build and configuration</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Test data generation and management</a:t>
            </a:r>
          </a:p>
        </p:txBody>
      </p:sp>
      <p:sp>
        <p:nvSpPr>
          <p:cNvPr id="65" name="ELEMENT 1…">
            <a:extLst>
              <a:ext uri="{FF2B5EF4-FFF2-40B4-BE49-F238E27FC236}">
                <a16:creationId xmlns:a16="http://schemas.microsoft.com/office/drawing/2014/main" id="{143B4F41-6CA3-894D-8BE3-59D64689BFC3}"/>
              </a:ext>
            </a:extLst>
          </p:cNvPr>
          <p:cNvSpPr txBox="1"/>
          <p:nvPr/>
        </p:nvSpPr>
        <p:spPr>
          <a:xfrm>
            <a:off x="9559113" y="9349433"/>
            <a:ext cx="5263882" cy="1778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No title for this?</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Automated iOS and android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Parallel execution on multiple devices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pic>
        <p:nvPicPr>
          <p:cNvPr id="68" name="Graphic 67">
            <a:extLst>
              <a:ext uri="{FF2B5EF4-FFF2-40B4-BE49-F238E27FC236}">
                <a16:creationId xmlns:a16="http://schemas.microsoft.com/office/drawing/2014/main" id="{8F14E3C9-2EF9-AE45-8ED2-B28B161C9A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36525" y="3082773"/>
            <a:ext cx="864000" cy="864000"/>
          </a:xfrm>
          <a:prstGeom prst="rect">
            <a:avLst/>
          </a:prstGeom>
        </p:spPr>
      </p:pic>
      <p:pic>
        <p:nvPicPr>
          <p:cNvPr id="69" name="Graphic 68">
            <a:extLst>
              <a:ext uri="{FF2B5EF4-FFF2-40B4-BE49-F238E27FC236}">
                <a16:creationId xmlns:a16="http://schemas.microsoft.com/office/drawing/2014/main" id="{005688CE-C5FD-6340-B653-C2D7A0E3F9E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5773" y="3105737"/>
            <a:ext cx="864000" cy="864000"/>
          </a:xfrm>
          <a:prstGeom prst="rect">
            <a:avLst/>
          </a:prstGeom>
        </p:spPr>
      </p:pic>
      <p:pic>
        <p:nvPicPr>
          <p:cNvPr id="70" name="Graphic 69">
            <a:extLst>
              <a:ext uri="{FF2B5EF4-FFF2-40B4-BE49-F238E27FC236}">
                <a16:creationId xmlns:a16="http://schemas.microsoft.com/office/drawing/2014/main" id="{D5B01C6E-770A-AE4C-974B-F36F7718293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467484" y="3080537"/>
            <a:ext cx="914400" cy="914400"/>
          </a:xfrm>
          <a:prstGeom prst="rect">
            <a:avLst/>
          </a:prstGeom>
        </p:spPr>
      </p:pic>
      <p:pic>
        <p:nvPicPr>
          <p:cNvPr id="71" name="Graphic 70">
            <a:extLst>
              <a:ext uri="{FF2B5EF4-FFF2-40B4-BE49-F238E27FC236}">
                <a16:creationId xmlns:a16="http://schemas.microsoft.com/office/drawing/2014/main" id="{9E973038-0E09-EB4C-91EA-874F65FE883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36525" y="6075362"/>
            <a:ext cx="864000" cy="864000"/>
          </a:xfrm>
          <a:prstGeom prst="rect">
            <a:avLst/>
          </a:prstGeom>
        </p:spPr>
      </p:pic>
      <p:pic>
        <p:nvPicPr>
          <p:cNvPr id="72" name="Graphic 71">
            <a:extLst>
              <a:ext uri="{FF2B5EF4-FFF2-40B4-BE49-F238E27FC236}">
                <a16:creationId xmlns:a16="http://schemas.microsoft.com/office/drawing/2014/main" id="{BB91E7B2-1BC7-AF45-B71B-5BFCC6232CB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52317" y="6177787"/>
            <a:ext cx="864000" cy="864000"/>
          </a:xfrm>
          <a:prstGeom prst="rect">
            <a:avLst/>
          </a:prstGeom>
        </p:spPr>
      </p:pic>
      <p:pic>
        <p:nvPicPr>
          <p:cNvPr id="73" name="Graphic 72">
            <a:extLst>
              <a:ext uri="{FF2B5EF4-FFF2-40B4-BE49-F238E27FC236}">
                <a16:creationId xmlns:a16="http://schemas.microsoft.com/office/drawing/2014/main" id="{1C5B9E24-97CD-164F-B21B-BD6C92C2D13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34317" y="9141557"/>
            <a:ext cx="914400" cy="914400"/>
          </a:xfrm>
          <a:prstGeom prst="rect">
            <a:avLst/>
          </a:prstGeom>
        </p:spPr>
      </p:pic>
      <p:pic>
        <p:nvPicPr>
          <p:cNvPr id="74" name="Graphic 73">
            <a:extLst>
              <a:ext uri="{FF2B5EF4-FFF2-40B4-BE49-F238E27FC236}">
                <a16:creationId xmlns:a16="http://schemas.microsoft.com/office/drawing/2014/main" id="{12AF20E0-E273-5C45-8231-2ACDC489531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01917" y="9141557"/>
            <a:ext cx="914400" cy="914400"/>
          </a:xfrm>
          <a:prstGeom prst="rect">
            <a:avLst/>
          </a:prstGeom>
        </p:spPr>
      </p:pic>
    </p:spTree>
    <p:extLst>
      <p:ext uri="{BB962C8B-B14F-4D97-AF65-F5344CB8AC3E}">
        <p14:creationId xmlns:p14="http://schemas.microsoft.com/office/powerpoint/2010/main" val="3254787834"/>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rPr/>
              <a:t>131</a:t>
            </a:fld>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Test engineering</a:t>
            </a:r>
            <a:endParaRPr/>
          </a:p>
        </p:txBody>
      </p:sp>
      <p:sp>
        <p:nvSpPr>
          <p:cNvPr id="47" name="Slide Number">
            <a:extLst>
              <a:ext uri="{FF2B5EF4-FFF2-40B4-BE49-F238E27FC236}">
                <a16:creationId xmlns:a16="http://schemas.microsoft.com/office/drawing/2014/main" id="{DA3384A1-B189-9D44-922C-E2CA370A982B}"/>
              </a:ext>
            </a:extLst>
          </p:cNvPr>
          <p:cNvSpPr txBox="1">
            <a:spLocks/>
          </p:cNvSpPr>
          <p:nvPr/>
        </p:nvSpPr>
        <p:spPr>
          <a:xfrm>
            <a:off x="23891648" y="13927799"/>
            <a:ext cx="381596" cy="3841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1531"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a:lstStyle>
          <a:p>
            <a:fld id="{86CB4B4D-7CA3-9044-876B-883B54F8677D}" type="slidenum">
              <a:rPr lang="en-RO" smtClean="0"/>
              <a:pPr/>
              <a:t>131</a:t>
            </a:fld>
            <a:endParaRPr lang="en-RO"/>
          </a:p>
        </p:txBody>
      </p:sp>
      <p:grpSp>
        <p:nvGrpSpPr>
          <p:cNvPr id="24" name="Group">
            <a:extLst>
              <a:ext uri="{FF2B5EF4-FFF2-40B4-BE49-F238E27FC236}">
                <a16:creationId xmlns:a16="http://schemas.microsoft.com/office/drawing/2014/main" id="{5CBF2747-A36A-1940-AD5F-752AF04B7C12}"/>
              </a:ext>
            </a:extLst>
          </p:cNvPr>
          <p:cNvGrpSpPr/>
          <p:nvPr/>
        </p:nvGrpSpPr>
        <p:grpSpPr>
          <a:xfrm>
            <a:off x="1787525" y="8294276"/>
            <a:ext cx="20808950" cy="826583"/>
            <a:chOff x="0" y="0"/>
            <a:chExt cx="3165475" cy="3165475"/>
          </a:xfrm>
        </p:grpSpPr>
        <p:sp>
          <p:nvSpPr>
            <p:cNvPr id="25" name="Square">
              <a:extLst>
                <a:ext uri="{FF2B5EF4-FFF2-40B4-BE49-F238E27FC236}">
                  <a16:creationId xmlns:a16="http://schemas.microsoft.com/office/drawing/2014/main" id="{1B673307-13C5-5641-9664-83BF174FB6A6}"/>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6" name="20%…">
              <a:extLst>
                <a:ext uri="{FF2B5EF4-FFF2-40B4-BE49-F238E27FC236}">
                  <a16:creationId xmlns:a16="http://schemas.microsoft.com/office/drawing/2014/main" id="{0F2C6F47-A66A-1B46-9586-002AB3D9F934}"/>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p>
              <a:pPr algn="ctr">
                <a:lnSpc>
                  <a:spcPct val="100000"/>
                </a:lnSpc>
                <a:spcBef>
                  <a:spcPts val="2000"/>
                </a:spcBef>
              </a:pPr>
              <a:r>
                <a:rPr lang="en-US"/>
                <a:t>Accelerating change through test engineering services</a:t>
              </a:r>
              <a:endParaRPr b="0">
                <a:latin typeface="Arial" panose="020B0604020202020204" pitchFamily="34" charset="0"/>
                <a:cs typeface="Arial" panose="020B0604020202020204" pitchFamily="34" charset="0"/>
              </a:endParaRPr>
            </a:p>
          </p:txBody>
        </p:sp>
      </p:grpSp>
      <p:sp>
        <p:nvSpPr>
          <p:cNvPr id="49" name="Client Name  Presentation Title  -  1. Chapter Name">
            <a:extLst>
              <a:ext uri="{FF2B5EF4-FFF2-40B4-BE49-F238E27FC236}">
                <a16:creationId xmlns:a16="http://schemas.microsoft.com/office/drawing/2014/main" id="{446B88D3-9D69-FD4A-937D-A477BD260160}"/>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lang="en-GB" b="1">
                <a:solidFill>
                  <a:srgbClr val="929292"/>
                </a:solidFill>
                <a:latin typeface="+mn-lt"/>
                <a:ea typeface="+mn-ea"/>
                <a:cs typeface="+mn-cs"/>
                <a:sym typeface="Helvetica"/>
              </a:rPr>
              <a:t>Client Name  </a:t>
            </a:r>
            <a:r>
              <a:rPr lang="en-GB">
                <a:solidFill>
                  <a:srgbClr val="929292"/>
                </a:solidFill>
              </a:rPr>
              <a:t>Presentation Title  - </a:t>
            </a:r>
            <a:r>
              <a:rPr lang="en-GB"/>
              <a:t> </a:t>
            </a:r>
            <a:r>
              <a:rPr lang="en-GB" b="1">
                <a:solidFill>
                  <a:srgbClr val="DE411B"/>
                </a:solidFill>
                <a:latin typeface="Arial" panose="020B0604020202020204"/>
                <a:ea typeface="+mn-ea"/>
                <a:sym typeface="Helvetica"/>
              </a:rPr>
              <a:t>7.5 Technical / Quality / Security Practices</a:t>
            </a:r>
            <a:endParaRPr lang="en-GB" b="1">
              <a:solidFill>
                <a:srgbClr val="DE411B"/>
              </a:solidFill>
              <a:latin typeface="+mn-lt"/>
              <a:ea typeface="+mn-ea"/>
              <a:cs typeface="+mn-cs"/>
              <a:sym typeface="Helvetica"/>
            </a:endParaRPr>
          </a:p>
        </p:txBody>
      </p:sp>
      <p:grpSp>
        <p:nvGrpSpPr>
          <p:cNvPr id="50" name="Group">
            <a:extLst>
              <a:ext uri="{FF2B5EF4-FFF2-40B4-BE49-F238E27FC236}">
                <a16:creationId xmlns:a16="http://schemas.microsoft.com/office/drawing/2014/main" id="{1D8FB1D8-C396-3E46-828D-97B624C35FC8}"/>
              </a:ext>
            </a:extLst>
          </p:cNvPr>
          <p:cNvGrpSpPr/>
          <p:nvPr/>
        </p:nvGrpSpPr>
        <p:grpSpPr>
          <a:xfrm>
            <a:off x="2059276" y="9415657"/>
            <a:ext cx="19380410" cy="3568578"/>
            <a:chOff x="0" y="254000"/>
            <a:chExt cx="19380410" cy="3568578"/>
          </a:xfrm>
        </p:grpSpPr>
        <p:pic>
          <p:nvPicPr>
            <p:cNvPr id="51" name="Image" descr="Image">
              <a:extLst>
                <a:ext uri="{FF2B5EF4-FFF2-40B4-BE49-F238E27FC236}">
                  <a16:creationId xmlns:a16="http://schemas.microsoft.com/office/drawing/2014/main" id="{131AD9FA-A2F4-474D-B36E-B92B5EBE30B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859495" y="1506529"/>
              <a:ext cx="3666399" cy="1771279"/>
            </a:xfrm>
            <a:prstGeom prst="rect">
              <a:avLst/>
            </a:prstGeom>
            <a:ln w="12700" cap="flat">
              <a:noFill/>
              <a:miter lim="400000"/>
            </a:ln>
            <a:effectLst/>
          </p:spPr>
        </p:pic>
        <p:pic>
          <p:nvPicPr>
            <p:cNvPr id="52" name="Image" descr="Image">
              <a:extLst>
                <a:ext uri="{FF2B5EF4-FFF2-40B4-BE49-F238E27FC236}">
                  <a16:creationId xmlns:a16="http://schemas.microsoft.com/office/drawing/2014/main" id="{728C0A77-8178-5F47-A7BF-F5B02247BB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5395702" y="467465"/>
              <a:ext cx="3984708" cy="2494629"/>
            </a:xfrm>
            <a:prstGeom prst="rect">
              <a:avLst/>
            </a:prstGeom>
            <a:ln w="12700" cap="flat">
              <a:noFill/>
              <a:miter lim="400000"/>
            </a:ln>
            <a:effectLst/>
          </p:spPr>
        </p:pic>
        <p:sp>
          <p:nvSpPr>
            <p:cNvPr id="53" name="Test execution (on average)">
              <a:extLst>
                <a:ext uri="{FF2B5EF4-FFF2-40B4-BE49-F238E27FC236}">
                  <a16:creationId xmlns:a16="http://schemas.microsoft.com/office/drawing/2014/main" id="{64D447E0-D33A-5F46-B17F-0C99A030A6CD}"/>
                </a:ext>
              </a:extLst>
            </p:cNvPr>
            <p:cNvSpPr txBox="1"/>
            <p:nvPr/>
          </p:nvSpPr>
          <p:spPr>
            <a:xfrm>
              <a:off x="7856476" y="676785"/>
              <a:ext cx="4754186" cy="4766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sz="3000" b="1">
                  <a:latin typeface="Helvetica"/>
                  <a:ea typeface="Helvetica"/>
                  <a:cs typeface="Helvetica"/>
                  <a:sym typeface="Helvetica"/>
                </a:defRPr>
              </a:pPr>
              <a:r>
                <a:rPr lang="en-US" sz="2400" cap="none">
                  <a:solidFill>
                    <a:schemeClr val="bg2"/>
                  </a:solidFill>
                </a:rPr>
                <a:t>Test execution </a:t>
              </a:r>
              <a:r>
                <a:rPr lang="en-US" sz="2400" b="0" cap="none">
                  <a:solidFill>
                    <a:schemeClr val="bg2"/>
                  </a:solidFill>
                  <a:latin typeface="+mn-lt"/>
                  <a:ea typeface="+mn-ea"/>
                  <a:cs typeface="+mn-cs"/>
                  <a:sym typeface="Helvetica Light"/>
                </a:rPr>
                <a:t>(on average)</a:t>
              </a:r>
            </a:p>
          </p:txBody>
        </p:sp>
        <p:pic>
          <p:nvPicPr>
            <p:cNvPr id="54" name="Image" descr="Image">
              <a:extLst>
                <a:ext uri="{FF2B5EF4-FFF2-40B4-BE49-F238E27FC236}">
                  <a16:creationId xmlns:a16="http://schemas.microsoft.com/office/drawing/2014/main" id="{71402A92-AB99-6B44-8A2B-7154AF38BE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36499" y="1057060"/>
              <a:ext cx="600076" cy="600076"/>
            </a:xfrm>
            <a:prstGeom prst="rect">
              <a:avLst/>
            </a:prstGeom>
            <a:ln w="12700" cap="flat">
              <a:noFill/>
              <a:miter lim="400000"/>
            </a:ln>
            <a:effectLst/>
          </p:spPr>
        </p:pic>
        <p:pic>
          <p:nvPicPr>
            <p:cNvPr id="55" name="Image" descr="Image">
              <a:extLst>
                <a:ext uri="{FF2B5EF4-FFF2-40B4-BE49-F238E27FC236}">
                  <a16:creationId xmlns:a16="http://schemas.microsoft.com/office/drawing/2014/main" id="{F9C7C49B-E9CB-F94F-95F7-7CE53BE959A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0" y="254000"/>
              <a:ext cx="6052115" cy="3568578"/>
            </a:xfrm>
            <a:prstGeom prst="rect">
              <a:avLst/>
            </a:prstGeom>
            <a:ln w="12700" cap="flat">
              <a:noFill/>
              <a:miter lim="400000"/>
            </a:ln>
            <a:effectLst/>
          </p:spPr>
        </p:pic>
        <p:sp>
          <p:nvSpPr>
            <p:cNvPr id="61" name="Agile, software  engineering  practices">
              <a:extLst>
                <a:ext uri="{FF2B5EF4-FFF2-40B4-BE49-F238E27FC236}">
                  <a16:creationId xmlns:a16="http://schemas.microsoft.com/office/drawing/2014/main" id="{19E23D20-D0F8-BA4E-B6E5-030A5554DC56}"/>
                </a:ext>
              </a:extLst>
            </p:cNvPr>
            <p:cNvSpPr txBox="1"/>
            <p:nvPr/>
          </p:nvSpPr>
          <p:spPr>
            <a:xfrm>
              <a:off x="858258" y="1239202"/>
              <a:ext cx="3483439" cy="11830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algn="ctr">
                <a:defRPr sz="2500"/>
              </a:pPr>
              <a:r>
                <a:rPr lang="en-US" sz="2400" b="0" cap="none">
                  <a:solidFill>
                    <a:schemeClr val="bg2"/>
                  </a:solidFill>
                </a:rPr>
                <a:t>Agile, software </a:t>
              </a:r>
              <a:br>
                <a:rPr lang="en-US" sz="2400" b="0" cap="none">
                  <a:solidFill>
                    <a:schemeClr val="bg2"/>
                  </a:solidFill>
                </a:rPr>
              </a:br>
              <a:r>
                <a:rPr lang="en-US" sz="2400" b="0" cap="none">
                  <a:solidFill>
                    <a:schemeClr val="bg2"/>
                  </a:solidFill>
                </a:rPr>
                <a:t>engineering </a:t>
              </a:r>
              <a:br>
                <a:rPr lang="en-US" sz="2400" b="0" cap="none">
                  <a:solidFill>
                    <a:schemeClr val="bg2"/>
                  </a:solidFill>
                </a:rPr>
              </a:br>
              <a:r>
                <a:rPr lang="en-US" sz="2400" b="0" cap="none">
                  <a:solidFill>
                    <a:schemeClr val="bg2"/>
                  </a:solidFill>
                </a:rPr>
                <a:t>practices</a:t>
              </a:r>
            </a:p>
          </p:txBody>
        </p:sp>
      </p:grpSp>
      <p:sp>
        <p:nvSpPr>
          <p:cNvPr id="62" name="Rectangle">
            <a:extLst>
              <a:ext uri="{FF2B5EF4-FFF2-40B4-BE49-F238E27FC236}">
                <a16:creationId xmlns:a16="http://schemas.microsoft.com/office/drawing/2014/main" id="{A88492DC-E8EF-9F4F-A267-2B4D1D3127E6}"/>
              </a:ext>
            </a:extLst>
          </p:cNvPr>
          <p:cNvSpPr/>
          <p:nvPr/>
        </p:nvSpPr>
        <p:spPr>
          <a:xfrm rot="16200000">
            <a:off x="3419745" y="276701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3" name="Rectangle">
            <a:extLst>
              <a:ext uri="{FF2B5EF4-FFF2-40B4-BE49-F238E27FC236}">
                <a16:creationId xmlns:a16="http://schemas.microsoft.com/office/drawing/2014/main" id="{FAB9D165-8603-A043-8AFD-CBD58F1A6311}"/>
              </a:ext>
            </a:extLst>
          </p:cNvPr>
          <p:cNvSpPr/>
          <p:nvPr/>
        </p:nvSpPr>
        <p:spPr>
          <a:xfrm rot="16200000">
            <a:off x="9946463" y="276701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4" name="Rectangle">
            <a:extLst>
              <a:ext uri="{FF2B5EF4-FFF2-40B4-BE49-F238E27FC236}">
                <a16:creationId xmlns:a16="http://schemas.microsoft.com/office/drawing/2014/main" id="{11AD8173-AB7B-DD48-B580-30ACC68907F7}"/>
              </a:ext>
            </a:extLst>
          </p:cNvPr>
          <p:cNvSpPr/>
          <p:nvPr/>
        </p:nvSpPr>
        <p:spPr>
          <a:xfrm rot="16200000">
            <a:off x="17138174" y="2767013"/>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5" name="ELEMENT 1…">
            <a:extLst>
              <a:ext uri="{FF2B5EF4-FFF2-40B4-BE49-F238E27FC236}">
                <a16:creationId xmlns:a16="http://schemas.microsoft.com/office/drawing/2014/main" id="{6D20E777-124B-7D46-B5AF-32A07CC10057}"/>
              </a:ext>
            </a:extLst>
          </p:cNvPr>
          <p:cNvSpPr txBox="1"/>
          <p:nvPr/>
        </p:nvSpPr>
        <p:spPr>
          <a:xfrm>
            <a:off x="3014245" y="3392648"/>
            <a:ext cx="5263882" cy="3009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In numbers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Over 1000 testers across the organization (&gt;50% with automation skills)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Over 40 performance testers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Over 50 mobile testers</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sp>
        <p:nvSpPr>
          <p:cNvPr id="66" name="ELEMENT 1…">
            <a:extLst>
              <a:ext uri="{FF2B5EF4-FFF2-40B4-BE49-F238E27FC236}">
                <a16:creationId xmlns:a16="http://schemas.microsoft.com/office/drawing/2014/main" id="{C2ABBE27-0D5F-4E4E-A871-FFD82BE63114}"/>
              </a:ext>
            </a:extLst>
          </p:cNvPr>
          <p:cNvSpPr txBox="1"/>
          <p:nvPr/>
        </p:nvSpPr>
        <p:spPr>
          <a:xfrm>
            <a:off x="9559113" y="3392648"/>
            <a:ext cx="5263882"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Ci/cd solutions</a:t>
            </a:r>
            <a:endParaRPr/>
          </a:p>
        </p:txBody>
      </p:sp>
      <p:sp>
        <p:nvSpPr>
          <p:cNvPr id="67" name="ELEMENT 1…">
            <a:extLst>
              <a:ext uri="{FF2B5EF4-FFF2-40B4-BE49-F238E27FC236}">
                <a16:creationId xmlns:a16="http://schemas.microsoft.com/office/drawing/2014/main" id="{364327AE-B2C6-EF48-91FF-264FCCF37837}"/>
              </a:ext>
            </a:extLst>
          </p:cNvPr>
          <p:cNvSpPr txBox="1"/>
          <p:nvPr/>
        </p:nvSpPr>
        <p:spPr>
          <a:xfrm>
            <a:off x="16747357" y="3392648"/>
            <a:ext cx="5263882" cy="4548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Automation toolbox</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Web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API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Accessibility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Browser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Services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Security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Mobile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EPOS testing</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b="0">
              <a:latin typeface="Arial" panose="020B0604020202020204" pitchFamily="34" charset="0"/>
              <a:cs typeface="Arial" panose="020B0604020202020204" pitchFamily="34" charset="0"/>
            </a:endParaRPr>
          </a:p>
        </p:txBody>
      </p:sp>
      <p:pic>
        <p:nvPicPr>
          <p:cNvPr id="68" name="Image" descr="Image">
            <a:extLst>
              <a:ext uri="{FF2B5EF4-FFF2-40B4-BE49-F238E27FC236}">
                <a16:creationId xmlns:a16="http://schemas.microsoft.com/office/drawing/2014/main" id="{FE36B797-AB10-5B40-B582-5BD28474F05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9394576" y="3914779"/>
            <a:ext cx="5550763" cy="3567926"/>
          </a:xfrm>
          <a:prstGeom prst="rect">
            <a:avLst/>
          </a:prstGeom>
          <a:ln w="12700" cap="flat">
            <a:noFill/>
            <a:miter lim="400000"/>
          </a:ln>
          <a:effectLst/>
        </p:spPr>
      </p:pic>
    </p:spTree>
    <p:extLst>
      <p:ext uri="{BB962C8B-B14F-4D97-AF65-F5344CB8AC3E}">
        <p14:creationId xmlns:p14="http://schemas.microsoft.com/office/powerpoint/2010/main" val="36712727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Test automation approach</a:t>
            </a:r>
            <a:endParaRPr/>
          </a:p>
        </p:txBody>
      </p:sp>
      <p:sp>
        <p:nvSpPr>
          <p:cNvPr id="47" name="Slide Number">
            <a:extLst>
              <a:ext uri="{FF2B5EF4-FFF2-40B4-BE49-F238E27FC236}">
                <a16:creationId xmlns:a16="http://schemas.microsoft.com/office/drawing/2014/main" id="{DA3384A1-B189-9D44-922C-E2CA370A982B}"/>
              </a:ext>
            </a:extLst>
          </p:cNvPr>
          <p:cNvSpPr txBox="1">
            <a:spLocks/>
          </p:cNvSpPr>
          <p:nvPr/>
        </p:nvSpPr>
        <p:spPr>
          <a:xfrm>
            <a:off x="23891648" y="13927799"/>
            <a:ext cx="381596" cy="38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1531"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a:lstStyle>
          <a:p>
            <a:fld id="{86CB4B4D-7CA3-9044-876B-883B54F8677D}" type="slidenum">
              <a:rPr lang="en-RO" smtClean="0"/>
              <a:pPr/>
              <a:t>132</a:t>
            </a:fld>
            <a:endParaRPr lang="en-RO"/>
          </a:p>
        </p:txBody>
      </p:sp>
      <p:sp>
        <p:nvSpPr>
          <p:cNvPr id="49" name="Client Name  Presentation Title  -  1. Chapter Name">
            <a:extLst>
              <a:ext uri="{FF2B5EF4-FFF2-40B4-BE49-F238E27FC236}">
                <a16:creationId xmlns:a16="http://schemas.microsoft.com/office/drawing/2014/main" id="{446B88D3-9D69-FD4A-937D-A477BD260160}"/>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lang="en-GB" b="1">
                <a:solidFill>
                  <a:srgbClr val="929292"/>
                </a:solidFill>
                <a:latin typeface="+mn-lt"/>
                <a:ea typeface="+mn-ea"/>
                <a:cs typeface="+mn-cs"/>
                <a:sym typeface="Helvetica"/>
              </a:rPr>
              <a:t>Client Name  </a:t>
            </a:r>
            <a:r>
              <a:rPr lang="en-GB">
                <a:solidFill>
                  <a:srgbClr val="929292"/>
                </a:solidFill>
              </a:rPr>
              <a:t>Presentation Title  - </a:t>
            </a:r>
            <a:r>
              <a:rPr lang="en-GB"/>
              <a:t> </a:t>
            </a:r>
            <a:r>
              <a:rPr lang="en-GB" b="1">
                <a:solidFill>
                  <a:srgbClr val="DE411B"/>
                </a:solidFill>
                <a:latin typeface="Arial" panose="020B0604020202020204"/>
                <a:ea typeface="+mn-ea"/>
                <a:sym typeface="Helvetica"/>
              </a:rPr>
              <a:t>7.5 Technical / Quality / Security Practices</a:t>
            </a:r>
            <a:endParaRPr lang="en-GB" b="1">
              <a:solidFill>
                <a:srgbClr val="DE411B"/>
              </a:solidFill>
              <a:latin typeface="+mn-lt"/>
              <a:ea typeface="+mn-ea"/>
              <a:cs typeface="+mn-cs"/>
              <a:sym typeface="Helvetica"/>
            </a:endParaRPr>
          </a:p>
        </p:txBody>
      </p:sp>
      <p:sp>
        <p:nvSpPr>
          <p:cNvPr id="2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FB127A4F-1435-1C40-AD24-56B512FA07CE}"/>
              </a:ext>
            </a:extLst>
          </p:cNvPr>
          <p:cNvSpPr txBox="1"/>
          <p:nvPr/>
        </p:nvSpPr>
        <p:spPr>
          <a:xfrm>
            <a:off x="1733202" y="3417952"/>
            <a:ext cx="9811098" cy="919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100000"/>
              </a:lnSpc>
              <a:spcBef>
                <a:spcPts val="3000"/>
              </a:spcBef>
              <a:defRPr spc="198">
                <a:solidFill>
                  <a:srgbClr val="000000"/>
                </a:solidFill>
              </a:defRPr>
            </a:pPr>
            <a:r>
              <a:rPr lang="en-US"/>
              <a:t>Recommendations</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The automation framework can be written in any programming language, but our recommendation is to use java as it’s open source libraries can speed up the creation of it.</a:t>
            </a:r>
          </a:p>
          <a:p>
            <a:pPr>
              <a:lnSpc>
                <a:spcPct val="100000"/>
              </a:lnSpc>
              <a:spcBef>
                <a:spcPts val="3000"/>
              </a:spcBef>
              <a:defRPr spc="198">
                <a:solidFill>
                  <a:srgbClr val="000000"/>
                </a:solidFill>
              </a:defRPr>
            </a:pPr>
            <a:r>
              <a:rPr lang="en-US"/>
              <a:t>Automation testing lifecycle</a:t>
            </a:r>
            <a:endParaRP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DB adapter – tests may need interaction with the database for data creation or validation </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UI adapter – wrapper over selenium or any other </a:t>
            </a:r>
            <a:r>
              <a:rPr lang="en-GB" sz="2000" b="0" err="1">
                <a:latin typeface="Arial" panose="020B0604020202020204" pitchFamily="34" charset="0"/>
                <a:cs typeface="Arial" panose="020B0604020202020204" pitchFamily="34" charset="0"/>
              </a:rPr>
              <a:t>webdriver</a:t>
            </a:r>
            <a:endParaRPr lang="en-GB" sz="2000" b="0">
              <a:latin typeface="Arial" panose="020B0604020202020204" pitchFamily="34" charset="0"/>
              <a:cs typeface="Arial" panose="020B0604020202020204" pitchFamily="34" charset="0"/>
            </a:endParaRP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API adapter – common methods for REST calls</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Reporting adapter – reports can be both offline or online </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Logging adapter – logging helps debug the tests and check failures easier</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Message broker adapter – ease the integration with any message broker like </a:t>
            </a:r>
            <a:r>
              <a:rPr lang="en-GB" sz="2000" b="0" err="1">
                <a:latin typeface="Arial" panose="020B0604020202020204" pitchFamily="34" charset="0"/>
                <a:cs typeface="Arial" panose="020B0604020202020204" pitchFamily="34" charset="0"/>
              </a:rPr>
              <a:t>kafka</a:t>
            </a:r>
            <a:endParaRPr lang="en-GB" sz="2000" b="0">
              <a:latin typeface="Arial" panose="020B0604020202020204" pitchFamily="34" charset="0"/>
              <a:cs typeface="Arial" panose="020B0604020202020204" pitchFamily="34" charset="0"/>
            </a:endParaRP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Test parallelization – helps speed up the test execution and provide feedback faster</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CI runner – running the tests in a continuous integration cycle is a must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sz="2000" b="0">
              <a:latin typeface="Arial" panose="020B0604020202020204" pitchFamily="34" charset="0"/>
              <a:cs typeface="Arial" panose="020B0604020202020204" pitchFamily="34" charset="0"/>
            </a:endParaRPr>
          </a:p>
        </p:txBody>
      </p:sp>
      <p:pic>
        <p:nvPicPr>
          <p:cNvPr id="27" name="Image" descr="Image">
            <a:extLst>
              <a:ext uri="{FF2B5EF4-FFF2-40B4-BE49-F238E27FC236}">
                <a16:creationId xmlns:a16="http://schemas.microsoft.com/office/drawing/2014/main" id="{A8AA154F-89A0-CE4C-AE9B-CD7E24BFCC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8795406" y="3892740"/>
            <a:ext cx="5319371" cy="3330196"/>
          </a:xfrm>
          <a:prstGeom prst="rect">
            <a:avLst/>
          </a:prstGeom>
          <a:ln w="12700" cap="flat">
            <a:noFill/>
            <a:miter lim="400000"/>
          </a:ln>
          <a:effectLst/>
        </p:spPr>
      </p:pic>
      <p:pic>
        <p:nvPicPr>
          <p:cNvPr id="28" name="Picture 27">
            <a:extLst>
              <a:ext uri="{FF2B5EF4-FFF2-40B4-BE49-F238E27FC236}">
                <a16:creationId xmlns:a16="http://schemas.microsoft.com/office/drawing/2014/main" id="{1C53ECB3-1375-0C4A-B1B4-89EC57ED5652}"/>
              </a:ext>
            </a:extLst>
          </p:cNvPr>
          <p:cNvPicPr>
            <a:picLocks noChangeAspect="1"/>
          </p:cNvPicPr>
          <p:nvPr/>
        </p:nvPicPr>
        <p:blipFill>
          <a:blip r:embed="rId4"/>
          <a:stretch>
            <a:fillRect/>
          </a:stretch>
        </p:blipFill>
        <p:spPr>
          <a:xfrm>
            <a:off x="12255006" y="4056074"/>
            <a:ext cx="5506072" cy="2744405"/>
          </a:xfrm>
          <a:prstGeom prst="rect">
            <a:avLst/>
          </a:prstGeom>
        </p:spPr>
      </p:pic>
      <p:pic>
        <p:nvPicPr>
          <p:cNvPr id="29" name="Picture 28">
            <a:extLst>
              <a:ext uri="{FF2B5EF4-FFF2-40B4-BE49-F238E27FC236}">
                <a16:creationId xmlns:a16="http://schemas.microsoft.com/office/drawing/2014/main" id="{2E89BBB7-45A3-384B-B898-58C10BA41024}"/>
              </a:ext>
            </a:extLst>
          </p:cNvPr>
          <p:cNvPicPr>
            <a:picLocks noChangeAspect="1"/>
          </p:cNvPicPr>
          <p:nvPr/>
        </p:nvPicPr>
        <p:blipFill>
          <a:blip r:embed="rId5"/>
          <a:stretch>
            <a:fillRect/>
          </a:stretch>
        </p:blipFill>
        <p:spPr>
          <a:xfrm>
            <a:off x="12059234" y="7745910"/>
            <a:ext cx="11199855" cy="3542334"/>
          </a:xfrm>
          <a:prstGeom prst="rect">
            <a:avLst/>
          </a:prstGeom>
        </p:spPr>
      </p:pic>
    </p:spTree>
    <p:extLst>
      <p:ext uri="{BB962C8B-B14F-4D97-AF65-F5344CB8AC3E}">
        <p14:creationId xmlns:p14="http://schemas.microsoft.com/office/powerpoint/2010/main" val="18048160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Title Goes Here"/>
          <p:cNvSpPr txBox="1"/>
          <p:nvPr/>
        </p:nvSpPr>
        <p:spPr>
          <a:xfrm>
            <a:off x="1718042" y="1966931"/>
            <a:ext cx="17230358"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a:t>Test automation: example payments solution diagram</a:t>
            </a:r>
            <a:endParaRPr/>
          </a:p>
        </p:txBody>
      </p:sp>
      <p:sp>
        <p:nvSpPr>
          <p:cNvPr id="47" name="Slide Number">
            <a:extLst>
              <a:ext uri="{FF2B5EF4-FFF2-40B4-BE49-F238E27FC236}">
                <a16:creationId xmlns:a16="http://schemas.microsoft.com/office/drawing/2014/main" id="{DA3384A1-B189-9D44-922C-E2CA370A982B}"/>
              </a:ext>
            </a:extLst>
          </p:cNvPr>
          <p:cNvSpPr txBox="1">
            <a:spLocks/>
          </p:cNvSpPr>
          <p:nvPr/>
        </p:nvSpPr>
        <p:spPr>
          <a:xfrm>
            <a:off x="23891648" y="13927799"/>
            <a:ext cx="381596" cy="3841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1531"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a:lstStyle>
          <a:p>
            <a:fld id="{86CB4B4D-7CA3-9044-876B-883B54F8677D}" type="slidenum">
              <a:rPr lang="en-RO" smtClean="0"/>
              <a:pPr/>
              <a:t>133</a:t>
            </a:fld>
            <a:endParaRPr lang="en-RO"/>
          </a:p>
        </p:txBody>
      </p:sp>
      <p:sp>
        <p:nvSpPr>
          <p:cNvPr id="49" name="Client Name  Presentation Title  -  1. Chapter Name">
            <a:extLst>
              <a:ext uri="{FF2B5EF4-FFF2-40B4-BE49-F238E27FC236}">
                <a16:creationId xmlns:a16="http://schemas.microsoft.com/office/drawing/2014/main" id="{446B88D3-9D69-FD4A-937D-A477BD260160}"/>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lang="en-GB" b="1">
                <a:solidFill>
                  <a:srgbClr val="929292"/>
                </a:solidFill>
                <a:latin typeface="+mn-lt"/>
                <a:ea typeface="+mn-ea"/>
                <a:cs typeface="+mn-cs"/>
                <a:sym typeface="Helvetica"/>
              </a:rPr>
              <a:t>Client Name  </a:t>
            </a:r>
            <a:r>
              <a:rPr lang="en-GB">
                <a:solidFill>
                  <a:srgbClr val="929292"/>
                </a:solidFill>
              </a:rPr>
              <a:t>Presentation Title  - </a:t>
            </a:r>
            <a:r>
              <a:rPr lang="en-GB"/>
              <a:t> </a:t>
            </a:r>
            <a:r>
              <a:rPr lang="en-GB" b="1">
                <a:solidFill>
                  <a:srgbClr val="DE411B"/>
                </a:solidFill>
                <a:latin typeface="Arial" panose="020B0604020202020204"/>
                <a:ea typeface="+mn-ea"/>
                <a:sym typeface="Helvetica"/>
              </a:rPr>
              <a:t>7.5 Technical / Quality / Security Practices</a:t>
            </a:r>
            <a:endParaRPr lang="en-GB" b="1">
              <a:solidFill>
                <a:srgbClr val="DE411B"/>
              </a:solidFill>
              <a:latin typeface="+mn-lt"/>
              <a:ea typeface="+mn-ea"/>
              <a:cs typeface="+mn-cs"/>
              <a:sym typeface="Helvetica"/>
            </a:endParaRPr>
          </a:p>
        </p:txBody>
      </p:sp>
      <p:pic>
        <p:nvPicPr>
          <p:cNvPr id="9" name="Picture 8">
            <a:extLst>
              <a:ext uri="{FF2B5EF4-FFF2-40B4-BE49-F238E27FC236}">
                <a16:creationId xmlns:a16="http://schemas.microsoft.com/office/drawing/2014/main" id="{AA2B90C8-7106-6A49-A26D-277A3193FB0F}"/>
              </a:ext>
            </a:extLst>
          </p:cNvPr>
          <p:cNvPicPr>
            <a:picLocks noChangeAspect="1"/>
          </p:cNvPicPr>
          <p:nvPr/>
        </p:nvPicPr>
        <p:blipFill>
          <a:blip r:embed="rId3"/>
          <a:stretch>
            <a:fillRect/>
          </a:stretch>
        </p:blipFill>
        <p:spPr>
          <a:xfrm>
            <a:off x="1787525" y="3335821"/>
            <a:ext cx="21543421" cy="8819339"/>
          </a:xfrm>
          <a:prstGeom prst="rect">
            <a:avLst/>
          </a:prstGeom>
        </p:spPr>
      </p:pic>
    </p:spTree>
    <p:extLst>
      <p:ext uri="{BB962C8B-B14F-4D97-AF65-F5344CB8AC3E}">
        <p14:creationId xmlns:p14="http://schemas.microsoft.com/office/powerpoint/2010/main" val="42803704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Performance and security testing</a:t>
            </a:r>
            <a:endParaRPr/>
          </a:p>
        </p:txBody>
      </p:sp>
      <p:sp>
        <p:nvSpPr>
          <p:cNvPr id="47" name="Slide Number">
            <a:extLst>
              <a:ext uri="{FF2B5EF4-FFF2-40B4-BE49-F238E27FC236}">
                <a16:creationId xmlns:a16="http://schemas.microsoft.com/office/drawing/2014/main" id="{DA3384A1-B189-9D44-922C-E2CA370A982B}"/>
              </a:ext>
            </a:extLst>
          </p:cNvPr>
          <p:cNvSpPr txBox="1">
            <a:spLocks/>
          </p:cNvSpPr>
          <p:nvPr/>
        </p:nvSpPr>
        <p:spPr>
          <a:xfrm>
            <a:off x="23891648" y="13927799"/>
            <a:ext cx="381596" cy="3841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1531"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a:lstStyle>
          <a:p>
            <a:fld id="{86CB4B4D-7CA3-9044-876B-883B54F8677D}" type="slidenum">
              <a:rPr lang="en-RO" smtClean="0"/>
              <a:pPr/>
              <a:t>134</a:t>
            </a:fld>
            <a:endParaRPr lang="en-RO"/>
          </a:p>
        </p:txBody>
      </p:sp>
      <p:sp>
        <p:nvSpPr>
          <p:cNvPr id="49" name="Client Name  Presentation Title  -  1. Chapter Name">
            <a:extLst>
              <a:ext uri="{FF2B5EF4-FFF2-40B4-BE49-F238E27FC236}">
                <a16:creationId xmlns:a16="http://schemas.microsoft.com/office/drawing/2014/main" id="{446B88D3-9D69-FD4A-937D-A477BD260160}"/>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lang="en-GB" b="1">
                <a:solidFill>
                  <a:srgbClr val="929292"/>
                </a:solidFill>
                <a:latin typeface="+mn-lt"/>
                <a:ea typeface="+mn-ea"/>
                <a:cs typeface="+mn-cs"/>
                <a:sym typeface="Helvetica"/>
              </a:rPr>
              <a:t>Client Name  </a:t>
            </a:r>
            <a:r>
              <a:rPr lang="en-GB">
                <a:solidFill>
                  <a:srgbClr val="929292"/>
                </a:solidFill>
              </a:rPr>
              <a:t>Presentation Title  - </a:t>
            </a:r>
            <a:r>
              <a:rPr lang="en-GB"/>
              <a:t> </a:t>
            </a:r>
            <a:r>
              <a:rPr lang="en-GB" b="1">
                <a:solidFill>
                  <a:srgbClr val="DE411B"/>
                </a:solidFill>
                <a:latin typeface="Arial" panose="020B0604020202020204"/>
                <a:ea typeface="+mn-ea"/>
                <a:sym typeface="Helvetica"/>
              </a:rPr>
              <a:t>7.5 Technical / Quality / Security Practices</a:t>
            </a:r>
            <a:endParaRPr lang="en-GB" b="1">
              <a:solidFill>
                <a:srgbClr val="DE411B"/>
              </a:solidFill>
              <a:latin typeface="+mn-lt"/>
              <a:ea typeface="+mn-ea"/>
              <a:cs typeface="+mn-cs"/>
              <a:sym typeface="Helvetica"/>
            </a:endParaRPr>
          </a:p>
        </p:txBody>
      </p:sp>
      <p:sp>
        <p:nvSpPr>
          <p:cNvPr id="2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FB127A4F-1435-1C40-AD24-56B512FA07CE}"/>
              </a:ext>
            </a:extLst>
          </p:cNvPr>
          <p:cNvSpPr txBox="1"/>
          <p:nvPr/>
        </p:nvSpPr>
        <p:spPr>
          <a:xfrm>
            <a:off x="1733202" y="3417952"/>
            <a:ext cx="9811098" cy="915122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p>
            <a:pPr>
              <a:lnSpc>
                <a:spcPct val="100000"/>
              </a:lnSpc>
              <a:spcBef>
                <a:spcPts val="3000"/>
              </a:spcBef>
              <a:defRPr spc="198">
                <a:solidFill>
                  <a:srgbClr val="000000"/>
                </a:solidFill>
              </a:defRPr>
            </a:pPr>
            <a:r>
              <a:rPr lang="en-US"/>
              <a:t>Performance tests</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Performance testing will be carried out in two stages: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1. Low level performance testing performed during the sprint to identify any bottle necks, to </a:t>
            </a:r>
            <a:r>
              <a:rPr lang="en-GB" b="0" err="1">
                <a:latin typeface="Arial" panose="020B0604020202020204" pitchFamily="34" charset="0"/>
                <a:cs typeface="Arial" panose="020B0604020202020204" pitchFamily="34" charset="0"/>
              </a:rPr>
              <a:t>analyze</a:t>
            </a:r>
            <a:r>
              <a:rPr lang="en-GB" b="0">
                <a:latin typeface="Arial" panose="020B0604020202020204" pitchFamily="34" charset="0"/>
                <a:cs typeface="Arial" panose="020B0604020202020204" pitchFamily="34" charset="0"/>
              </a:rPr>
              <a:t> trends:</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Benchmark the time taken to run same tests in same conditions, on different builds</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Time taken to perform the same action multiple times in a row (check if after a period of time repeating same actions, the speed decreases or the system responds differently)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2. Performance testing on a production-like environment </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Performed prior to go live, to test the overall architecture and ensure the solution meets the non-functional requirements (response time, number of users and of requests, transaction time, etc.).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b="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err="1">
                <a:latin typeface="Arial" panose="020B0604020202020204" pitchFamily="34" charset="0"/>
                <a:cs typeface="Arial" panose="020B0604020202020204" pitchFamily="34" charset="0"/>
              </a:rPr>
              <a:t>Tooling</a:t>
            </a:r>
            <a:r>
              <a:rPr lang="en-GB" b="0" err="1">
                <a:latin typeface="Arial" panose="020B0604020202020204" pitchFamily="34" charset="0"/>
                <a:cs typeface="Arial" panose="020B0604020202020204" pitchFamily="34" charset="0"/>
              </a:rPr>
              <a:t>:JMeter</a:t>
            </a:r>
            <a:r>
              <a:rPr lang="en-GB" b="0">
                <a:latin typeface="Arial" panose="020B0604020202020204" pitchFamily="34" charset="0"/>
                <a:cs typeface="Arial" panose="020B0604020202020204" pitchFamily="34" charset="0"/>
              </a:rPr>
              <a:t> will be used for scripting, generating virtual users, running and collecting response times.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b="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sz="2000" b="0">
              <a:latin typeface="Arial" panose="020B0604020202020204" pitchFamily="34" charset="0"/>
              <a:cs typeface="Arial" panose="020B0604020202020204" pitchFamily="34" charset="0"/>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6BFA78DC-04A3-284C-B3BB-09564627867D}"/>
              </a:ext>
            </a:extLst>
          </p:cNvPr>
          <p:cNvSpPr txBox="1"/>
          <p:nvPr/>
        </p:nvSpPr>
        <p:spPr>
          <a:xfrm>
            <a:off x="12214935" y="3417952"/>
            <a:ext cx="9811098" cy="68428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p>
            <a:pPr>
              <a:lnSpc>
                <a:spcPct val="100000"/>
              </a:lnSpc>
              <a:spcBef>
                <a:spcPts val="3000"/>
              </a:spcBef>
              <a:defRPr spc="198">
                <a:solidFill>
                  <a:srgbClr val="000000"/>
                </a:solidFill>
              </a:defRPr>
            </a:pPr>
            <a:r>
              <a:rPr lang="en-US"/>
              <a:t>SECURITY tests</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The main goals of security testing performed by test engineers are: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Evaluate the application under test against industry specific security standards and security requirements related to information and data confidentiality, integrity and availability, such as: </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b="0" err="1">
                <a:latin typeface="Arial" panose="020B0604020202020204" pitchFamily="34" charset="0"/>
                <a:cs typeface="Arial" panose="020B0604020202020204" pitchFamily="34" charset="0"/>
              </a:rPr>
              <a:t>Owasp!PCI</a:t>
            </a:r>
            <a:r>
              <a:rPr lang="en-GB" b="0">
                <a:latin typeface="Arial" panose="020B0604020202020204" pitchFamily="34" charset="0"/>
                <a:cs typeface="Arial" panose="020B0604020202020204" pitchFamily="34" charset="0"/>
              </a:rPr>
              <a:t> DSS (external)!</a:t>
            </a:r>
            <a:r>
              <a:rPr lang="en-GB" b="0" err="1">
                <a:latin typeface="Arial" panose="020B0604020202020204" pitchFamily="34" charset="0"/>
                <a:cs typeface="Arial" panose="020B0604020202020204" pitchFamily="34" charset="0"/>
              </a:rPr>
              <a:t>Nist!Cwe</a:t>
            </a:r>
            <a:r>
              <a:rPr lang="en-GB" b="0">
                <a:latin typeface="Arial" panose="020B0604020202020204" pitchFamily="34" charset="0"/>
                <a:cs typeface="Arial" panose="020B0604020202020204" pitchFamily="34" charset="0"/>
              </a:rPr>
              <a:t>/</a:t>
            </a:r>
            <a:r>
              <a:rPr lang="en-GB" b="0" err="1">
                <a:latin typeface="Arial" panose="020B0604020202020204" pitchFamily="34" charset="0"/>
                <a:cs typeface="Arial" panose="020B0604020202020204" pitchFamily="34" charset="0"/>
              </a:rPr>
              <a:t>sans!Us-cert</a:t>
            </a:r>
            <a:endParaRPr lang="en-GB" b="0">
              <a:latin typeface="Arial" panose="020B0604020202020204" pitchFamily="34" charset="0"/>
              <a:cs typeface="Arial" panose="020B0604020202020204" pitchFamily="34" charset="0"/>
            </a:endParaRP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Apply the latest security practices reducing the time to identify threats and remove false positives</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Evaluate risk level and classify identified issues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b="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b="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sz="2000" b="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8F13E81-82C3-0742-B254-6E5E021507A5}"/>
              </a:ext>
            </a:extLst>
          </p:cNvPr>
          <p:cNvPicPr>
            <a:picLocks noChangeAspect="1"/>
          </p:cNvPicPr>
          <p:nvPr/>
        </p:nvPicPr>
        <p:blipFill>
          <a:blip r:embed="rId3"/>
          <a:stretch>
            <a:fillRect/>
          </a:stretch>
        </p:blipFill>
        <p:spPr>
          <a:xfrm>
            <a:off x="12362740" y="8826487"/>
            <a:ext cx="4706007" cy="4334480"/>
          </a:xfrm>
          <a:prstGeom prst="rect">
            <a:avLst/>
          </a:prstGeom>
        </p:spPr>
      </p:pic>
      <p:pic>
        <p:nvPicPr>
          <p:cNvPr id="11" name="Picture 10">
            <a:extLst>
              <a:ext uri="{FF2B5EF4-FFF2-40B4-BE49-F238E27FC236}">
                <a16:creationId xmlns:a16="http://schemas.microsoft.com/office/drawing/2014/main" id="{8E41C466-DB21-A64D-9D55-181C1AD8164B}"/>
              </a:ext>
            </a:extLst>
          </p:cNvPr>
          <p:cNvPicPr>
            <a:picLocks noChangeAspect="1"/>
          </p:cNvPicPr>
          <p:nvPr/>
        </p:nvPicPr>
        <p:blipFill>
          <a:blip r:embed="rId4"/>
          <a:stretch>
            <a:fillRect/>
          </a:stretch>
        </p:blipFill>
        <p:spPr>
          <a:xfrm>
            <a:off x="18415424" y="8887399"/>
            <a:ext cx="3226905" cy="1517793"/>
          </a:xfrm>
          <a:prstGeom prst="rect">
            <a:avLst/>
          </a:prstGeom>
        </p:spPr>
      </p:pic>
      <p:pic>
        <p:nvPicPr>
          <p:cNvPr id="12" name="Picture 11">
            <a:extLst>
              <a:ext uri="{FF2B5EF4-FFF2-40B4-BE49-F238E27FC236}">
                <a16:creationId xmlns:a16="http://schemas.microsoft.com/office/drawing/2014/main" id="{FCFDE96E-113E-D24B-8888-2AC275FD8DE6}"/>
              </a:ext>
            </a:extLst>
          </p:cNvPr>
          <p:cNvPicPr>
            <a:picLocks noChangeAspect="1"/>
          </p:cNvPicPr>
          <p:nvPr/>
        </p:nvPicPr>
        <p:blipFill>
          <a:blip r:embed="rId5"/>
          <a:stretch>
            <a:fillRect/>
          </a:stretch>
        </p:blipFill>
        <p:spPr>
          <a:xfrm>
            <a:off x="18415424" y="10826603"/>
            <a:ext cx="3188565" cy="1532369"/>
          </a:xfrm>
          <a:prstGeom prst="rect">
            <a:avLst/>
          </a:prstGeom>
        </p:spPr>
      </p:pic>
    </p:spTree>
    <p:extLst>
      <p:ext uri="{BB962C8B-B14F-4D97-AF65-F5344CB8AC3E}">
        <p14:creationId xmlns:p14="http://schemas.microsoft.com/office/powerpoint/2010/main" val="35243163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solidFill>
                  <a:schemeClr val="bg2"/>
                </a:solidFill>
              </a:rPr>
              <a:t>Quality gates and KPIs</a:t>
            </a:r>
            <a:endParaRPr>
              <a:solidFill>
                <a:schemeClr val="bg2"/>
              </a:solidFil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4015162" y="13289446"/>
            <a:ext cx="258082" cy="39049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lang="en-RO" smtClean="0">
                <a:solidFill>
                  <a:schemeClr val="tx1"/>
                </a:solidFill>
              </a:rPr>
              <a:t>135</a:t>
            </a:fld>
            <a:endParaRPr lang="en-RO">
              <a:solidFill>
                <a:schemeClr val="tx1"/>
              </a:solidFill>
            </a:endParaRPr>
          </a:p>
        </p:txBody>
      </p:sp>
      <p:sp>
        <p:nvSpPr>
          <p:cNvPr id="14" name="Client Name  Presentation Title  -  1. Chapter Name">
            <a:extLst>
              <a:ext uri="{FF2B5EF4-FFF2-40B4-BE49-F238E27FC236}">
                <a16:creationId xmlns:a16="http://schemas.microsoft.com/office/drawing/2014/main" id="{3A0F60A7-3A8B-D444-8C24-1DA3497E5258}"/>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lang="en-GB" b="1">
                <a:solidFill>
                  <a:srgbClr val="929292"/>
                </a:solidFill>
                <a:latin typeface="+mn-lt"/>
                <a:ea typeface="+mn-ea"/>
                <a:cs typeface="+mn-cs"/>
                <a:sym typeface="Helvetica"/>
              </a:rPr>
              <a:t>Client Name  </a:t>
            </a:r>
            <a:r>
              <a:rPr lang="en-GB">
                <a:solidFill>
                  <a:srgbClr val="929292"/>
                </a:solidFill>
              </a:rPr>
              <a:t>Presentation Title  - </a:t>
            </a:r>
            <a:r>
              <a:rPr lang="en-GB"/>
              <a:t> </a:t>
            </a:r>
            <a:r>
              <a:rPr lang="en-GB" b="1">
                <a:solidFill>
                  <a:srgbClr val="DE411B"/>
                </a:solidFill>
                <a:latin typeface="Arial" panose="020B0604020202020204"/>
                <a:ea typeface="+mn-ea"/>
                <a:sym typeface="Helvetica"/>
              </a:rPr>
              <a:t>7.5 Technical / Quality / Security Practices</a:t>
            </a:r>
            <a:endParaRPr lang="en-GB" b="1">
              <a:solidFill>
                <a:srgbClr val="DE411B"/>
              </a:solidFill>
              <a:latin typeface="+mn-lt"/>
              <a:ea typeface="+mn-ea"/>
              <a:cs typeface="+mn-cs"/>
              <a:sym typeface="Helvetica"/>
            </a:endParaRPr>
          </a:p>
        </p:txBody>
      </p:sp>
      <p:grpSp>
        <p:nvGrpSpPr>
          <p:cNvPr id="60" name="Group 59">
            <a:extLst>
              <a:ext uri="{FF2B5EF4-FFF2-40B4-BE49-F238E27FC236}">
                <a16:creationId xmlns:a16="http://schemas.microsoft.com/office/drawing/2014/main" id="{928659E5-917E-7A48-A25E-C359D8B89820}"/>
              </a:ext>
            </a:extLst>
          </p:cNvPr>
          <p:cNvGrpSpPr/>
          <p:nvPr/>
        </p:nvGrpSpPr>
        <p:grpSpPr>
          <a:xfrm>
            <a:off x="1703286" y="3274417"/>
            <a:ext cx="2587554" cy="777048"/>
            <a:chOff x="1579" y="0"/>
            <a:chExt cx="2587554" cy="777048"/>
          </a:xfrm>
        </p:grpSpPr>
        <p:sp>
          <p:nvSpPr>
            <p:cNvPr id="76" name="Pentagon 75">
              <a:extLst>
                <a:ext uri="{FF2B5EF4-FFF2-40B4-BE49-F238E27FC236}">
                  <a16:creationId xmlns:a16="http://schemas.microsoft.com/office/drawing/2014/main" id="{C1ABD482-C250-4442-9F6F-3A7B194E6D7D}"/>
                </a:ext>
              </a:extLst>
            </p:cNvPr>
            <p:cNvSpPr/>
            <p:nvPr/>
          </p:nvSpPr>
          <p:spPr>
            <a:xfrm>
              <a:off x="1579" y="0"/>
              <a:ext cx="2587554" cy="77704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Pentagon 4">
              <a:extLst>
                <a:ext uri="{FF2B5EF4-FFF2-40B4-BE49-F238E27FC236}">
                  <a16:creationId xmlns:a16="http://schemas.microsoft.com/office/drawing/2014/main" id="{D1DF9389-A103-E441-BC69-848D67BD1DD2}"/>
                </a:ext>
              </a:extLst>
            </p:cNvPr>
            <p:cNvSpPr txBox="1"/>
            <p:nvPr/>
          </p:nvSpPr>
          <p:spPr>
            <a:xfrm>
              <a:off x="1579" y="0"/>
              <a:ext cx="2393292"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GB" sz="1400" b="1" kern="1200"/>
                <a:t>source</a:t>
              </a:r>
            </a:p>
          </p:txBody>
        </p:sp>
      </p:grpSp>
      <p:grpSp>
        <p:nvGrpSpPr>
          <p:cNvPr id="61" name="Group 60">
            <a:extLst>
              <a:ext uri="{FF2B5EF4-FFF2-40B4-BE49-F238E27FC236}">
                <a16:creationId xmlns:a16="http://schemas.microsoft.com/office/drawing/2014/main" id="{D2BAC04D-6297-7B43-B3C2-D1FE1689A944}"/>
              </a:ext>
            </a:extLst>
          </p:cNvPr>
          <p:cNvGrpSpPr/>
          <p:nvPr/>
        </p:nvGrpSpPr>
        <p:grpSpPr>
          <a:xfrm>
            <a:off x="8808761" y="3274097"/>
            <a:ext cx="4715505" cy="794301"/>
            <a:chOff x="2071623" y="0"/>
            <a:chExt cx="2587554" cy="794301"/>
          </a:xfrm>
        </p:grpSpPr>
        <p:sp>
          <p:nvSpPr>
            <p:cNvPr id="74" name="Chevron 73">
              <a:extLst>
                <a:ext uri="{FF2B5EF4-FFF2-40B4-BE49-F238E27FC236}">
                  <a16:creationId xmlns:a16="http://schemas.microsoft.com/office/drawing/2014/main" id="{FBE842F6-86D9-984F-90A0-9ED30A0E0FE3}"/>
                </a:ext>
              </a:extLst>
            </p:cNvPr>
            <p:cNvSpPr/>
            <p:nvPr/>
          </p:nvSpPr>
          <p:spPr>
            <a:xfrm>
              <a:off x="2071623"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Chevron 6">
              <a:extLst>
                <a:ext uri="{FF2B5EF4-FFF2-40B4-BE49-F238E27FC236}">
                  <a16:creationId xmlns:a16="http://schemas.microsoft.com/office/drawing/2014/main" id="{CD763F56-B754-D144-B0E6-D02579D34A76}"/>
                </a:ext>
              </a:extLst>
            </p:cNvPr>
            <p:cNvSpPr txBox="1"/>
            <p:nvPr/>
          </p:nvSpPr>
          <p:spPr>
            <a:xfrm>
              <a:off x="2460147" y="17253"/>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2000" kern="1200"/>
                <a:t>Quality gates</a:t>
              </a:r>
              <a:endParaRPr lang="en-GB" sz="2000" b="1" kern="1200"/>
            </a:p>
          </p:txBody>
        </p:sp>
      </p:grpSp>
      <p:grpSp>
        <p:nvGrpSpPr>
          <p:cNvPr id="62" name="Group 61">
            <a:extLst>
              <a:ext uri="{FF2B5EF4-FFF2-40B4-BE49-F238E27FC236}">
                <a16:creationId xmlns:a16="http://schemas.microsoft.com/office/drawing/2014/main" id="{D7F161ED-2E3C-6D4C-B923-3E0AC882F555}"/>
              </a:ext>
            </a:extLst>
          </p:cNvPr>
          <p:cNvGrpSpPr/>
          <p:nvPr/>
        </p:nvGrpSpPr>
        <p:grpSpPr>
          <a:xfrm>
            <a:off x="6098651" y="3274417"/>
            <a:ext cx="3098635" cy="777048"/>
            <a:chOff x="4141667" y="0"/>
            <a:chExt cx="2587554" cy="777048"/>
          </a:xfrm>
        </p:grpSpPr>
        <p:sp>
          <p:nvSpPr>
            <p:cNvPr id="72" name="Chevron 71">
              <a:extLst>
                <a:ext uri="{FF2B5EF4-FFF2-40B4-BE49-F238E27FC236}">
                  <a16:creationId xmlns:a16="http://schemas.microsoft.com/office/drawing/2014/main" id="{C15BE45D-D22E-3D43-B9AF-EE4F0C38E10B}"/>
                </a:ext>
              </a:extLst>
            </p:cNvPr>
            <p:cNvSpPr/>
            <p:nvPr/>
          </p:nvSpPr>
          <p:spPr>
            <a:xfrm>
              <a:off x="4141667"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Chevron 8">
              <a:extLst>
                <a:ext uri="{FF2B5EF4-FFF2-40B4-BE49-F238E27FC236}">
                  <a16:creationId xmlns:a16="http://schemas.microsoft.com/office/drawing/2014/main" id="{0FA83B68-B1C0-4645-9CD2-7E33D4B3978E}"/>
                </a:ext>
              </a:extLst>
            </p:cNvPr>
            <p:cNvSpPr txBox="1"/>
            <p:nvPr/>
          </p:nvSpPr>
          <p:spPr>
            <a:xfrm>
              <a:off x="4530191"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test</a:t>
              </a:r>
            </a:p>
          </p:txBody>
        </p:sp>
      </p:grpSp>
      <p:grpSp>
        <p:nvGrpSpPr>
          <p:cNvPr id="35" name="Group 34">
            <a:extLst>
              <a:ext uri="{FF2B5EF4-FFF2-40B4-BE49-F238E27FC236}">
                <a16:creationId xmlns:a16="http://schemas.microsoft.com/office/drawing/2014/main" id="{D8B5D02B-C868-CE44-8F21-896466DB398E}"/>
              </a:ext>
            </a:extLst>
          </p:cNvPr>
          <p:cNvGrpSpPr/>
          <p:nvPr/>
        </p:nvGrpSpPr>
        <p:grpSpPr>
          <a:xfrm>
            <a:off x="3899621" y="3274417"/>
            <a:ext cx="2587554" cy="777048"/>
            <a:chOff x="4141667" y="0"/>
            <a:chExt cx="2587554" cy="777048"/>
          </a:xfrm>
        </p:grpSpPr>
        <p:sp>
          <p:nvSpPr>
            <p:cNvPr id="36" name="Chevron 35">
              <a:extLst>
                <a:ext uri="{FF2B5EF4-FFF2-40B4-BE49-F238E27FC236}">
                  <a16:creationId xmlns:a16="http://schemas.microsoft.com/office/drawing/2014/main" id="{1D9B659A-9A8A-FC47-8B4F-861571A0DF31}"/>
                </a:ext>
              </a:extLst>
            </p:cNvPr>
            <p:cNvSpPr/>
            <p:nvPr/>
          </p:nvSpPr>
          <p:spPr>
            <a:xfrm>
              <a:off x="4141667"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Chevron 8">
              <a:extLst>
                <a:ext uri="{FF2B5EF4-FFF2-40B4-BE49-F238E27FC236}">
                  <a16:creationId xmlns:a16="http://schemas.microsoft.com/office/drawing/2014/main" id="{6E48B8D4-7ED1-DD42-BF27-675511BA3002}"/>
                </a:ext>
              </a:extLst>
            </p:cNvPr>
            <p:cNvSpPr txBox="1"/>
            <p:nvPr/>
          </p:nvSpPr>
          <p:spPr>
            <a:xfrm>
              <a:off x="4530191"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build</a:t>
              </a:r>
            </a:p>
          </p:txBody>
        </p:sp>
      </p:grpSp>
      <p:sp>
        <p:nvSpPr>
          <p:cNvPr id="4" name="TextBox 3">
            <a:extLst>
              <a:ext uri="{FF2B5EF4-FFF2-40B4-BE49-F238E27FC236}">
                <a16:creationId xmlns:a16="http://schemas.microsoft.com/office/drawing/2014/main" id="{7551E221-BF32-D548-A5AD-3E07B08F83B7}"/>
              </a:ext>
            </a:extLst>
          </p:cNvPr>
          <p:cNvSpPr txBox="1"/>
          <p:nvPr/>
        </p:nvSpPr>
        <p:spPr>
          <a:xfrm>
            <a:off x="1720539" y="4640806"/>
            <a:ext cx="10488714" cy="10147008"/>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Strong Quality </a:t>
            </a:r>
            <a:r>
              <a:rPr lang="en-GB" sz="2000" cap="none" spc="0" err="1">
                <a:solidFill>
                  <a:srgbClr val="5E5E5E"/>
                </a:solidFill>
                <a:latin typeface="Arial" panose="020B0604020202020204" pitchFamily="34" charset="0"/>
                <a:ea typeface="Helvetica Light"/>
                <a:cs typeface="Arial" panose="020B0604020202020204" pitchFamily="34" charset="0"/>
                <a:sym typeface="Helvetica Light"/>
              </a:rPr>
              <a:t>Kpis</a:t>
            </a: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Through Quality Gates</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Static Code Analysis: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0 New Violations</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Security Code Analysis: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0 New Violations</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Third Party Libraries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Scanning For Vulnerabilities</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Unit Test Coverage: </a:t>
            </a: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80%-100%</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Mutation Test Coverage</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All Types Of Tests Passing</a:t>
            </a:r>
          </a:p>
          <a:p>
            <a:pPr marL="342900" indent="-342900" defTabSz="821531">
              <a:lnSpc>
                <a:spcPct val="100000"/>
              </a:lnSpc>
              <a:spcBef>
                <a:spcPts val="3000"/>
              </a:spcBef>
              <a:buFont typeface="Arial" panose="020B0604020202020204" pitchFamily="34" charset="0"/>
              <a:buChar char="•"/>
            </a:pPr>
            <a:r>
              <a:rPr lang="en-GB" sz="2000" cap="none" spc="0">
                <a:solidFill>
                  <a:srgbClr val="5E5E5E"/>
                </a:solidFill>
                <a:latin typeface="Arial" panose="020B0604020202020204" pitchFamily="34" charset="0"/>
                <a:ea typeface="Helvetica Light"/>
                <a:cs typeface="Arial" panose="020B0604020202020204" pitchFamily="34" charset="0"/>
                <a:sym typeface="Helvetica Light"/>
              </a:rPr>
              <a:t>Production </a:t>
            </a:r>
            <a:r>
              <a:rPr lang="en-GB" sz="2000" cap="none" spc="0" err="1">
                <a:solidFill>
                  <a:srgbClr val="5E5E5E"/>
                </a:solidFill>
                <a:latin typeface="Arial" panose="020B0604020202020204" pitchFamily="34" charset="0"/>
                <a:ea typeface="Helvetica Light"/>
                <a:cs typeface="Arial" panose="020B0604020202020204" pitchFamily="34" charset="0"/>
                <a:sym typeface="Helvetica Light"/>
              </a:rPr>
              <a:t>Kpis</a:t>
            </a:r>
            <a:endParaRPr lang="en-GB" sz="2000" cap="none" spc="0">
              <a:solidFill>
                <a:srgbClr val="5E5E5E"/>
              </a:solidFill>
              <a:latin typeface="Arial" panose="020B0604020202020204" pitchFamily="34" charset="0"/>
              <a:ea typeface="Helvetica Light"/>
              <a:cs typeface="Arial" panose="020B0604020202020204" pitchFamily="34" charset="0"/>
              <a:sym typeface="Helvetica Light"/>
            </a:endParaRPr>
          </a:p>
          <a:p>
            <a:pPr lvl="3" indent="0" defTabSz="821531">
              <a:lnSpc>
                <a:spcPct val="100000"/>
              </a:lnSpc>
              <a:spcBef>
                <a:spcPts val="3000"/>
              </a:spcBef>
            </a:pP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	- Deploy Frequency</a:t>
            </a:r>
          </a:p>
          <a:p>
            <a:pPr defTabSz="821531">
              <a:lnSpc>
                <a:spcPct val="100000"/>
              </a:lnSpc>
              <a:spcBef>
                <a:spcPts val="3000"/>
              </a:spcBef>
            </a:pP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	- Change Fail</a:t>
            </a:r>
          </a:p>
          <a:p>
            <a:pPr defTabSz="821531">
              <a:lnSpc>
                <a:spcPct val="100000"/>
              </a:lnSpc>
              <a:spcBef>
                <a:spcPts val="3000"/>
              </a:spcBef>
            </a:pP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	- Mean Time To Resolve</a:t>
            </a:r>
          </a:p>
          <a:p>
            <a:pPr defTabSz="821531">
              <a:lnSpc>
                <a:spcPct val="100000"/>
              </a:lnSpc>
              <a:spcBef>
                <a:spcPts val="3000"/>
              </a:spcBef>
            </a:pPr>
            <a:r>
              <a:rPr lang="en-GB" sz="2000" b="0" cap="none" spc="0">
                <a:solidFill>
                  <a:srgbClr val="5E5E5E"/>
                </a:solidFill>
                <a:latin typeface="Arial" panose="020B0604020202020204" pitchFamily="34" charset="0"/>
                <a:ea typeface="Helvetica Light"/>
                <a:cs typeface="Arial" panose="020B0604020202020204" pitchFamily="34" charset="0"/>
                <a:sym typeface="Helvetica Light"/>
              </a:rPr>
              <a:t>	- Number Of Incidents</a:t>
            </a:r>
          </a:p>
          <a:p>
            <a:pPr marL="342900" indent="-342900" defTabSz="821531">
              <a:lnSpc>
                <a:spcPct val="100000"/>
              </a:lnSpc>
              <a:spcBef>
                <a:spcPts val="3000"/>
              </a:spcBef>
              <a:buFont typeface="Arial" panose="020B0604020202020204" pitchFamily="34" charset="0"/>
              <a:buChar char="•"/>
            </a:pPr>
            <a:endParaRPr lang="en-GB" sz="2000" cap="none" spc="0">
              <a:solidFill>
                <a:srgbClr val="5E5E5E"/>
              </a:solidFill>
              <a:latin typeface="Arial" panose="020B0604020202020204" pitchFamily="34" charset="0"/>
              <a:ea typeface="Helvetica Light"/>
              <a:cs typeface="Arial" panose="020B0604020202020204" pitchFamily="34" charset="0"/>
              <a:sym typeface="Helvetica Light"/>
            </a:endParaRPr>
          </a:p>
          <a:p>
            <a:pPr marL="342900" indent="-342900" defTabSz="821531">
              <a:lnSpc>
                <a:spcPct val="100000"/>
              </a:lnSpc>
              <a:spcBef>
                <a:spcPts val="3000"/>
              </a:spcBef>
              <a:buFont typeface="Arial" panose="020B0604020202020204" pitchFamily="34" charset="0"/>
              <a:buChar char="•"/>
            </a:pPr>
            <a:endParaRPr lang="en-GB" sz="2000" cap="none" spc="0">
              <a:solidFill>
                <a:srgbClr val="5E5E5E"/>
              </a:solidFill>
              <a:latin typeface="Arial" panose="020B0604020202020204" pitchFamily="34" charset="0"/>
              <a:ea typeface="Helvetica Light"/>
              <a:cs typeface="Arial" panose="020B0604020202020204" pitchFamily="34" charset="0"/>
              <a:sym typeface="Helvetica Light"/>
            </a:endParaRPr>
          </a:p>
          <a:p>
            <a:pPr marL="342900" indent="-342900" defTabSz="821531">
              <a:lnSpc>
                <a:spcPct val="100000"/>
              </a:lnSpc>
              <a:spcBef>
                <a:spcPts val="3000"/>
              </a:spcBef>
              <a:buFont typeface="Arial" panose="020B0604020202020204" pitchFamily="34" charset="0"/>
              <a:buChar char="•"/>
            </a:pPr>
            <a:endParaRPr lang="en-GB" sz="200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pSp>
        <p:nvGrpSpPr>
          <p:cNvPr id="24" name="Group 23">
            <a:extLst>
              <a:ext uri="{FF2B5EF4-FFF2-40B4-BE49-F238E27FC236}">
                <a16:creationId xmlns:a16="http://schemas.microsoft.com/office/drawing/2014/main" id="{0942C96E-9178-D848-8177-071DFF9ABFF3}"/>
              </a:ext>
            </a:extLst>
          </p:cNvPr>
          <p:cNvGrpSpPr/>
          <p:nvPr/>
        </p:nvGrpSpPr>
        <p:grpSpPr>
          <a:xfrm>
            <a:off x="13125984" y="3274417"/>
            <a:ext cx="3098635" cy="777048"/>
            <a:chOff x="4141667" y="0"/>
            <a:chExt cx="2587554" cy="777048"/>
          </a:xfrm>
        </p:grpSpPr>
        <p:sp>
          <p:nvSpPr>
            <p:cNvPr id="25" name="Chevron 24">
              <a:extLst>
                <a:ext uri="{FF2B5EF4-FFF2-40B4-BE49-F238E27FC236}">
                  <a16:creationId xmlns:a16="http://schemas.microsoft.com/office/drawing/2014/main" id="{2BC4FFEE-21B4-D143-874B-504DAB65B9B6}"/>
                </a:ext>
              </a:extLst>
            </p:cNvPr>
            <p:cNvSpPr/>
            <p:nvPr/>
          </p:nvSpPr>
          <p:spPr>
            <a:xfrm>
              <a:off x="4141667"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Chevron 8">
              <a:extLst>
                <a:ext uri="{FF2B5EF4-FFF2-40B4-BE49-F238E27FC236}">
                  <a16:creationId xmlns:a16="http://schemas.microsoft.com/office/drawing/2014/main" id="{93A93660-6F55-D540-B5D3-A1BB55B4A050}"/>
                </a:ext>
              </a:extLst>
            </p:cNvPr>
            <p:cNvSpPr txBox="1"/>
            <p:nvPr/>
          </p:nvSpPr>
          <p:spPr>
            <a:xfrm>
              <a:off x="4530191"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deploy</a:t>
              </a:r>
            </a:p>
          </p:txBody>
        </p:sp>
      </p:grpSp>
      <p:grpSp>
        <p:nvGrpSpPr>
          <p:cNvPr id="28" name="Group 27">
            <a:extLst>
              <a:ext uri="{FF2B5EF4-FFF2-40B4-BE49-F238E27FC236}">
                <a16:creationId xmlns:a16="http://schemas.microsoft.com/office/drawing/2014/main" id="{9F458AC8-13F1-C340-A580-CA208FDC1723}"/>
              </a:ext>
            </a:extLst>
          </p:cNvPr>
          <p:cNvGrpSpPr/>
          <p:nvPr/>
        </p:nvGrpSpPr>
        <p:grpSpPr>
          <a:xfrm>
            <a:off x="15835318" y="3274417"/>
            <a:ext cx="3098635" cy="777048"/>
            <a:chOff x="4141667" y="0"/>
            <a:chExt cx="2587554" cy="777048"/>
          </a:xfrm>
        </p:grpSpPr>
        <p:sp>
          <p:nvSpPr>
            <p:cNvPr id="29" name="Chevron 28">
              <a:extLst>
                <a:ext uri="{FF2B5EF4-FFF2-40B4-BE49-F238E27FC236}">
                  <a16:creationId xmlns:a16="http://schemas.microsoft.com/office/drawing/2014/main" id="{A518A1EA-4A06-7D49-8B69-59A262AA6234}"/>
                </a:ext>
              </a:extLst>
            </p:cNvPr>
            <p:cNvSpPr/>
            <p:nvPr/>
          </p:nvSpPr>
          <p:spPr>
            <a:xfrm>
              <a:off x="4141667" y="0"/>
              <a:ext cx="2587554" cy="77704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Chevron 8">
              <a:extLst>
                <a:ext uri="{FF2B5EF4-FFF2-40B4-BE49-F238E27FC236}">
                  <a16:creationId xmlns:a16="http://schemas.microsoft.com/office/drawing/2014/main" id="{AD579E21-2BD9-A147-885B-D0664F00430B}"/>
                </a:ext>
              </a:extLst>
            </p:cNvPr>
            <p:cNvSpPr txBox="1"/>
            <p:nvPr/>
          </p:nvSpPr>
          <p:spPr>
            <a:xfrm>
              <a:off x="4530191" y="0"/>
              <a:ext cx="1810506"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b="1" kern="1200"/>
                <a:t>test</a:t>
              </a:r>
            </a:p>
          </p:txBody>
        </p:sp>
      </p:grpSp>
    </p:spTree>
    <p:extLst>
      <p:ext uri="{BB962C8B-B14F-4D97-AF65-F5344CB8AC3E}">
        <p14:creationId xmlns:p14="http://schemas.microsoft.com/office/powerpoint/2010/main" val="3695181576"/>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Title Goes Here"/>
          <p:cNvSpPr txBox="1"/>
          <p:nvPr/>
        </p:nvSpPr>
        <p:spPr>
          <a:xfrm>
            <a:off x="1718042" y="1966931"/>
            <a:ext cx="17230358"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a:t>What could your solution look like?</a:t>
            </a:r>
            <a:endParaRPr/>
          </a:p>
        </p:txBody>
      </p:sp>
      <p:sp>
        <p:nvSpPr>
          <p:cNvPr id="47" name="Slide Number">
            <a:extLst>
              <a:ext uri="{FF2B5EF4-FFF2-40B4-BE49-F238E27FC236}">
                <a16:creationId xmlns:a16="http://schemas.microsoft.com/office/drawing/2014/main" id="{DA3384A1-B189-9D44-922C-E2CA370A982B}"/>
              </a:ext>
            </a:extLst>
          </p:cNvPr>
          <p:cNvSpPr txBox="1">
            <a:spLocks/>
          </p:cNvSpPr>
          <p:nvPr/>
        </p:nvSpPr>
        <p:spPr>
          <a:xfrm>
            <a:off x="23891648" y="13927799"/>
            <a:ext cx="381596" cy="38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1531"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a:lstStyle>
          <a:p>
            <a:fld id="{86CB4B4D-7CA3-9044-876B-883B54F8677D}" type="slidenum">
              <a:rPr lang="en-RO" smtClean="0"/>
              <a:pPr/>
              <a:t>136</a:t>
            </a:fld>
            <a:endParaRPr lang="en-RO"/>
          </a:p>
        </p:txBody>
      </p:sp>
      <p:sp>
        <p:nvSpPr>
          <p:cNvPr id="49" name="Client Name  Presentation Title  -  1. Chapter Name">
            <a:extLst>
              <a:ext uri="{FF2B5EF4-FFF2-40B4-BE49-F238E27FC236}">
                <a16:creationId xmlns:a16="http://schemas.microsoft.com/office/drawing/2014/main" id="{446B88D3-9D69-FD4A-937D-A477BD260160}"/>
              </a:ext>
            </a:extLst>
          </p:cNvPr>
          <p:cNvSpPr txBox="1">
            <a:spLocks noGrp="1"/>
          </p:cNvSpPr>
          <p:nvPr>
            <p:ph type="body" sz="quarter" idx="13"/>
          </p:nvPr>
        </p:nvSpPr>
        <p:spPr>
          <a:xfrm>
            <a:off x="1703286" y="210051"/>
            <a:ext cx="7452360" cy="390491"/>
          </a:xfrm>
          <a:prstGeom prst="rect">
            <a:avLst/>
          </a:prstGeom>
        </p:spPr>
        <p:txBody>
          <a:bodyPr/>
          <a:lstStyle/>
          <a:p>
            <a:pPr marL="0" indent="0">
              <a:buSzTx/>
              <a:buNone/>
              <a:defRPr sz="1600"/>
            </a:pPr>
            <a:r>
              <a:rPr lang="en-GB" b="1">
                <a:solidFill>
                  <a:srgbClr val="929292"/>
                </a:solidFill>
                <a:latin typeface="+mn-lt"/>
                <a:ea typeface="+mn-ea"/>
                <a:cs typeface="+mn-cs"/>
                <a:sym typeface="Helvetica"/>
              </a:rPr>
              <a:t>Client Name  </a:t>
            </a:r>
            <a:r>
              <a:rPr lang="en-GB">
                <a:solidFill>
                  <a:srgbClr val="929292"/>
                </a:solidFill>
              </a:rPr>
              <a:t>Presentation Title  - </a:t>
            </a:r>
            <a:r>
              <a:rPr lang="en-GB"/>
              <a:t> </a:t>
            </a:r>
            <a:r>
              <a:rPr lang="en-GB" b="1">
                <a:solidFill>
                  <a:srgbClr val="DE411B"/>
                </a:solidFill>
                <a:latin typeface="Arial" panose="020B0604020202020204"/>
                <a:ea typeface="+mn-ea"/>
                <a:sym typeface="Helvetica"/>
              </a:rPr>
              <a:t>7.5 Technical / Quality / Security Practices</a:t>
            </a:r>
            <a:endParaRPr lang="en-GB" b="1">
              <a:solidFill>
                <a:srgbClr val="DE411B"/>
              </a:solidFill>
              <a:latin typeface="+mn-lt"/>
              <a:ea typeface="+mn-ea"/>
              <a:cs typeface="+mn-cs"/>
              <a:sym typeface="Helvetica"/>
            </a:endParaRPr>
          </a:p>
        </p:txBody>
      </p:sp>
      <p:pic>
        <p:nvPicPr>
          <p:cNvPr id="6" name="Picture 5" descr="A screenshot of a computer&#10;&#10;Description automatically generated with medium confidence">
            <a:extLst>
              <a:ext uri="{FF2B5EF4-FFF2-40B4-BE49-F238E27FC236}">
                <a16:creationId xmlns:a16="http://schemas.microsoft.com/office/drawing/2014/main" id="{73278F82-3A33-F14E-A9D5-C9188F7FE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187" y="3064161"/>
            <a:ext cx="15515493" cy="10441788"/>
          </a:xfrm>
          <a:prstGeom prst="rect">
            <a:avLst/>
          </a:prstGeom>
        </p:spPr>
      </p:pic>
    </p:spTree>
    <p:extLst>
      <p:ext uri="{BB962C8B-B14F-4D97-AF65-F5344CB8AC3E}">
        <p14:creationId xmlns:p14="http://schemas.microsoft.com/office/powerpoint/2010/main" val="5102743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5.7</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590447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Standard Toolset</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582985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5.8</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5904476"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Team shape</a:t>
            </a:r>
            <a:r>
              <a:rPr lang="en-GB" sz="7000" cap="none" spc="-209">
                <a:latin typeface="Arial" panose="020B0604020202020204"/>
              </a:rPr>
              <a:t> -</a:t>
            </a:r>
            <a:r>
              <a:rPr kumimoji="0" lang="en-GB" sz="7000" b="1" i="0" u="none" strike="noStrike" kern="0" cap="none" spc="-209" normalizeH="0" baseline="0" noProof="0">
                <a:ln>
                  <a:noFill/>
                </a:ln>
                <a:solidFill>
                  <a:srgbClr val="FFFFFF"/>
                </a:solidFill>
                <a:effectLst/>
                <a:uLnTx/>
                <a:uFillTx/>
                <a:latin typeface="Arial" panose="020B0604020202020204"/>
                <a:sym typeface="Helvetica"/>
              </a:rPr>
              <a:t> Roles &amp; Interactions</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233797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5.9</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590447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Engagement Model</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028071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extLst>
              <p:ext uri="{D42A27DB-BD31-4B8C-83A1-F6EECF244321}">
                <p14:modId xmlns:p14="http://schemas.microsoft.com/office/powerpoint/2010/main" val="3077852522"/>
              </p:ext>
            </p:extLst>
          </p:nvPr>
        </p:nvGraphicFramePr>
        <p:xfrm>
          <a:off x="1703286" y="3102429"/>
          <a:ext cx="16454085" cy="4389120"/>
        </p:xfrm>
        <a:graphic>
          <a:graphicData uri="http://schemas.openxmlformats.org/drawingml/2006/table">
            <a:tbl>
              <a:tblPr>
                <a:tableStyleId>{4C3C2611-4C71-4FC5-86AE-919BDF0F9419}</a:tableStyleId>
              </a:tblPr>
              <a:tblGrid>
                <a:gridCol w="14782591">
                  <a:extLst>
                    <a:ext uri="{9D8B030D-6E8A-4147-A177-3AD203B41FA5}">
                      <a16:colId xmlns:a16="http://schemas.microsoft.com/office/drawing/2014/main" val="20001"/>
                    </a:ext>
                  </a:extLst>
                </a:gridCol>
                <a:gridCol w="1671494">
                  <a:extLst>
                    <a:ext uri="{9D8B030D-6E8A-4147-A177-3AD203B41FA5}">
                      <a16:colId xmlns:a16="http://schemas.microsoft.com/office/drawing/2014/main" val="2327088535"/>
                    </a:ext>
                  </a:extLst>
                </a:gridCol>
              </a:tblGrid>
              <a:tr h="3086175">
                <a:tc>
                  <a:txBody>
                    <a:bodyPr/>
                    <a:lstStyle/>
                    <a:p>
                      <a:pPr algn="l"/>
                      <a:r>
                        <a:rPr lang="en-US" sz="3200" b="1" i="0" u="none" strike="noStrike" cap="none" spc="0" baseline="0" dirty="0">
                          <a:solidFill>
                            <a:srgbClr val="000000"/>
                          </a:solidFill>
                          <a:effectLst/>
                          <a:uFillTx/>
                          <a:latin typeface="+mn-lt"/>
                          <a:ea typeface="+mn-ea"/>
                          <a:cs typeface="+mn-cs"/>
                          <a:sym typeface="Helvetica"/>
                        </a:rPr>
                        <a:t>2015: Larry Hasting’s </a:t>
                      </a:r>
                      <a:r>
                        <a:rPr lang="en-US" sz="3200" b="1" i="0" u="none" strike="noStrike" cap="none" spc="0" baseline="0" dirty="0" err="1">
                          <a:solidFill>
                            <a:srgbClr val="000000"/>
                          </a:solidFill>
                          <a:effectLst/>
                          <a:uFillTx/>
                          <a:latin typeface="+mn-lt"/>
                          <a:ea typeface="+mn-ea"/>
                          <a:cs typeface="+mn-cs"/>
                          <a:sym typeface="Helvetica"/>
                        </a:rPr>
                        <a:t>Gilectomy</a:t>
                      </a:r>
                      <a:r>
                        <a:rPr lang="en-US" sz="3200" b="1" i="0" u="none" strike="noStrike" cap="none" spc="0" baseline="0" dirty="0">
                          <a:solidFill>
                            <a:srgbClr val="000000"/>
                          </a:solidFill>
                          <a:effectLst/>
                          <a:uFillTx/>
                          <a:latin typeface="+mn-lt"/>
                          <a:ea typeface="+mn-ea"/>
                          <a:cs typeface="+mn-cs"/>
                          <a:sym typeface="Helvetica"/>
                        </a:rPr>
                        <a:t>:</a:t>
                      </a:r>
                    </a:p>
                    <a:p>
                      <a:pPr algn="l"/>
                      <a:endParaRPr lang="en-US" sz="3200" b="1" i="0" u="none" strike="noStrike" cap="none" spc="0" baseline="0" dirty="0">
                        <a:solidFill>
                          <a:srgbClr val="000000"/>
                        </a:solidFill>
                        <a:effectLst/>
                        <a:uFillTx/>
                        <a:latin typeface="+mn-lt"/>
                        <a:ea typeface="+mn-ea"/>
                        <a:cs typeface="+mn-cs"/>
                        <a:sym typeface="Helvetica"/>
                      </a:endParaRPr>
                    </a:p>
                    <a:p>
                      <a:pPr algn="l"/>
                      <a:r>
                        <a:rPr lang="en-US" sz="3200" b="0" i="0" u="none" strike="noStrike" cap="none" spc="0" baseline="0" dirty="0">
                          <a:solidFill>
                            <a:srgbClr val="000000"/>
                          </a:solidFill>
                          <a:effectLst/>
                          <a:uFillTx/>
                          <a:latin typeface="+mn-lt"/>
                          <a:ea typeface="+mn-ea"/>
                          <a:cs typeface="+mn-cs"/>
                          <a:sym typeface="Helvetica"/>
                        </a:rPr>
                        <a:t>For “</a:t>
                      </a:r>
                      <a:r>
                        <a:rPr lang="en-US" sz="3200" b="0" i="0" u="none" strike="noStrike" cap="none" spc="0" baseline="0" dirty="0" err="1">
                          <a:solidFill>
                            <a:srgbClr val="000000"/>
                          </a:solidFill>
                          <a:effectLst/>
                          <a:uFillTx/>
                          <a:latin typeface="+mn-lt"/>
                          <a:ea typeface="+mn-ea"/>
                          <a:cs typeface="+mn-cs"/>
                          <a:sym typeface="Helvetica"/>
                        </a:rPr>
                        <a:t>Gilectomy</a:t>
                      </a:r>
                      <a:r>
                        <a:rPr lang="en-US" sz="3200" b="0" i="0" u="none" strike="noStrike" cap="none" spc="0" baseline="0" dirty="0">
                          <a:solidFill>
                            <a:srgbClr val="000000"/>
                          </a:solidFill>
                          <a:effectLst/>
                          <a:uFillTx/>
                          <a:latin typeface="+mn-lt"/>
                          <a:ea typeface="+mn-ea"/>
                          <a:cs typeface="+mn-cs"/>
                          <a:sym typeface="Helvetica"/>
                        </a:rPr>
                        <a:t> 2.0”, Hastings will be looking at using a tracing garbage collector (GC), rather than the </a:t>
                      </a:r>
                      <a:r>
                        <a:rPr lang="en-US" sz="3200" b="0" i="0" u="none" strike="noStrike" cap="none" spc="0" baseline="0" dirty="0" err="1">
                          <a:solidFill>
                            <a:srgbClr val="000000"/>
                          </a:solidFill>
                          <a:effectLst/>
                          <a:uFillTx/>
                          <a:latin typeface="+mn-lt"/>
                          <a:ea typeface="+mn-ea"/>
                          <a:cs typeface="+mn-cs"/>
                          <a:sym typeface="Helvetica"/>
                        </a:rPr>
                        <a:t>CPython</a:t>
                      </a:r>
                      <a:r>
                        <a:rPr lang="en-US" sz="3200" b="0" i="0" u="none" strike="noStrike" cap="none" spc="0" baseline="0" dirty="0">
                          <a:solidFill>
                            <a:srgbClr val="000000"/>
                          </a:solidFill>
                          <a:effectLst/>
                          <a:uFillTx/>
                          <a:latin typeface="+mn-lt"/>
                          <a:ea typeface="+mn-ea"/>
                          <a:cs typeface="+mn-cs"/>
                          <a:sym typeface="Helvetica"/>
                        </a:rPr>
                        <a:t> GC that is based on reference counts. Tracing GCs are more multi-core friendly, but he doesn’t know anything about them. He also would rather not write his own GC.</a:t>
                      </a:r>
                      <a:br>
                        <a:rPr lang="en-US" sz="3200" dirty="0"/>
                      </a:b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669396">
                <a:tc>
                  <a:txBody>
                    <a:bodyPr/>
                    <a:lstStyle/>
                    <a:p>
                      <a:pPr marL="0" marR="0" indent="0" algn="l" defTabSz="825500" eaLnBrk="1" fontAlgn="base" latinLnBrk="0" hangingPunct="1">
                        <a:lnSpc>
                          <a:spcPct val="100000"/>
                        </a:lnSpc>
                        <a:spcBef>
                          <a:spcPts val="0"/>
                        </a:spcBef>
                        <a:spcAft>
                          <a:spcPts val="0"/>
                        </a:spcAft>
                        <a:buClrTx/>
                        <a:buSzTx/>
                        <a:buFont typeface="+mj-lt"/>
                        <a:buNone/>
                        <a:tabLst/>
                        <a:defRPr/>
                      </a:pPr>
                      <a:endParaRPr lang="en-US" sz="2800" b="0" i="0" u="none" strike="noStrike" dirty="0">
                        <a:solidFill>
                          <a:srgbClr val="000305"/>
                        </a:solidFill>
                        <a:effectLst/>
                        <a:latin typeface="Trebuchet MS" panose="020B0703020202090204" pitchFamily="34" charset="0"/>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7524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
        <p:nvSpPr>
          <p:cNvPr id="9" name="Title Goes Here">
            <a:extLst>
              <a:ext uri="{FF2B5EF4-FFF2-40B4-BE49-F238E27FC236}">
                <a16:creationId xmlns:a16="http://schemas.microsoft.com/office/drawing/2014/main" id="{E2371589-5BF1-0E42-A637-A7AAC4942FAD}"/>
              </a:ext>
            </a:extLst>
          </p:cNvPr>
          <p:cNvSpPr txBox="1"/>
          <p:nvPr/>
        </p:nvSpPr>
        <p:spPr>
          <a:xfrm>
            <a:off x="1703286" y="1271425"/>
            <a:ext cx="13740755" cy="7673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sz="5400" b="0" spc="0" dirty="0">
                <a:solidFill>
                  <a:srgbClr val="000000"/>
                </a:solidFill>
              </a:rPr>
              <a:t>Attempting to remove the GIL</a:t>
            </a:r>
          </a:p>
        </p:txBody>
      </p:sp>
      <p:graphicFrame>
        <p:nvGraphicFramePr>
          <p:cNvPr id="2" name="Table">
            <a:extLst>
              <a:ext uri="{FF2B5EF4-FFF2-40B4-BE49-F238E27FC236}">
                <a16:creationId xmlns:a16="http://schemas.microsoft.com/office/drawing/2014/main" id="{F80C5E2C-74D7-4B1B-59DC-F1F9032E29D4}"/>
              </a:ext>
            </a:extLst>
          </p:cNvPr>
          <p:cNvGraphicFramePr/>
          <p:nvPr>
            <p:extLst>
              <p:ext uri="{D42A27DB-BD31-4B8C-83A1-F6EECF244321}">
                <p14:modId xmlns:p14="http://schemas.microsoft.com/office/powerpoint/2010/main" val="1715874858"/>
              </p:ext>
            </p:extLst>
          </p:nvPr>
        </p:nvGraphicFramePr>
        <p:xfrm>
          <a:off x="1703286" y="6858000"/>
          <a:ext cx="19197285" cy="6502400"/>
        </p:xfrm>
        <a:graphic>
          <a:graphicData uri="http://schemas.openxmlformats.org/drawingml/2006/table">
            <a:tbl>
              <a:tblPr>
                <a:tableStyleId>{4C3C2611-4C71-4FC5-86AE-919BDF0F9419}</a:tableStyleId>
              </a:tblPr>
              <a:tblGrid>
                <a:gridCol w="17247122">
                  <a:extLst>
                    <a:ext uri="{9D8B030D-6E8A-4147-A177-3AD203B41FA5}">
                      <a16:colId xmlns:a16="http://schemas.microsoft.com/office/drawing/2014/main" val="20001"/>
                    </a:ext>
                  </a:extLst>
                </a:gridCol>
                <a:gridCol w="1950163">
                  <a:extLst>
                    <a:ext uri="{9D8B030D-6E8A-4147-A177-3AD203B41FA5}">
                      <a16:colId xmlns:a16="http://schemas.microsoft.com/office/drawing/2014/main" val="2327088535"/>
                    </a:ext>
                  </a:extLst>
                </a:gridCol>
              </a:tblGrid>
              <a:tr h="4360215">
                <a:tc>
                  <a:txBody>
                    <a:bodyPr/>
                    <a:lstStyle/>
                    <a:p>
                      <a:pPr marL="0" marR="0" indent="0" algn="l" defTabSz="825500" eaLnBrk="1" fontAlgn="base" latinLnBrk="0" hangingPunct="1">
                        <a:lnSpc>
                          <a:spcPct val="100000"/>
                        </a:lnSpc>
                        <a:spcBef>
                          <a:spcPts val="0"/>
                        </a:spcBef>
                        <a:spcAft>
                          <a:spcPts val="0"/>
                        </a:spcAft>
                        <a:buClrTx/>
                        <a:buSzTx/>
                        <a:buFont typeface="+mj-lt"/>
                        <a:buNone/>
                        <a:tabLst/>
                        <a:defRPr/>
                      </a:pPr>
                      <a:r>
                        <a:rPr lang="en-US" sz="3200" b="1" i="0" u="none" strike="noStrike" dirty="0">
                          <a:solidFill>
                            <a:srgbClr val="000305"/>
                          </a:solidFill>
                          <a:effectLst/>
                          <a:latin typeface="Arial" panose="020B0604020202020204" pitchFamily="34" charset="0"/>
                          <a:cs typeface="Arial" panose="020B0604020202020204" pitchFamily="34" charset="0"/>
                        </a:rPr>
                        <a:t>Faster </a:t>
                      </a:r>
                      <a:r>
                        <a:rPr lang="en-US" sz="3200" b="1" i="0" u="none" strike="noStrike" dirty="0" err="1">
                          <a:solidFill>
                            <a:srgbClr val="000305"/>
                          </a:solidFill>
                          <a:effectLst/>
                          <a:latin typeface="Arial" panose="020B0604020202020204" pitchFamily="34" charset="0"/>
                          <a:cs typeface="Arial" panose="020B0604020202020204" pitchFamily="34" charset="0"/>
                        </a:rPr>
                        <a:t>CPython</a:t>
                      </a:r>
                      <a:r>
                        <a:rPr lang="en-US" sz="3200" b="1" i="0" u="none" strike="noStrike" dirty="0">
                          <a:solidFill>
                            <a:srgbClr val="000305"/>
                          </a:solidFill>
                          <a:effectLst/>
                          <a:latin typeface="Arial" panose="020B0604020202020204" pitchFamily="34" charset="0"/>
                          <a:cs typeface="Arial" panose="020B0604020202020204" pitchFamily="34" charset="0"/>
                        </a:rPr>
                        <a:t> project:</a:t>
                      </a:r>
                    </a:p>
                    <a:p>
                      <a:pPr marL="0" marR="0" indent="0" algn="l" defTabSz="825500" eaLnBrk="1" fontAlgn="base" latinLnBrk="0" hangingPunct="1">
                        <a:lnSpc>
                          <a:spcPct val="100000"/>
                        </a:lnSpc>
                        <a:spcBef>
                          <a:spcPts val="0"/>
                        </a:spcBef>
                        <a:spcAft>
                          <a:spcPts val="0"/>
                        </a:spcAft>
                        <a:buClrTx/>
                        <a:buSzTx/>
                        <a:buFont typeface="+mj-lt"/>
                        <a:buNone/>
                        <a:tabLst/>
                        <a:defRPr/>
                      </a:pPr>
                      <a:r>
                        <a:rPr lang="en-US" sz="3200" b="0" i="0" u="none" strike="noStrike" dirty="0">
                          <a:solidFill>
                            <a:srgbClr val="000305"/>
                          </a:solidFill>
                          <a:effectLst/>
                          <a:latin typeface="Arial" panose="020B0604020202020204" pitchFamily="34" charset="0"/>
                          <a:cs typeface="Arial" panose="020B0604020202020204" pitchFamily="34" charset="0"/>
                        </a:rPr>
                        <a:t>(Description has been taken from Faster </a:t>
                      </a:r>
                      <a:r>
                        <a:rPr lang="en-US" sz="3200" b="0" i="0" u="none" strike="noStrike" dirty="0" err="1">
                          <a:solidFill>
                            <a:srgbClr val="000305"/>
                          </a:solidFill>
                          <a:effectLst/>
                          <a:latin typeface="Arial" panose="020B0604020202020204" pitchFamily="34" charset="0"/>
                          <a:cs typeface="Arial" panose="020B0604020202020204" pitchFamily="34" charset="0"/>
                        </a:rPr>
                        <a:t>Cpython</a:t>
                      </a:r>
                      <a:r>
                        <a:rPr lang="en-US" sz="3200" b="0" i="0" u="none" strike="noStrike" dirty="0">
                          <a:solidFill>
                            <a:srgbClr val="000305"/>
                          </a:solidFill>
                          <a:effectLst/>
                          <a:latin typeface="Arial" panose="020B0604020202020204" pitchFamily="34" charset="0"/>
                          <a:cs typeface="Arial" panose="020B0604020202020204" pitchFamily="34" charset="0"/>
                        </a:rPr>
                        <a:t> official </a:t>
                      </a:r>
                      <a:r>
                        <a:rPr lang="en-US" sz="3200" b="0" i="0" u="none" strike="noStrike">
                          <a:solidFill>
                            <a:srgbClr val="000305"/>
                          </a:solidFill>
                          <a:effectLst/>
                          <a:latin typeface="Arial" panose="020B0604020202020204" pitchFamily="34" charset="0"/>
                          <a:cs typeface="Arial" panose="020B0604020202020204" pitchFamily="34" charset="0"/>
                        </a:rPr>
                        <a:t>repository)</a:t>
                      </a:r>
                    </a:p>
                    <a:p>
                      <a:pPr marL="0" marR="0" indent="0" algn="l" defTabSz="825500" eaLnBrk="1" fontAlgn="base" latinLnBrk="0" hangingPunct="1">
                        <a:lnSpc>
                          <a:spcPct val="100000"/>
                        </a:lnSpc>
                        <a:spcBef>
                          <a:spcPts val="0"/>
                        </a:spcBef>
                        <a:spcAft>
                          <a:spcPts val="0"/>
                        </a:spcAft>
                        <a:buClrTx/>
                        <a:buSzTx/>
                        <a:buFont typeface="+mj-lt"/>
                        <a:buNone/>
                        <a:tabLst/>
                        <a:defRPr/>
                      </a:pPr>
                      <a:endParaRPr lang="en-US" sz="3200" b="0" i="0" u="none" strike="noStrike" dirty="0">
                        <a:solidFill>
                          <a:srgbClr val="000305"/>
                        </a:solidFill>
                        <a:effectLst/>
                        <a:latin typeface="Arial" panose="020B0604020202020204" pitchFamily="34" charset="0"/>
                        <a:cs typeface="Arial" panose="020B0604020202020204" pitchFamily="34" charset="0"/>
                      </a:endParaRPr>
                    </a:p>
                    <a:p>
                      <a:pPr algn="l" rtl="0"/>
                      <a:r>
                        <a:rPr lang="en-US" sz="3200" b="0" i="0" u="none" strike="noStrike" cap="none" spc="0" baseline="0" dirty="0">
                          <a:solidFill>
                            <a:srgbClr val="000000"/>
                          </a:solidFill>
                          <a:effectLst/>
                          <a:uFillTx/>
                          <a:latin typeface="Arial" panose="020B0604020202020204" pitchFamily="34" charset="0"/>
                          <a:ea typeface="+mn-ea"/>
                          <a:cs typeface="Arial" panose="020B0604020202020204" pitchFamily="34" charset="0"/>
                          <a:sym typeface="Helvetica"/>
                        </a:rPr>
                        <a:t>“In the JVM, </a:t>
                      </a:r>
                      <a:r>
                        <a:rPr lang="en-US" sz="3200" b="0" i="0" u="none" strike="noStrike" cap="none" spc="0" baseline="0" dirty="0" err="1">
                          <a:solidFill>
                            <a:srgbClr val="000000"/>
                          </a:solidFill>
                          <a:effectLst/>
                          <a:uFillTx/>
                          <a:latin typeface="Arial" panose="020B0604020202020204" pitchFamily="34" charset="0"/>
                          <a:ea typeface="+mn-ea"/>
                          <a:cs typeface="Arial" panose="020B0604020202020204" pitchFamily="34" charset="0"/>
                          <a:sym typeface="Helvetica"/>
                        </a:rPr>
                        <a:t>PyPy</a:t>
                      </a:r>
                      <a:r>
                        <a:rPr lang="en-US" sz="3200" b="0" i="0" u="none" strike="noStrike" cap="none" spc="0" baseline="0" dirty="0">
                          <a:solidFill>
                            <a:srgbClr val="000000"/>
                          </a:solidFill>
                          <a:effectLst/>
                          <a:uFillTx/>
                          <a:latin typeface="Arial" panose="020B0604020202020204" pitchFamily="34" charset="0"/>
                          <a:ea typeface="+mn-ea"/>
                          <a:cs typeface="Arial" panose="020B0604020202020204" pitchFamily="34" charset="0"/>
                          <a:sym typeface="Helvetica"/>
                        </a:rPr>
                        <a:t> and other adaptive VMs, switching between tiers can be expensive.</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algn="l" rtl="0"/>
                      <a:r>
                        <a:rPr lang="en-US" sz="3200" b="0" i="0" u="none" strike="noStrike" cap="none" spc="0" baseline="0" dirty="0">
                          <a:solidFill>
                            <a:srgbClr val="000000"/>
                          </a:solidFill>
                          <a:effectLst/>
                          <a:uFillTx/>
                          <a:latin typeface="Arial" panose="020B0604020202020204" pitchFamily="34" charset="0"/>
                          <a:ea typeface="+mn-ea"/>
                          <a:cs typeface="Arial" panose="020B0604020202020204" pitchFamily="34" charset="0"/>
                          <a:sym typeface="Helvetica"/>
                        </a:rPr>
                        <a:t>We plan to make it cheap, by having the same in-memory data layout for all tiers.</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algn="l" rtl="0"/>
                      <a:r>
                        <a:rPr lang="en-US" sz="3200" b="0" i="0" u="none" strike="noStrike" cap="none" spc="0" baseline="0" dirty="0">
                          <a:solidFill>
                            <a:srgbClr val="000000"/>
                          </a:solidFill>
                          <a:effectLst/>
                          <a:uFillTx/>
                          <a:latin typeface="Arial" panose="020B0604020202020204" pitchFamily="34" charset="0"/>
                          <a:ea typeface="+mn-ea"/>
                          <a:cs typeface="Arial" panose="020B0604020202020204" pitchFamily="34" charset="0"/>
                          <a:sym typeface="Helvetica"/>
                        </a:rPr>
                        <a:t>This is desirable because:</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algn="l" rtl="0" fontAlgn="base"/>
                      <a:r>
                        <a:rPr lang="en-US" sz="3200" b="0" i="0" u="none" strike="noStrike" cap="none" spc="0" baseline="0" dirty="0">
                          <a:solidFill>
                            <a:srgbClr val="000000"/>
                          </a:solidFill>
                          <a:effectLst/>
                          <a:uFillTx/>
                          <a:latin typeface="Arial" panose="020B0604020202020204" pitchFamily="34" charset="0"/>
                          <a:ea typeface="+mn-ea"/>
                          <a:cs typeface="Arial" panose="020B0604020202020204" pitchFamily="34" charset="0"/>
                          <a:sym typeface="Helvetica"/>
                        </a:rPr>
                        <a:t>We expect to have to switch between tiers often to support all of Python</a:t>
                      </a:r>
                    </a:p>
                    <a:p>
                      <a:pPr algn="l" rtl="0" fontAlgn="base"/>
                      <a:r>
                        <a:rPr lang="en-US" sz="3200" b="0" i="0" u="none" strike="noStrike" cap="none" spc="0" baseline="0" dirty="0">
                          <a:solidFill>
                            <a:srgbClr val="000000"/>
                          </a:solidFill>
                          <a:effectLst/>
                          <a:uFillTx/>
                          <a:latin typeface="Arial" panose="020B0604020202020204" pitchFamily="34" charset="0"/>
                          <a:ea typeface="+mn-ea"/>
                          <a:cs typeface="Arial" panose="020B0604020202020204" pitchFamily="34" charset="0"/>
                          <a:sym typeface="Helvetica"/>
                        </a:rPr>
                        <a:t>We want to have an open-source development model, so each tier should be maintainable mostly independently.</a:t>
                      </a:r>
                    </a:p>
                    <a:p>
                      <a:pPr algn="l" rtl="0" fontAlgn="base"/>
                      <a:r>
                        <a:rPr lang="en-US" sz="3200" b="0" i="0" u="none" strike="noStrike" cap="none" spc="0" baseline="0" dirty="0">
                          <a:solidFill>
                            <a:srgbClr val="000000"/>
                          </a:solidFill>
                          <a:effectLst/>
                          <a:uFillTx/>
                          <a:latin typeface="Arial" panose="020B0604020202020204" pitchFamily="34" charset="0"/>
                          <a:ea typeface="+mn-ea"/>
                          <a:cs typeface="Arial" panose="020B0604020202020204" pitchFamily="34" charset="0"/>
                          <a:sym typeface="Helvetica"/>
                        </a:rPr>
                        <a:t>It doesn’t cost that much in performance if the memory layout is designed carefully.”</a:t>
                      </a:r>
                    </a:p>
                    <a:p>
                      <a:pPr marL="0" marR="0" indent="0" algn="l" defTabSz="825500" eaLnBrk="1" fontAlgn="base" latinLnBrk="0" hangingPunct="1">
                        <a:lnSpc>
                          <a:spcPct val="100000"/>
                        </a:lnSpc>
                        <a:spcBef>
                          <a:spcPts val="0"/>
                        </a:spcBef>
                        <a:spcAft>
                          <a:spcPts val="0"/>
                        </a:spcAft>
                        <a:buClrTx/>
                        <a:buSzTx/>
                        <a:buFont typeface="+mj-lt"/>
                        <a:buNone/>
                        <a:tabLst/>
                        <a:defRPr/>
                      </a:pPr>
                      <a:endParaRPr lang="en-US" sz="3200" b="0" i="0" u="none" strike="noStrike" dirty="0">
                        <a:solidFill>
                          <a:srgbClr val="000305"/>
                        </a:solidFill>
                        <a:effectLst/>
                        <a:latin typeface="Trebuchet MS" panose="020B0703020202090204" pitchFamily="34" charset="0"/>
                      </a:endParaRPr>
                    </a:p>
                  </a:txBody>
                  <a:tcPr marL="177800" marR="177800" marT="177800" marB="177800" anchor="ctr" horzOverflow="overflow"/>
                </a:tc>
                <a:tc>
                  <a:txBody>
                    <a:bodyPr/>
                    <a:lstStyle/>
                    <a:p>
                      <a:pPr algn="l" defTabSz="457200">
                        <a:spcBef>
                          <a:spcPts val="1200"/>
                        </a:spcBef>
                        <a:defRPr sz="1800"/>
                      </a:pPr>
                      <a:endParaRPr lang="en-US" sz="3200" b="1" baseline="-2533" dirty="0">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651916">
                <a:tc>
                  <a:txBody>
                    <a:bodyPr/>
                    <a:lstStyle/>
                    <a:p>
                      <a:pPr marL="0" marR="0" indent="0" algn="l" defTabSz="825500" eaLnBrk="1" fontAlgn="base" latinLnBrk="0" hangingPunct="1">
                        <a:lnSpc>
                          <a:spcPct val="100000"/>
                        </a:lnSpc>
                        <a:spcBef>
                          <a:spcPts val="0"/>
                        </a:spcBef>
                        <a:spcAft>
                          <a:spcPts val="0"/>
                        </a:spcAft>
                        <a:buClrTx/>
                        <a:buSzTx/>
                        <a:buFont typeface="+mj-lt"/>
                        <a:buNone/>
                        <a:tabLst/>
                        <a:defRPr/>
                      </a:pPr>
                      <a:endParaRPr lang="en-US" sz="2800" b="0" i="0" u="none" strike="noStrike" dirty="0">
                        <a:solidFill>
                          <a:srgbClr val="000305"/>
                        </a:solidFill>
                        <a:effectLst/>
                        <a:latin typeface="Trebuchet MS" panose="020B0703020202090204" pitchFamily="34" charset="0"/>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B40C65AE-7243-C5C3-3FF7-89F21BA26B2C}"/>
              </a:ext>
            </a:extLst>
          </p:cNvPr>
          <p:cNvSpPr txBox="1"/>
          <p:nvPr/>
        </p:nvSpPr>
        <p:spPr>
          <a:xfrm>
            <a:off x="7282543" y="1730829"/>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AR"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1617579292"/>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sz="3200" b="1" i="0" u="none" strike="noStrike" kern="0" cap="none" spc="0" normalizeH="0" baseline="0" noProof="0">
                <a:ln>
                  <a:noFill/>
                </a:ln>
                <a:solidFill>
                  <a:srgbClr val="DE411B"/>
                </a:solidFill>
                <a:effectLst/>
                <a:uLnTx/>
                <a:uFillTx/>
                <a:latin typeface="Arial" panose="020B0604020202020204"/>
                <a:cs typeface="Arial"/>
              </a:rPr>
              <a:t>6</a:t>
            </a: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Commercials</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002852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141</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8212184"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6.</a:t>
            </a:r>
            <a:r>
              <a:rPr lang="en-US" b="1">
                <a:solidFill>
                  <a:srgbClr val="DE411B"/>
                </a:solidFill>
                <a:latin typeface="Arial" panose="020B0604020202020204" pitchFamily="34" charset="0"/>
                <a:cs typeface="Arial" panose="020B0604020202020204" pitchFamily="34" charset="0"/>
                <a:sym typeface="Helvetica"/>
              </a:rPr>
              <a:t>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Price Per Team – Small Teams</a:t>
            </a:r>
            <a:endParaRPr b="1">
              <a:solidFill>
                <a:srgbClr val="DE411B"/>
              </a:solidFill>
              <a:latin typeface="Arial" panose="020B0604020202020204" pitchFamily="34" charset="0"/>
              <a:cs typeface="Arial" panose="020B0604020202020204" pitchFamily="34" charset="0"/>
              <a:sym typeface="Helvetica"/>
            </a:endParaRPr>
          </a:p>
        </p:txBody>
      </p:sp>
      <p:sp>
        <p:nvSpPr>
          <p:cNvPr id="26" name="Team 1">
            <a:extLst>
              <a:ext uri="{FF2B5EF4-FFF2-40B4-BE49-F238E27FC236}">
                <a16:creationId xmlns:a16="http://schemas.microsoft.com/office/drawing/2014/main" id="{6D585E4A-D43A-A24D-AAC9-415049740A13}"/>
              </a:ext>
            </a:extLst>
          </p:cNvPr>
          <p:cNvSpPr txBox="1"/>
          <p:nvPr/>
        </p:nvSpPr>
        <p:spPr>
          <a:xfrm>
            <a:off x="1790539" y="4894882"/>
            <a:ext cx="10102030" cy="4885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lvl1pPr algn="l" defTabSz="821531">
              <a:defRPr b="1">
                <a:solidFill>
                  <a:srgbClr val="000000"/>
                </a:solidFill>
                <a:latin typeface="Arial"/>
                <a:ea typeface="Arial"/>
                <a:cs typeface="Arial"/>
                <a:sym typeface="Arial"/>
              </a:defRPr>
            </a:lvl1pPr>
          </a:lstStyle>
          <a:p>
            <a:r>
              <a:t>Team 1</a:t>
            </a:r>
          </a:p>
        </p:txBody>
      </p:sp>
      <p:graphicFrame>
        <p:nvGraphicFramePr>
          <p:cNvPr id="27" name="Table">
            <a:extLst>
              <a:ext uri="{FF2B5EF4-FFF2-40B4-BE49-F238E27FC236}">
                <a16:creationId xmlns:a16="http://schemas.microsoft.com/office/drawing/2014/main" id="{37973CA7-24DD-6E4F-A797-FE5718F7FDC6}"/>
              </a:ext>
            </a:extLst>
          </p:cNvPr>
          <p:cNvGraphicFramePr/>
          <p:nvPr>
            <p:extLst>
              <p:ext uri="{D42A27DB-BD31-4B8C-83A1-F6EECF244321}">
                <p14:modId xmlns:p14="http://schemas.microsoft.com/office/powerpoint/2010/main" val="478269981"/>
              </p:ext>
            </p:extLst>
          </p:nvPr>
        </p:nvGraphicFramePr>
        <p:xfrm>
          <a:off x="1890879" y="5803820"/>
          <a:ext cx="9901348" cy="5839554"/>
        </p:xfrm>
        <a:graphic>
          <a:graphicData uri="http://schemas.openxmlformats.org/drawingml/2006/table">
            <a:tbl>
              <a:tblPr firstRow="1">
                <a:tableStyleId>{2708684C-4D16-4618-839F-0558EEFCDFE6}</a:tableStyleId>
              </a:tblPr>
              <a:tblGrid>
                <a:gridCol w="865559">
                  <a:extLst>
                    <a:ext uri="{9D8B030D-6E8A-4147-A177-3AD203B41FA5}">
                      <a16:colId xmlns:a16="http://schemas.microsoft.com/office/drawing/2014/main" val="20000"/>
                    </a:ext>
                  </a:extLst>
                </a:gridCol>
                <a:gridCol w="3898094">
                  <a:extLst>
                    <a:ext uri="{9D8B030D-6E8A-4147-A177-3AD203B41FA5}">
                      <a16:colId xmlns:a16="http://schemas.microsoft.com/office/drawing/2014/main" val="20001"/>
                    </a:ext>
                  </a:extLst>
                </a:gridCol>
                <a:gridCol w="938431">
                  <a:extLst>
                    <a:ext uri="{9D8B030D-6E8A-4147-A177-3AD203B41FA5}">
                      <a16:colId xmlns:a16="http://schemas.microsoft.com/office/drawing/2014/main" val="20002"/>
                    </a:ext>
                  </a:extLst>
                </a:gridCol>
                <a:gridCol w="1283581">
                  <a:extLst>
                    <a:ext uri="{9D8B030D-6E8A-4147-A177-3AD203B41FA5}">
                      <a16:colId xmlns:a16="http://schemas.microsoft.com/office/drawing/2014/main" val="20003"/>
                    </a:ext>
                  </a:extLst>
                </a:gridCol>
                <a:gridCol w="1330263">
                  <a:extLst>
                    <a:ext uri="{9D8B030D-6E8A-4147-A177-3AD203B41FA5}">
                      <a16:colId xmlns:a16="http://schemas.microsoft.com/office/drawing/2014/main" val="20004"/>
                    </a:ext>
                  </a:extLst>
                </a:gridCol>
                <a:gridCol w="1585420">
                  <a:extLst>
                    <a:ext uri="{9D8B030D-6E8A-4147-A177-3AD203B41FA5}">
                      <a16:colId xmlns:a16="http://schemas.microsoft.com/office/drawing/2014/main" val="20005"/>
                    </a:ext>
                  </a:extLst>
                </a:gridCol>
              </a:tblGrid>
              <a:tr h="542443">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19100">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.Net Developer - 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lang="en-RO" sz="2000">
                          <a:latin typeface="Arial"/>
                          <a:ea typeface="Arial"/>
                          <a:cs typeface="Arial"/>
                          <a:sym typeface="Arial"/>
                        </a:rPr>
                        <a:t>£</a:t>
                      </a: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42,000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393700">
                <a:tc gridSpan="2">
                  <a:txBody>
                    <a:bodyPr/>
                    <a:lstStyle/>
                    <a:p>
                      <a:pPr algn="l" defTabSz="914400"/>
                      <a:r>
                        <a:rPr b="1">
                          <a:latin typeface="Arial"/>
                          <a:ea typeface="Arial"/>
                          <a:cs typeface="Arial"/>
                          <a:sym typeface="Arial"/>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42,000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0"/>
                  </a:ext>
                </a:extLst>
              </a:tr>
              <a:tr h="393700">
                <a:tc gridSpan="2">
                  <a:txBody>
                    <a:bodyPr/>
                    <a:lstStyle/>
                    <a:p>
                      <a:pPr algn="l" defTabSz="914400"/>
                      <a:r>
                        <a:rPr b="1">
                          <a:latin typeface="Arial"/>
                          <a:ea typeface="Arial"/>
                          <a:cs typeface="Arial"/>
                          <a:sym typeface="Arial"/>
                        </a:rPr>
                        <a:t>Discount</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- 4,000</a:t>
                      </a:r>
                    </a:p>
                  </a:txBody>
                  <a:tcPr marL="0" marR="0" marT="0" marB="0" anchor="ctr" horzOverflow="overflow">
                    <a:lnL w="0">
                      <a:miter lim="400000"/>
                    </a:lnL>
                    <a:lnR w="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387350">
                <a:tc gridSpan="2">
                  <a:txBody>
                    <a:bodyPr/>
                    <a:lstStyle/>
                    <a:p>
                      <a:pPr algn="l" defTabSz="914400"/>
                      <a:r>
                        <a:rPr b="1">
                          <a:latin typeface="Arial"/>
                          <a:ea typeface="Arial"/>
                          <a:cs typeface="Arial"/>
                          <a:sym typeface="Arial"/>
                        </a:rPr>
                        <a:t>Grand Total</a:t>
                      </a:r>
                    </a:p>
                  </a:txBody>
                  <a:tcPr marL="50800" marR="50800" marT="50800" marB="50800" anchor="ctr" horzOverflow="overflow">
                    <a:lnL w="0">
                      <a:miter lim="400000"/>
                    </a:lnL>
                    <a:lnR w="0">
                      <a:miter lim="400000"/>
                    </a:lnR>
                    <a:lnT w="12700">
                      <a:solidFill>
                        <a:srgbClr val="000000"/>
                      </a:solidFill>
                      <a:miter lim="400000"/>
                    </a:lnT>
                    <a:lnB w="0">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38,000</a:t>
                      </a:r>
                    </a:p>
                  </a:txBody>
                  <a:tcPr marL="0" marR="0" marT="0" marB="0" anchor="ctr" horzOverflow="overflow">
                    <a:lnL w="0">
                      <a:miter lim="400000"/>
                    </a:lnL>
                    <a:lnR w="0">
                      <a:miter lim="400000"/>
                    </a:lnR>
                    <a:lnT w="12700">
                      <a:solidFill>
                        <a:srgbClr val="000000"/>
                      </a:solidFill>
                      <a:miter lim="400000"/>
                    </a:lnT>
                    <a:lnB w="0">
                      <a:miter lim="400000"/>
                    </a:lnB>
                  </a:tcPr>
                </a:tc>
                <a:extLst>
                  <a:ext uri="{0D108BD9-81ED-4DB2-BD59-A6C34878D82A}">
                    <a16:rowId xmlns:a16="http://schemas.microsoft.com/office/drawing/2014/main" val="10012"/>
                  </a:ext>
                </a:extLst>
              </a:tr>
            </a:tbl>
          </a:graphicData>
        </a:graphic>
      </p:graphicFrame>
      <p:sp>
        <p:nvSpPr>
          <p:cNvPr id="34" name="Notes…">
            <a:extLst>
              <a:ext uri="{FF2B5EF4-FFF2-40B4-BE49-F238E27FC236}">
                <a16:creationId xmlns:a16="http://schemas.microsoft.com/office/drawing/2014/main" id="{3D1C0EEF-108A-0E4D-B3CB-4ADCA1EBFC69}"/>
              </a:ext>
            </a:extLst>
          </p:cNvPr>
          <p:cNvSpPr txBox="1"/>
          <p:nvPr/>
        </p:nvSpPr>
        <p:spPr>
          <a:xfrm>
            <a:off x="13118563" y="5803820"/>
            <a:ext cx="9667743" cy="42530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lgn="l" defTabSz="821531">
              <a:spcBef>
                <a:spcPts val="200"/>
              </a:spcBef>
              <a:defRPr sz="2000" b="1">
                <a:solidFill>
                  <a:srgbClr val="000000"/>
                </a:solidFill>
                <a:latin typeface="Arial"/>
                <a:ea typeface="Arial"/>
                <a:cs typeface="Arial"/>
                <a:sym typeface="Arial"/>
              </a:defRPr>
            </a:pPr>
            <a:r>
              <a:t>Notes</a:t>
            </a:r>
          </a:p>
          <a:p>
            <a:pPr algn="l" defTabSz="821531">
              <a:spcBef>
                <a:spcPts val="200"/>
              </a:spcBef>
              <a:defRPr sz="2000" b="1">
                <a:solidFill>
                  <a:srgbClr val="000000"/>
                </a:solidFill>
                <a:latin typeface="Arial"/>
                <a:ea typeface="Arial"/>
                <a:cs typeface="Arial"/>
                <a:sym typeface="Arial"/>
              </a:defRPr>
            </a:pPr>
            <a:endParaRP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All rates are exclusive of VAT</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Rates are subject to annual uplift (from 1st </a:t>
            </a:r>
            <a:r>
              <a:rPr lang="en-GB" b="0" cap="none" spc="0" err="1">
                <a:solidFill>
                  <a:srgbClr val="5E5E5E"/>
                </a:solidFill>
              </a:rPr>
              <a:t>january</a:t>
            </a:r>
            <a:r>
              <a:rPr lang="en-GB" b="0" cap="none" spc="0">
                <a:solidFill>
                  <a:srgbClr val="5E5E5E"/>
                </a:solidFill>
              </a:rPr>
              <a:t> 2019)</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All rates are exclusive of reasonable pre-agreed expenses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Rates are based on a 7.5 hour UK working day and a 8 hour CEE working day</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Overtime will be agreed with the customer in advance and will be charged at 1.5x rates for evenings and weekends and 2x rates for client country public holidays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Each resource is subject to a 30 day notice period</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Excludes all travel and expense costs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Nearshore resources when travelling to work on a client site will be subject to additional expenses to cover hotel, local transfers, per diem &amp; daily expenses – expectation of a flat 250 € charge. One-off fees such as flights / long train fares would also be additional.</a:t>
            </a:r>
          </a:p>
        </p:txBody>
      </p:sp>
      <p:sp>
        <p:nvSpPr>
          <p:cNvPr id="10" name="Title Goes Here">
            <a:extLst>
              <a:ext uri="{FF2B5EF4-FFF2-40B4-BE49-F238E27FC236}">
                <a16:creationId xmlns:a16="http://schemas.microsoft.com/office/drawing/2014/main" id="{FDEEB3E5-1454-1A42-88F1-43D843156D91}"/>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Commercials</a:t>
            </a:r>
            <a:endParaRPr/>
          </a:p>
        </p:txBody>
      </p:sp>
    </p:spTree>
    <p:extLst>
      <p:ext uri="{BB962C8B-B14F-4D97-AF65-F5344CB8AC3E}">
        <p14:creationId xmlns:p14="http://schemas.microsoft.com/office/powerpoint/2010/main" val="351955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142</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3567" y="309420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8154475"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Price Per Team – Small Teams</a:t>
            </a:r>
            <a:endParaRPr b="1">
              <a:solidFill>
                <a:srgbClr val="DE411B"/>
              </a:solidFill>
              <a:latin typeface="Arial" panose="020B0604020202020204" pitchFamily="34" charset="0"/>
              <a:cs typeface="Arial" panose="020B0604020202020204" pitchFamily="34" charset="0"/>
              <a:sym typeface="Helvetica"/>
            </a:endParaRPr>
          </a:p>
        </p:txBody>
      </p:sp>
      <p:sp>
        <p:nvSpPr>
          <p:cNvPr id="26" name="Team 1">
            <a:extLst>
              <a:ext uri="{FF2B5EF4-FFF2-40B4-BE49-F238E27FC236}">
                <a16:creationId xmlns:a16="http://schemas.microsoft.com/office/drawing/2014/main" id="{6D585E4A-D43A-A24D-AAC9-415049740A13}"/>
              </a:ext>
            </a:extLst>
          </p:cNvPr>
          <p:cNvSpPr txBox="1"/>
          <p:nvPr/>
        </p:nvSpPr>
        <p:spPr>
          <a:xfrm>
            <a:off x="1790539" y="4894882"/>
            <a:ext cx="10102030" cy="48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defTabSz="821531">
              <a:defRPr b="1">
                <a:solidFill>
                  <a:srgbClr val="000000"/>
                </a:solidFill>
                <a:latin typeface="Arial"/>
                <a:ea typeface="Arial"/>
                <a:cs typeface="Arial"/>
                <a:sym typeface="Arial"/>
              </a:defRPr>
            </a:lvl1pPr>
          </a:lstStyle>
          <a:p>
            <a:r>
              <a:t>Team 1</a:t>
            </a:r>
          </a:p>
        </p:txBody>
      </p:sp>
      <p:graphicFrame>
        <p:nvGraphicFramePr>
          <p:cNvPr id="27" name="Table">
            <a:extLst>
              <a:ext uri="{FF2B5EF4-FFF2-40B4-BE49-F238E27FC236}">
                <a16:creationId xmlns:a16="http://schemas.microsoft.com/office/drawing/2014/main" id="{37973CA7-24DD-6E4F-A797-FE5718F7FDC6}"/>
              </a:ext>
            </a:extLst>
          </p:cNvPr>
          <p:cNvGraphicFramePr/>
          <p:nvPr>
            <p:extLst>
              <p:ext uri="{D42A27DB-BD31-4B8C-83A1-F6EECF244321}">
                <p14:modId xmlns:p14="http://schemas.microsoft.com/office/powerpoint/2010/main" val="1916412458"/>
              </p:ext>
            </p:extLst>
          </p:nvPr>
        </p:nvGraphicFramePr>
        <p:xfrm>
          <a:off x="1890879" y="5803820"/>
          <a:ext cx="9901348" cy="5839554"/>
        </p:xfrm>
        <a:graphic>
          <a:graphicData uri="http://schemas.openxmlformats.org/drawingml/2006/table">
            <a:tbl>
              <a:tblPr firstRow="1">
                <a:tableStyleId>{2708684C-4D16-4618-839F-0558EEFCDFE6}</a:tableStyleId>
              </a:tblPr>
              <a:tblGrid>
                <a:gridCol w="865559">
                  <a:extLst>
                    <a:ext uri="{9D8B030D-6E8A-4147-A177-3AD203B41FA5}">
                      <a16:colId xmlns:a16="http://schemas.microsoft.com/office/drawing/2014/main" val="20000"/>
                    </a:ext>
                  </a:extLst>
                </a:gridCol>
                <a:gridCol w="3898094">
                  <a:extLst>
                    <a:ext uri="{9D8B030D-6E8A-4147-A177-3AD203B41FA5}">
                      <a16:colId xmlns:a16="http://schemas.microsoft.com/office/drawing/2014/main" val="20001"/>
                    </a:ext>
                  </a:extLst>
                </a:gridCol>
                <a:gridCol w="938431">
                  <a:extLst>
                    <a:ext uri="{9D8B030D-6E8A-4147-A177-3AD203B41FA5}">
                      <a16:colId xmlns:a16="http://schemas.microsoft.com/office/drawing/2014/main" val="20002"/>
                    </a:ext>
                  </a:extLst>
                </a:gridCol>
                <a:gridCol w="1283581">
                  <a:extLst>
                    <a:ext uri="{9D8B030D-6E8A-4147-A177-3AD203B41FA5}">
                      <a16:colId xmlns:a16="http://schemas.microsoft.com/office/drawing/2014/main" val="20003"/>
                    </a:ext>
                  </a:extLst>
                </a:gridCol>
                <a:gridCol w="1330263">
                  <a:extLst>
                    <a:ext uri="{9D8B030D-6E8A-4147-A177-3AD203B41FA5}">
                      <a16:colId xmlns:a16="http://schemas.microsoft.com/office/drawing/2014/main" val="20004"/>
                    </a:ext>
                  </a:extLst>
                </a:gridCol>
                <a:gridCol w="1585420">
                  <a:extLst>
                    <a:ext uri="{9D8B030D-6E8A-4147-A177-3AD203B41FA5}">
                      <a16:colId xmlns:a16="http://schemas.microsoft.com/office/drawing/2014/main" val="20005"/>
                    </a:ext>
                  </a:extLst>
                </a:gridCol>
              </a:tblGrid>
              <a:tr h="542443">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19100">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.Net Developer - 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lang="en-RO" sz="2000">
                          <a:latin typeface="Arial"/>
                          <a:ea typeface="Arial"/>
                          <a:cs typeface="Arial"/>
                          <a:sym typeface="Arial"/>
                        </a:rPr>
                        <a:t>£</a:t>
                      </a: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42,000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393700">
                <a:tc gridSpan="2">
                  <a:txBody>
                    <a:bodyPr/>
                    <a:lstStyle/>
                    <a:p>
                      <a:pPr algn="l" defTabSz="914400"/>
                      <a:r>
                        <a:rPr b="1">
                          <a:latin typeface="Arial"/>
                          <a:ea typeface="Arial"/>
                          <a:cs typeface="Arial"/>
                          <a:sym typeface="Arial"/>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42,000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0"/>
                  </a:ext>
                </a:extLst>
              </a:tr>
              <a:tr h="393700">
                <a:tc gridSpan="2">
                  <a:txBody>
                    <a:bodyPr/>
                    <a:lstStyle/>
                    <a:p>
                      <a:pPr algn="l" defTabSz="914400"/>
                      <a:r>
                        <a:rPr b="1">
                          <a:latin typeface="Arial"/>
                          <a:ea typeface="Arial"/>
                          <a:cs typeface="Arial"/>
                          <a:sym typeface="Arial"/>
                        </a:rPr>
                        <a:t>Discount</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- 4,000</a:t>
                      </a:r>
                    </a:p>
                  </a:txBody>
                  <a:tcPr marL="0" marR="0" marT="0" marB="0" anchor="ctr" horzOverflow="overflow">
                    <a:lnL w="0">
                      <a:miter lim="400000"/>
                    </a:lnL>
                    <a:lnR w="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387350">
                <a:tc gridSpan="2">
                  <a:txBody>
                    <a:bodyPr/>
                    <a:lstStyle/>
                    <a:p>
                      <a:pPr algn="l" defTabSz="914400"/>
                      <a:r>
                        <a:rPr b="1">
                          <a:latin typeface="Arial"/>
                          <a:ea typeface="Arial"/>
                          <a:cs typeface="Arial"/>
                          <a:sym typeface="Arial"/>
                        </a:rPr>
                        <a:t>Grand Total</a:t>
                      </a:r>
                    </a:p>
                  </a:txBody>
                  <a:tcPr marL="50800" marR="50800" marT="50800" marB="50800" anchor="ctr" horzOverflow="overflow">
                    <a:lnL w="0">
                      <a:miter lim="400000"/>
                    </a:lnL>
                    <a:lnR w="0">
                      <a:miter lim="400000"/>
                    </a:lnR>
                    <a:lnT w="12700">
                      <a:solidFill>
                        <a:srgbClr val="000000"/>
                      </a:solidFill>
                      <a:miter lim="400000"/>
                    </a:lnT>
                    <a:lnB w="0">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38,000</a:t>
                      </a:r>
                    </a:p>
                  </a:txBody>
                  <a:tcPr marL="0" marR="0" marT="0" marB="0" anchor="ctr" horzOverflow="overflow">
                    <a:lnL w="0">
                      <a:miter lim="400000"/>
                    </a:lnL>
                    <a:lnR w="0">
                      <a:miter lim="400000"/>
                    </a:lnR>
                    <a:lnT w="12700">
                      <a:solidFill>
                        <a:srgbClr val="000000"/>
                      </a:solidFill>
                      <a:miter lim="400000"/>
                    </a:lnT>
                    <a:lnB w="0">
                      <a:miter lim="400000"/>
                    </a:lnB>
                  </a:tcPr>
                </a:tc>
                <a:extLst>
                  <a:ext uri="{0D108BD9-81ED-4DB2-BD59-A6C34878D82A}">
                    <a16:rowId xmlns:a16="http://schemas.microsoft.com/office/drawing/2014/main" val="10012"/>
                  </a:ext>
                </a:extLst>
              </a:tr>
            </a:tbl>
          </a:graphicData>
        </a:graphic>
      </p:graphicFrame>
      <p:sp>
        <p:nvSpPr>
          <p:cNvPr id="10" name="Team 1">
            <a:extLst>
              <a:ext uri="{FF2B5EF4-FFF2-40B4-BE49-F238E27FC236}">
                <a16:creationId xmlns:a16="http://schemas.microsoft.com/office/drawing/2014/main" id="{5F8602A2-E637-A145-87B2-A882B3D9A6A9}"/>
              </a:ext>
            </a:extLst>
          </p:cNvPr>
          <p:cNvSpPr txBox="1"/>
          <p:nvPr/>
        </p:nvSpPr>
        <p:spPr>
          <a:xfrm>
            <a:off x="12586876" y="4894882"/>
            <a:ext cx="10102030"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defTabSz="821531">
              <a:defRPr b="1">
                <a:solidFill>
                  <a:srgbClr val="000000"/>
                </a:solidFill>
                <a:latin typeface="Arial"/>
                <a:ea typeface="Arial"/>
                <a:cs typeface="Arial"/>
                <a:sym typeface="Arial"/>
              </a:defRPr>
            </a:lvl1pPr>
          </a:lstStyle>
          <a:p>
            <a:r>
              <a:t>Team </a:t>
            </a:r>
            <a:r>
              <a:rPr lang="en-US"/>
              <a:t>2</a:t>
            </a:r>
            <a:endParaRPr/>
          </a:p>
        </p:txBody>
      </p:sp>
      <p:graphicFrame>
        <p:nvGraphicFramePr>
          <p:cNvPr id="11" name="Table">
            <a:extLst>
              <a:ext uri="{FF2B5EF4-FFF2-40B4-BE49-F238E27FC236}">
                <a16:creationId xmlns:a16="http://schemas.microsoft.com/office/drawing/2014/main" id="{131649CE-4B8A-164B-B2AA-64884948B8DB}"/>
              </a:ext>
            </a:extLst>
          </p:cNvPr>
          <p:cNvGraphicFramePr/>
          <p:nvPr>
            <p:extLst>
              <p:ext uri="{D42A27DB-BD31-4B8C-83A1-F6EECF244321}">
                <p14:modId xmlns:p14="http://schemas.microsoft.com/office/powerpoint/2010/main" val="3247929288"/>
              </p:ext>
            </p:extLst>
          </p:nvPr>
        </p:nvGraphicFramePr>
        <p:xfrm>
          <a:off x="12687216" y="5803820"/>
          <a:ext cx="9901348" cy="5839554"/>
        </p:xfrm>
        <a:graphic>
          <a:graphicData uri="http://schemas.openxmlformats.org/drawingml/2006/table">
            <a:tbl>
              <a:tblPr firstRow="1">
                <a:tableStyleId>{2708684C-4D16-4618-839F-0558EEFCDFE6}</a:tableStyleId>
              </a:tblPr>
              <a:tblGrid>
                <a:gridCol w="865559">
                  <a:extLst>
                    <a:ext uri="{9D8B030D-6E8A-4147-A177-3AD203B41FA5}">
                      <a16:colId xmlns:a16="http://schemas.microsoft.com/office/drawing/2014/main" val="20000"/>
                    </a:ext>
                  </a:extLst>
                </a:gridCol>
                <a:gridCol w="3898094">
                  <a:extLst>
                    <a:ext uri="{9D8B030D-6E8A-4147-A177-3AD203B41FA5}">
                      <a16:colId xmlns:a16="http://schemas.microsoft.com/office/drawing/2014/main" val="20001"/>
                    </a:ext>
                  </a:extLst>
                </a:gridCol>
                <a:gridCol w="938431">
                  <a:extLst>
                    <a:ext uri="{9D8B030D-6E8A-4147-A177-3AD203B41FA5}">
                      <a16:colId xmlns:a16="http://schemas.microsoft.com/office/drawing/2014/main" val="20002"/>
                    </a:ext>
                  </a:extLst>
                </a:gridCol>
                <a:gridCol w="1283581">
                  <a:extLst>
                    <a:ext uri="{9D8B030D-6E8A-4147-A177-3AD203B41FA5}">
                      <a16:colId xmlns:a16="http://schemas.microsoft.com/office/drawing/2014/main" val="20003"/>
                    </a:ext>
                  </a:extLst>
                </a:gridCol>
                <a:gridCol w="1330263">
                  <a:extLst>
                    <a:ext uri="{9D8B030D-6E8A-4147-A177-3AD203B41FA5}">
                      <a16:colId xmlns:a16="http://schemas.microsoft.com/office/drawing/2014/main" val="20004"/>
                    </a:ext>
                  </a:extLst>
                </a:gridCol>
                <a:gridCol w="1585420">
                  <a:extLst>
                    <a:ext uri="{9D8B030D-6E8A-4147-A177-3AD203B41FA5}">
                      <a16:colId xmlns:a16="http://schemas.microsoft.com/office/drawing/2014/main" val="20005"/>
                    </a:ext>
                  </a:extLst>
                </a:gridCol>
              </a:tblGrid>
              <a:tr h="542443">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19100">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.Net Developer - 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lang="en-RO" sz="2000">
                          <a:latin typeface="Arial"/>
                          <a:ea typeface="Arial"/>
                          <a:cs typeface="Arial"/>
                          <a:sym typeface="Arial"/>
                        </a:rPr>
                        <a:t>£</a:t>
                      </a: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42,000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393700">
                <a:tc gridSpan="2">
                  <a:txBody>
                    <a:bodyPr/>
                    <a:lstStyle/>
                    <a:p>
                      <a:pPr algn="l" defTabSz="914400"/>
                      <a:r>
                        <a:rPr b="1">
                          <a:latin typeface="Arial"/>
                          <a:ea typeface="Arial"/>
                          <a:cs typeface="Arial"/>
                          <a:sym typeface="Arial"/>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42,000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0"/>
                  </a:ext>
                </a:extLst>
              </a:tr>
              <a:tr h="393700">
                <a:tc gridSpan="2">
                  <a:txBody>
                    <a:bodyPr/>
                    <a:lstStyle/>
                    <a:p>
                      <a:pPr algn="l" defTabSz="914400"/>
                      <a:r>
                        <a:rPr b="1">
                          <a:latin typeface="Arial"/>
                          <a:ea typeface="Arial"/>
                          <a:cs typeface="Arial"/>
                          <a:sym typeface="Arial"/>
                        </a:rPr>
                        <a:t>Discount</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- 4,000</a:t>
                      </a:r>
                    </a:p>
                  </a:txBody>
                  <a:tcPr marL="0" marR="0" marT="0" marB="0" anchor="ctr" horzOverflow="overflow">
                    <a:lnL w="0">
                      <a:miter lim="400000"/>
                    </a:lnL>
                    <a:lnR w="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387350">
                <a:tc gridSpan="2">
                  <a:txBody>
                    <a:bodyPr/>
                    <a:lstStyle/>
                    <a:p>
                      <a:pPr algn="l" defTabSz="914400"/>
                      <a:r>
                        <a:rPr b="1">
                          <a:latin typeface="Arial"/>
                          <a:ea typeface="Arial"/>
                          <a:cs typeface="Arial"/>
                          <a:sym typeface="Arial"/>
                        </a:rPr>
                        <a:t>Grand Total</a:t>
                      </a:r>
                    </a:p>
                  </a:txBody>
                  <a:tcPr marL="50800" marR="50800" marT="50800" marB="50800" anchor="ctr" horzOverflow="overflow">
                    <a:lnL w="0">
                      <a:miter lim="400000"/>
                    </a:lnL>
                    <a:lnR w="0">
                      <a:miter lim="400000"/>
                    </a:lnR>
                    <a:lnT w="12700">
                      <a:solidFill>
                        <a:srgbClr val="000000"/>
                      </a:solidFill>
                      <a:miter lim="400000"/>
                    </a:lnT>
                    <a:lnB w="0">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38,000</a:t>
                      </a:r>
                    </a:p>
                  </a:txBody>
                  <a:tcPr marL="0" marR="0" marT="0" marB="0" anchor="ctr" horzOverflow="overflow">
                    <a:lnL w="0">
                      <a:miter lim="400000"/>
                    </a:lnL>
                    <a:lnR w="0">
                      <a:miter lim="400000"/>
                    </a:lnR>
                    <a:lnT w="12700">
                      <a:solidFill>
                        <a:srgbClr val="000000"/>
                      </a:solidFill>
                      <a:miter lim="400000"/>
                    </a:lnT>
                    <a:lnB w="0">
                      <a:miter lim="400000"/>
                    </a:lnB>
                  </a:tcPr>
                </a:tc>
                <a:extLst>
                  <a:ext uri="{0D108BD9-81ED-4DB2-BD59-A6C34878D82A}">
                    <a16:rowId xmlns:a16="http://schemas.microsoft.com/office/drawing/2014/main" val="10012"/>
                  </a:ext>
                </a:extLst>
              </a:tr>
            </a:tbl>
          </a:graphicData>
        </a:graphic>
      </p:graphicFrame>
      <p:sp>
        <p:nvSpPr>
          <p:cNvPr id="12" name="Title Goes Here">
            <a:extLst>
              <a:ext uri="{FF2B5EF4-FFF2-40B4-BE49-F238E27FC236}">
                <a16:creationId xmlns:a16="http://schemas.microsoft.com/office/drawing/2014/main" id="{EB608DB2-12CE-6243-8E72-92804C15067E}"/>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Commercials</a:t>
            </a:r>
            <a:endParaRPr/>
          </a:p>
        </p:txBody>
      </p:sp>
    </p:spTree>
    <p:extLst>
      <p:ext uri="{BB962C8B-B14F-4D97-AF65-F5344CB8AC3E}">
        <p14:creationId xmlns:p14="http://schemas.microsoft.com/office/powerpoint/2010/main" val="61415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143</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0000" y="3090615"/>
            <a:ext cx="20823670" cy="850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805028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Price Per Team – Large Teams</a:t>
            </a:r>
            <a:endParaRPr b="1">
              <a:solidFill>
                <a:srgbClr val="DE411B"/>
              </a:solidFill>
              <a:latin typeface="Arial" panose="020B0604020202020204" pitchFamily="34" charset="0"/>
              <a:cs typeface="Arial" panose="020B0604020202020204" pitchFamily="34" charset="0"/>
              <a:sym typeface="Helvetica"/>
            </a:endParaRPr>
          </a:p>
        </p:txBody>
      </p:sp>
      <p:sp>
        <p:nvSpPr>
          <p:cNvPr id="26" name="Team 1">
            <a:extLst>
              <a:ext uri="{FF2B5EF4-FFF2-40B4-BE49-F238E27FC236}">
                <a16:creationId xmlns:a16="http://schemas.microsoft.com/office/drawing/2014/main" id="{6D585E4A-D43A-A24D-AAC9-415049740A13}"/>
              </a:ext>
            </a:extLst>
          </p:cNvPr>
          <p:cNvSpPr txBox="1"/>
          <p:nvPr/>
        </p:nvSpPr>
        <p:spPr>
          <a:xfrm>
            <a:off x="1790539" y="4894882"/>
            <a:ext cx="10102030" cy="4885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lvl1pPr algn="l" defTabSz="821531">
              <a:defRPr b="1">
                <a:solidFill>
                  <a:srgbClr val="000000"/>
                </a:solidFill>
                <a:latin typeface="Arial"/>
                <a:ea typeface="Arial"/>
                <a:cs typeface="Arial"/>
                <a:sym typeface="Arial"/>
              </a:defRPr>
            </a:lvl1pPr>
          </a:lstStyle>
          <a:p>
            <a:r>
              <a:t>Team 1</a:t>
            </a:r>
          </a:p>
        </p:txBody>
      </p:sp>
      <p:graphicFrame>
        <p:nvGraphicFramePr>
          <p:cNvPr id="27" name="Table">
            <a:extLst>
              <a:ext uri="{FF2B5EF4-FFF2-40B4-BE49-F238E27FC236}">
                <a16:creationId xmlns:a16="http://schemas.microsoft.com/office/drawing/2014/main" id="{37973CA7-24DD-6E4F-A797-FE5718F7FDC6}"/>
              </a:ext>
            </a:extLst>
          </p:cNvPr>
          <p:cNvGraphicFramePr/>
          <p:nvPr>
            <p:extLst>
              <p:ext uri="{D42A27DB-BD31-4B8C-83A1-F6EECF244321}">
                <p14:modId xmlns:p14="http://schemas.microsoft.com/office/powerpoint/2010/main" val="3202457761"/>
              </p:ext>
            </p:extLst>
          </p:nvPr>
        </p:nvGraphicFramePr>
        <p:xfrm>
          <a:off x="1890879" y="5803820"/>
          <a:ext cx="9901348" cy="5839554"/>
        </p:xfrm>
        <a:graphic>
          <a:graphicData uri="http://schemas.openxmlformats.org/drawingml/2006/table">
            <a:tbl>
              <a:tblPr firstRow="1">
                <a:tableStyleId>{2708684C-4D16-4618-839F-0558EEFCDFE6}</a:tableStyleId>
              </a:tblPr>
              <a:tblGrid>
                <a:gridCol w="865559">
                  <a:extLst>
                    <a:ext uri="{9D8B030D-6E8A-4147-A177-3AD203B41FA5}">
                      <a16:colId xmlns:a16="http://schemas.microsoft.com/office/drawing/2014/main" val="20000"/>
                    </a:ext>
                  </a:extLst>
                </a:gridCol>
                <a:gridCol w="3898094">
                  <a:extLst>
                    <a:ext uri="{9D8B030D-6E8A-4147-A177-3AD203B41FA5}">
                      <a16:colId xmlns:a16="http://schemas.microsoft.com/office/drawing/2014/main" val="20001"/>
                    </a:ext>
                  </a:extLst>
                </a:gridCol>
                <a:gridCol w="938431">
                  <a:extLst>
                    <a:ext uri="{9D8B030D-6E8A-4147-A177-3AD203B41FA5}">
                      <a16:colId xmlns:a16="http://schemas.microsoft.com/office/drawing/2014/main" val="20002"/>
                    </a:ext>
                  </a:extLst>
                </a:gridCol>
                <a:gridCol w="1283581">
                  <a:extLst>
                    <a:ext uri="{9D8B030D-6E8A-4147-A177-3AD203B41FA5}">
                      <a16:colId xmlns:a16="http://schemas.microsoft.com/office/drawing/2014/main" val="20003"/>
                    </a:ext>
                  </a:extLst>
                </a:gridCol>
                <a:gridCol w="1330263">
                  <a:extLst>
                    <a:ext uri="{9D8B030D-6E8A-4147-A177-3AD203B41FA5}">
                      <a16:colId xmlns:a16="http://schemas.microsoft.com/office/drawing/2014/main" val="20004"/>
                    </a:ext>
                  </a:extLst>
                </a:gridCol>
                <a:gridCol w="1585420">
                  <a:extLst>
                    <a:ext uri="{9D8B030D-6E8A-4147-A177-3AD203B41FA5}">
                      <a16:colId xmlns:a16="http://schemas.microsoft.com/office/drawing/2014/main" val="20005"/>
                    </a:ext>
                  </a:extLst>
                </a:gridCol>
              </a:tblGrid>
              <a:tr h="542443">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19100">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.Net Developer - 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lang="en-RO" sz="2000">
                          <a:latin typeface="Arial"/>
                          <a:ea typeface="Arial"/>
                          <a:cs typeface="Arial"/>
                          <a:sym typeface="Arial"/>
                        </a:rPr>
                        <a:t>£</a:t>
                      </a: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42,000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393700">
                <a:tc gridSpan="2">
                  <a:txBody>
                    <a:bodyPr/>
                    <a:lstStyle/>
                    <a:p>
                      <a:pPr algn="l" defTabSz="914400"/>
                      <a:r>
                        <a:rPr b="1">
                          <a:latin typeface="Arial"/>
                          <a:ea typeface="Arial"/>
                          <a:cs typeface="Arial"/>
                          <a:sym typeface="Arial"/>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42,000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0"/>
                  </a:ext>
                </a:extLst>
              </a:tr>
              <a:tr h="393700">
                <a:tc gridSpan="2">
                  <a:txBody>
                    <a:bodyPr/>
                    <a:lstStyle/>
                    <a:p>
                      <a:pPr algn="l" defTabSz="914400"/>
                      <a:r>
                        <a:rPr b="1">
                          <a:latin typeface="Arial"/>
                          <a:ea typeface="Arial"/>
                          <a:cs typeface="Arial"/>
                          <a:sym typeface="Arial"/>
                        </a:rPr>
                        <a:t>Discount</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- 4,000</a:t>
                      </a:r>
                    </a:p>
                  </a:txBody>
                  <a:tcPr marL="0" marR="0" marT="0" marB="0" anchor="ctr" horzOverflow="overflow">
                    <a:lnL w="0">
                      <a:miter lim="400000"/>
                    </a:lnL>
                    <a:lnR w="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387350">
                <a:tc gridSpan="2">
                  <a:txBody>
                    <a:bodyPr/>
                    <a:lstStyle/>
                    <a:p>
                      <a:pPr algn="l" defTabSz="914400"/>
                      <a:r>
                        <a:rPr b="1">
                          <a:latin typeface="Arial"/>
                          <a:ea typeface="Arial"/>
                          <a:cs typeface="Arial"/>
                          <a:sym typeface="Arial"/>
                        </a:rPr>
                        <a:t>Grand Total</a:t>
                      </a:r>
                    </a:p>
                  </a:txBody>
                  <a:tcPr marL="50800" marR="50800" marT="50800" marB="50800" anchor="ctr" horzOverflow="overflow">
                    <a:lnL w="0">
                      <a:miter lim="400000"/>
                    </a:lnL>
                    <a:lnR w="0">
                      <a:miter lim="400000"/>
                    </a:lnR>
                    <a:lnT w="12700">
                      <a:solidFill>
                        <a:srgbClr val="000000"/>
                      </a:solidFill>
                      <a:miter lim="400000"/>
                    </a:lnT>
                    <a:lnB w="0">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38,000</a:t>
                      </a:r>
                    </a:p>
                  </a:txBody>
                  <a:tcPr marL="0" marR="0" marT="0" marB="0" anchor="ctr" horzOverflow="overflow">
                    <a:lnL w="0">
                      <a:miter lim="400000"/>
                    </a:lnL>
                    <a:lnR w="0">
                      <a:miter lim="400000"/>
                    </a:lnR>
                    <a:lnT w="12700">
                      <a:solidFill>
                        <a:srgbClr val="000000"/>
                      </a:solidFill>
                      <a:miter lim="400000"/>
                    </a:lnT>
                    <a:lnB w="0">
                      <a:miter lim="400000"/>
                    </a:lnB>
                  </a:tcPr>
                </a:tc>
                <a:extLst>
                  <a:ext uri="{0D108BD9-81ED-4DB2-BD59-A6C34878D82A}">
                    <a16:rowId xmlns:a16="http://schemas.microsoft.com/office/drawing/2014/main" val="10012"/>
                  </a:ext>
                </a:extLst>
              </a:tr>
            </a:tbl>
          </a:graphicData>
        </a:graphic>
      </p:graphicFrame>
      <p:sp>
        <p:nvSpPr>
          <p:cNvPr id="10" name="Team 1">
            <a:extLst>
              <a:ext uri="{FF2B5EF4-FFF2-40B4-BE49-F238E27FC236}">
                <a16:creationId xmlns:a16="http://schemas.microsoft.com/office/drawing/2014/main" id="{5F8602A2-E637-A145-87B2-A882B3D9A6A9}"/>
              </a:ext>
            </a:extLst>
          </p:cNvPr>
          <p:cNvSpPr txBox="1"/>
          <p:nvPr/>
        </p:nvSpPr>
        <p:spPr>
          <a:xfrm>
            <a:off x="12586876" y="4894882"/>
            <a:ext cx="10102030" cy="3935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lvl1pPr algn="l" defTabSz="821531">
              <a:defRPr b="1">
                <a:solidFill>
                  <a:srgbClr val="000000"/>
                </a:solidFill>
                <a:latin typeface="Arial"/>
                <a:ea typeface="Arial"/>
                <a:cs typeface="Arial"/>
                <a:sym typeface="Arial"/>
              </a:defRPr>
            </a:lvl1pPr>
          </a:lstStyle>
          <a:p>
            <a:r>
              <a:t>Team </a:t>
            </a:r>
            <a:r>
              <a:rPr lang="en-US"/>
              <a:t>2</a:t>
            </a:r>
            <a:endParaRPr/>
          </a:p>
        </p:txBody>
      </p:sp>
      <p:graphicFrame>
        <p:nvGraphicFramePr>
          <p:cNvPr id="11" name="Table">
            <a:extLst>
              <a:ext uri="{FF2B5EF4-FFF2-40B4-BE49-F238E27FC236}">
                <a16:creationId xmlns:a16="http://schemas.microsoft.com/office/drawing/2014/main" id="{131649CE-4B8A-164B-B2AA-64884948B8DB}"/>
              </a:ext>
            </a:extLst>
          </p:cNvPr>
          <p:cNvGraphicFramePr/>
          <p:nvPr>
            <p:extLst>
              <p:ext uri="{D42A27DB-BD31-4B8C-83A1-F6EECF244321}">
                <p14:modId xmlns:p14="http://schemas.microsoft.com/office/powerpoint/2010/main" val="3607852591"/>
              </p:ext>
            </p:extLst>
          </p:nvPr>
        </p:nvGraphicFramePr>
        <p:xfrm>
          <a:off x="12687216" y="5803820"/>
          <a:ext cx="9901348" cy="5839554"/>
        </p:xfrm>
        <a:graphic>
          <a:graphicData uri="http://schemas.openxmlformats.org/drawingml/2006/table">
            <a:tbl>
              <a:tblPr firstRow="1">
                <a:tableStyleId>{2708684C-4D16-4618-839F-0558EEFCDFE6}</a:tableStyleId>
              </a:tblPr>
              <a:tblGrid>
                <a:gridCol w="865559">
                  <a:extLst>
                    <a:ext uri="{9D8B030D-6E8A-4147-A177-3AD203B41FA5}">
                      <a16:colId xmlns:a16="http://schemas.microsoft.com/office/drawing/2014/main" val="20000"/>
                    </a:ext>
                  </a:extLst>
                </a:gridCol>
                <a:gridCol w="3898094">
                  <a:extLst>
                    <a:ext uri="{9D8B030D-6E8A-4147-A177-3AD203B41FA5}">
                      <a16:colId xmlns:a16="http://schemas.microsoft.com/office/drawing/2014/main" val="20001"/>
                    </a:ext>
                  </a:extLst>
                </a:gridCol>
                <a:gridCol w="938431">
                  <a:extLst>
                    <a:ext uri="{9D8B030D-6E8A-4147-A177-3AD203B41FA5}">
                      <a16:colId xmlns:a16="http://schemas.microsoft.com/office/drawing/2014/main" val="20002"/>
                    </a:ext>
                  </a:extLst>
                </a:gridCol>
                <a:gridCol w="1283581">
                  <a:extLst>
                    <a:ext uri="{9D8B030D-6E8A-4147-A177-3AD203B41FA5}">
                      <a16:colId xmlns:a16="http://schemas.microsoft.com/office/drawing/2014/main" val="20003"/>
                    </a:ext>
                  </a:extLst>
                </a:gridCol>
                <a:gridCol w="1330263">
                  <a:extLst>
                    <a:ext uri="{9D8B030D-6E8A-4147-A177-3AD203B41FA5}">
                      <a16:colId xmlns:a16="http://schemas.microsoft.com/office/drawing/2014/main" val="20004"/>
                    </a:ext>
                  </a:extLst>
                </a:gridCol>
                <a:gridCol w="1585420">
                  <a:extLst>
                    <a:ext uri="{9D8B030D-6E8A-4147-A177-3AD203B41FA5}">
                      <a16:colId xmlns:a16="http://schemas.microsoft.com/office/drawing/2014/main" val="20005"/>
                    </a:ext>
                  </a:extLst>
                </a:gridCol>
              </a:tblGrid>
              <a:tr h="542443">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19100">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.Net Developer - 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lang="en-RO" sz="2000">
                          <a:latin typeface="Arial"/>
                          <a:ea typeface="Arial"/>
                          <a:cs typeface="Arial"/>
                          <a:sym typeface="Arial"/>
                        </a:rPr>
                        <a:t>£</a:t>
                      </a: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42,000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393700">
                <a:tc gridSpan="2">
                  <a:txBody>
                    <a:bodyPr/>
                    <a:lstStyle/>
                    <a:p>
                      <a:pPr algn="l" defTabSz="914400"/>
                      <a:r>
                        <a:rPr b="1">
                          <a:latin typeface="Arial"/>
                          <a:ea typeface="Arial"/>
                          <a:cs typeface="Arial"/>
                          <a:sym typeface="Arial"/>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42,000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0"/>
                  </a:ext>
                </a:extLst>
              </a:tr>
              <a:tr h="393700">
                <a:tc gridSpan="2">
                  <a:txBody>
                    <a:bodyPr/>
                    <a:lstStyle/>
                    <a:p>
                      <a:pPr algn="l" defTabSz="914400"/>
                      <a:r>
                        <a:rPr b="1">
                          <a:latin typeface="Arial"/>
                          <a:ea typeface="Arial"/>
                          <a:cs typeface="Arial"/>
                          <a:sym typeface="Arial"/>
                        </a:rPr>
                        <a:t>Discount</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- 4,000</a:t>
                      </a:r>
                    </a:p>
                  </a:txBody>
                  <a:tcPr marL="0" marR="0" marT="0" marB="0" anchor="ctr" horzOverflow="overflow">
                    <a:lnL w="0">
                      <a:miter lim="400000"/>
                    </a:lnL>
                    <a:lnR w="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387350">
                <a:tc gridSpan="2">
                  <a:txBody>
                    <a:bodyPr/>
                    <a:lstStyle/>
                    <a:p>
                      <a:pPr algn="l" defTabSz="914400"/>
                      <a:r>
                        <a:rPr b="1">
                          <a:latin typeface="Arial"/>
                          <a:ea typeface="Arial"/>
                          <a:cs typeface="Arial"/>
                          <a:sym typeface="Arial"/>
                        </a:rPr>
                        <a:t>Grand Total</a:t>
                      </a:r>
                    </a:p>
                  </a:txBody>
                  <a:tcPr marL="50800" marR="50800" marT="50800" marB="50800" anchor="ctr" horzOverflow="overflow">
                    <a:lnL w="0">
                      <a:miter lim="400000"/>
                    </a:lnL>
                    <a:lnR w="0">
                      <a:miter lim="400000"/>
                    </a:lnR>
                    <a:lnT w="12700">
                      <a:solidFill>
                        <a:srgbClr val="000000"/>
                      </a:solidFill>
                      <a:miter lim="400000"/>
                    </a:lnT>
                    <a:lnB w="0">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38,000</a:t>
                      </a:r>
                    </a:p>
                  </a:txBody>
                  <a:tcPr marL="0" marR="0" marT="0" marB="0" anchor="ctr" horzOverflow="overflow">
                    <a:lnL w="0">
                      <a:miter lim="400000"/>
                    </a:lnL>
                    <a:lnR w="0">
                      <a:miter lim="400000"/>
                    </a:lnR>
                    <a:lnT w="12700">
                      <a:solidFill>
                        <a:srgbClr val="000000"/>
                      </a:solidFill>
                      <a:miter lim="400000"/>
                    </a:lnT>
                    <a:lnB w="0">
                      <a:miter lim="400000"/>
                    </a:lnB>
                  </a:tcPr>
                </a:tc>
                <a:extLst>
                  <a:ext uri="{0D108BD9-81ED-4DB2-BD59-A6C34878D82A}">
                    <a16:rowId xmlns:a16="http://schemas.microsoft.com/office/drawing/2014/main" val="10012"/>
                  </a:ext>
                </a:extLst>
              </a:tr>
            </a:tbl>
          </a:graphicData>
        </a:graphic>
      </p:graphicFrame>
      <p:sp>
        <p:nvSpPr>
          <p:cNvPr id="12" name="Title Goes Here">
            <a:extLst>
              <a:ext uri="{FF2B5EF4-FFF2-40B4-BE49-F238E27FC236}">
                <a16:creationId xmlns:a16="http://schemas.microsoft.com/office/drawing/2014/main" id="{FE092742-5394-9B42-ADA6-7A5BB26C2E93}"/>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Commercials</a:t>
            </a:r>
            <a:endParaRPr/>
          </a:p>
        </p:txBody>
      </p:sp>
    </p:spTree>
    <p:extLst>
      <p:ext uri="{BB962C8B-B14F-4D97-AF65-F5344CB8AC3E}">
        <p14:creationId xmlns:p14="http://schemas.microsoft.com/office/powerpoint/2010/main" val="373548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144</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0000" y="309061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8050280"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Price Per Team – Large Teams</a:t>
            </a:r>
            <a:endParaRPr b="1">
              <a:solidFill>
                <a:srgbClr val="DE411B"/>
              </a:solidFill>
              <a:latin typeface="Arial" panose="020B0604020202020204" pitchFamily="34" charset="0"/>
              <a:cs typeface="Arial" panose="020B0604020202020204" pitchFamily="34" charset="0"/>
              <a:sym typeface="Helvetica"/>
            </a:endParaRPr>
          </a:p>
        </p:txBody>
      </p:sp>
      <p:graphicFrame>
        <p:nvGraphicFramePr>
          <p:cNvPr id="12" name="Table">
            <a:extLst>
              <a:ext uri="{FF2B5EF4-FFF2-40B4-BE49-F238E27FC236}">
                <a16:creationId xmlns:a16="http://schemas.microsoft.com/office/drawing/2014/main" id="{09FFD804-0F76-B24A-893D-2AD0A800809A}"/>
              </a:ext>
            </a:extLst>
          </p:cNvPr>
          <p:cNvGraphicFramePr/>
          <p:nvPr>
            <p:extLst>
              <p:ext uri="{D42A27DB-BD31-4B8C-83A1-F6EECF244321}">
                <p14:modId xmlns:p14="http://schemas.microsoft.com/office/powerpoint/2010/main" val="2897551712"/>
              </p:ext>
            </p:extLst>
          </p:nvPr>
        </p:nvGraphicFramePr>
        <p:xfrm>
          <a:off x="1842753" y="5041820"/>
          <a:ext cx="9887888" cy="5568520"/>
        </p:xfrm>
        <a:graphic>
          <a:graphicData uri="http://schemas.openxmlformats.org/drawingml/2006/table">
            <a:tbl>
              <a:tblPr firstRow="1">
                <a:tableStyleId>{2708684C-4D16-4618-839F-0558EEFCDFE6}</a:tableStyleId>
              </a:tblPr>
              <a:tblGrid>
                <a:gridCol w="1816100">
                  <a:extLst>
                    <a:ext uri="{9D8B030D-6E8A-4147-A177-3AD203B41FA5}">
                      <a16:colId xmlns:a16="http://schemas.microsoft.com/office/drawing/2014/main" val="20000"/>
                    </a:ext>
                  </a:extLst>
                </a:gridCol>
                <a:gridCol w="734019">
                  <a:extLst>
                    <a:ext uri="{9D8B030D-6E8A-4147-A177-3AD203B41FA5}">
                      <a16:colId xmlns:a16="http://schemas.microsoft.com/office/drawing/2014/main" val="20001"/>
                    </a:ext>
                  </a:extLst>
                </a:gridCol>
                <a:gridCol w="3101443">
                  <a:extLst>
                    <a:ext uri="{9D8B030D-6E8A-4147-A177-3AD203B41FA5}">
                      <a16:colId xmlns:a16="http://schemas.microsoft.com/office/drawing/2014/main" val="20002"/>
                    </a:ext>
                  </a:extLst>
                </a:gridCol>
                <a:gridCol w="880321">
                  <a:extLst>
                    <a:ext uri="{9D8B030D-6E8A-4147-A177-3AD203B41FA5}">
                      <a16:colId xmlns:a16="http://schemas.microsoft.com/office/drawing/2014/main" val="20003"/>
                    </a:ext>
                  </a:extLst>
                </a:gridCol>
                <a:gridCol w="1153541">
                  <a:extLst>
                    <a:ext uri="{9D8B030D-6E8A-4147-A177-3AD203B41FA5}">
                      <a16:colId xmlns:a16="http://schemas.microsoft.com/office/drawing/2014/main" val="20004"/>
                    </a:ext>
                  </a:extLst>
                </a:gridCol>
                <a:gridCol w="1217867">
                  <a:extLst>
                    <a:ext uri="{9D8B030D-6E8A-4147-A177-3AD203B41FA5}">
                      <a16:colId xmlns:a16="http://schemas.microsoft.com/office/drawing/2014/main" val="20005"/>
                    </a:ext>
                  </a:extLst>
                </a:gridCol>
                <a:gridCol w="984597">
                  <a:extLst>
                    <a:ext uri="{9D8B030D-6E8A-4147-A177-3AD203B41FA5}">
                      <a16:colId xmlns:a16="http://schemas.microsoft.com/office/drawing/2014/main" val="20006"/>
                    </a:ext>
                  </a:extLst>
                </a:gridCol>
              </a:tblGrid>
              <a:tr h="580737">
                <a:tc>
                  <a:txBody>
                    <a:bodyPr/>
                    <a:lstStyle/>
                    <a:p>
                      <a:pPr algn="l" defTabSz="914400">
                        <a:defRPr sz="2000">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48686">
                <a:tc rowSpan="5">
                  <a:txBody>
                    <a:bodyPr/>
                    <a:lstStyle/>
                    <a:p>
                      <a:pPr algn="l" defTabSz="914400">
                        <a:lnSpc>
                          <a:spcPct val="130000"/>
                        </a:lnSpc>
                      </a:pPr>
                      <a:r>
                        <a:rPr lang="en-GB" sz="1800" b="1">
                          <a:latin typeface="Arial"/>
                          <a:ea typeface="Arial"/>
                          <a:cs typeface="Arial"/>
                          <a:sym typeface="Arial"/>
                        </a:rPr>
                        <a:t>TEAM 1</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r>
                        <a:t>.Net Developer - </a:t>
                      </a:r>
                      <a:r>
                        <a:rPr>
                          <a:solidFill>
                            <a:srgbClr val="737373"/>
                          </a:solidFill>
                        </a:rPr>
                        <a:t>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1,200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48686">
                <a:tc vMerge="1">
                  <a:txBody>
                    <a:bodyPr/>
                    <a:lstStyle/>
                    <a:p>
                      <a:endParaRPr lang="en-RO"/>
                    </a:p>
                  </a:txBody>
                  <a:tcPr/>
                </a:tc>
                <a:tc gridSpan="2">
                  <a:txBody>
                    <a:bodyPr/>
                    <a:lstStyle/>
                    <a:p>
                      <a:pPr algn="l" defTabSz="914400"/>
                      <a:r>
                        <a:rPr sz="2000" b="1">
                          <a:latin typeface="Helvetica"/>
                          <a:ea typeface="Helvetica"/>
                          <a:cs typeface="Helvetica"/>
                          <a:sym typeface="Helvetica"/>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sz="2000" b="1">
                          <a:latin typeface="Arial"/>
                          <a:ea typeface="Arial"/>
                          <a:cs typeface="Arial"/>
                          <a:sym typeface="Arial"/>
                        </a:rPr>
                        <a:t>£ 3,000 </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05"/>
                  </a:ext>
                </a:extLst>
              </a:tr>
              <a:tr h="448686">
                <a:tc rowSpan="6">
                  <a:txBody>
                    <a:bodyPr/>
                    <a:lstStyle/>
                    <a:p>
                      <a:pPr algn="l" defTabSz="914400">
                        <a:lnSpc>
                          <a:spcPct val="130000"/>
                        </a:lnSpc>
                      </a:pPr>
                      <a:r>
                        <a:rPr lang="en-GB" sz="1800" b="1">
                          <a:latin typeface="+mn-lt"/>
                          <a:ea typeface="Arial"/>
                          <a:cs typeface="Arial"/>
                          <a:sym typeface="Arial"/>
                        </a:rPr>
                        <a:t>TEAM 2</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lnT w="12700">
                      <a:solidFill>
                        <a:srgbClr val="000000"/>
                      </a:solidFill>
                      <a:miter lim="400000"/>
                    </a:lnT>
                  </a:tcPr>
                </a:tc>
                <a:extLst>
                  <a:ext uri="{0D108BD9-81ED-4DB2-BD59-A6C34878D82A}">
                    <a16:rowId xmlns:a16="http://schemas.microsoft.com/office/drawing/2014/main" val="10006"/>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0"/>
                  </a:ext>
                </a:extLst>
              </a:tr>
              <a:tr h="421493">
                <a:tc vMerge="1">
                  <a:txBody>
                    <a:bodyPr/>
                    <a:lstStyle/>
                    <a:p>
                      <a:endParaRPr lang="en-RO"/>
                    </a:p>
                  </a:txBody>
                  <a:tcPr/>
                </a:tc>
                <a:tc gridSpan="2">
                  <a:txBody>
                    <a:bodyPr/>
                    <a:lstStyle/>
                    <a:p>
                      <a:pPr algn="l" defTabSz="914400"/>
                      <a:r>
                        <a:rPr sz="2000" b="1">
                          <a:latin typeface="Helvetica"/>
                          <a:ea typeface="Helvetica"/>
                          <a:cs typeface="Helvetica"/>
                          <a:sym typeface="Helvetica"/>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sz="2000" b="1">
                          <a:latin typeface="Arial"/>
                          <a:ea typeface="Arial"/>
                          <a:cs typeface="Arial"/>
                          <a:sym typeface="Arial"/>
                        </a:rPr>
                        <a:t>£ 3,000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1"/>
                  </a:ext>
                </a:extLst>
              </a:tr>
            </a:tbl>
          </a:graphicData>
        </a:graphic>
      </p:graphicFrame>
      <p:graphicFrame>
        <p:nvGraphicFramePr>
          <p:cNvPr id="13" name="Table">
            <a:extLst>
              <a:ext uri="{FF2B5EF4-FFF2-40B4-BE49-F238E27FC236}">
                <a16:creationId xmlns:a16="http://schemas.microsoft.com/office/drawing/2014/main" id="{FC7D7E05-6D6C-CF47-A718-C07481881825}"/>
              </a:ext>
            </a:extLst>
          </p:cNvPr>
          <p:cNvGraphicFramePr/>
          <p:nvPr>
            <p:extLst>
              <p:ext uri="{D42A27DB-BD31-4B8C-83A1-F6EECF244321}">
                <p14:modId xmlns:p14="http://schemas.microsoft.com/office/powerpoint/2010/main" val="2983372515"/>
              </p:ext>
            </p:extLst>
          </p:nvPr>
        </p:nvGraphicFramePr>
        <p:xfrm>
          <a:off x="12653795" y="5041820"/>
          <a:ext cx="9887888" cy="5568520"/>
        </p:xfrm>
        <a:graphic>
          <a:graphicData uri="http://schemas.openxmlformats.org/drawingml/2006/table">
            <a:tbl>
              <a:tblPr firstRow="1">
                <a:tableStyleId>{2708684C-4D16-4618-839F-0558EEFCDFE6}</a:tableStyleId>
              </a:tblPr>
              <a:tblGrid>
                <a:gridCol w="1816100">
                  <a:extLst>
                    <a:ext uri="{9D8B030D-6E8A-4147-A177-3AD203B41FA5}">
                      <a16:colId xmlns:a16="http://schemas.microsoft.com/office/drawing/2014/main" val="20000"/>
                    </a:ext>
                  </a:extLst>
                </a:gridCol>
                <a:gridCol w="734019">
                  <a:extLst>
                    <a:ext uri="{9D8B030D-6E8A-4147-A177-3AD203B41FA5}">
                      <a16:colId xmlns:a16="http://schemas.microsoft.com/office/drawing/2014/main" val="20001"/>
                    </a:ext>
                  </a:extLst>
                </a:gridCol>
                <a:gridCol w="3101443">
                  <a:extLst>
                    <a:ext uri="{9D8B030D-6E8A-4147-A177-3AD203B41FA5}">
                      <a16:colId xmlns:a16="http://schemas.microsoft.com/office/drawing/2014/main" val="20002"/>
                    </a:ext>
                  </a:extLst>
                </a:gridCol>
                <a:gridCol w="880321">
                  <a:extLst>
                    <a:ext uri="{9D8B030D-6E8A-4147-A177-3AD203B41FA5}">
                      <a16:colId xmlns:a16="http://schemas.microsoft.com/office/drawing/2014/main" val="20003"/>
                    </a:ext>
                  </a:extLst>
                </a:gridCol>
                <a:gridCol w="1153541">
                  <a:extLst>
                    <a:ext uri="{9D8B030D-6E8A-4147-A177-3AD203B41FA5}">
                      <a16:colId xmlns:a16="http://schemas.microsoft.com/office/drawing/2014/main" val="20004"/>
                    </a:ext>
                  </a:extLst>
                </a:gridCol>
                <a:gridCol w="1217867">
                  <a:extLst>
                    <a:ext uri="{9D8B030D-6E8A-4147-A177-3AD203B41FA5}">
                      <a16:colId xmlns:a16="http://schemas.microsoft.com/office/drawing/2014/main" val="20005"/>
                    </a:ext>
                  </a:extLst>
                </a:gridCol>
                <a:gridCol w="984597">
                  <a:extLst>
                    <a:ext uri="{9D8B030D-6E8A-4147-A177-3AD203B41FA5}">
                      <a16:colId xmlns:a16="http://schemas.microsoft.com/office/drawing/2014/main" val="20006"/>
                    </a:ext>
                  </a:extLst>
                </a:gridCol>
              </a:tblGrid>
              <a:tr h="580737">
                <a:tc>
                  <a:txBody>
                    <a:bodyPr/>
                    <a:lstStyle/>
                    <a:p>
                      <a:pPr algn="l" defTabSz="914400">
                        <a:defRPr sz="2000">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48686">
                <a:tc rowSpan="5">
                  <a:txBody>
                    <a:bodyPr/>
                    <a:lstStyle/>
                    <a:p>
                      <a:pPr algn="l" defTabSz="914400">
                        <a:lnSpc>
                          <a:spcPct val="130000"/>
                        </a:lnSpc>
                      </a:pPr>
                      <a:r>
                        <a:rPr lang="en-GB" sz="1800" b="1">
                          <a:latin typeface="+mn-lt"/>
                          <a:ea typeface="Arial"/>
                          <a:cs typeface="Arial"/>
                          <a:sym typeface="Arial"/>
                        </a:rPr>
                        <a:t>TEAM 3</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r>
                        <a:t>.Net Developer - </a:t>
                      </a:r>
                      <a:r>
                        <a:rPr>
                          <a:solidFill>
                            <a:srgbClr val="737373"/>
                          </a:solidFill>
                        </a:rPr>
                        <a:t>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1,200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48686">
                <a:tc vMerge="1">
                  <a:txBody>
                    <a:bodyPr/>
                    <a:lstStyle/>
                    <a:p>
                      <a:endParaRPr lang="en-RO"/>
                    </a:p>
                  </a:txBody>
                  <a:tcPr/>
                </a:tc>
                <a:tc gridSpan="2">
                  <a:txBody>
                    <a:bodyPr/>
                    <a:lstStyle/>
                    <a:p>
                      <a:pPr algn="l" defTabSz="914400"/>
                      <a:r>
                        <a:rPr sz="2000" b="1">
                          <a:latin typeface="Helvetica"/>
                          <a:ea typeface="Helvetica"/>
                          <a:cs typeface="Helvetica"/>
                          <a:sym typeface="Helvetica"/>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sz="2000" b="1">
                          <a:latin typeface="Arial"/>
                          <a:ea typeface="Arial"/>
                          <a:cs typeface="Arial"/>
                          <a:sym typeface="Arial"/>
                        </a:rPr>
                        <a:t>£ 3,000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05"/>
                  </a:ext>
                </a:extLst>
              </a:tr>
              <a:tr h="448686">
                <a:tc rowSpan="6">
                  <a:txBody>
                    <a:bodyPr/>
                    <a:lstStyle/>
                    <a:p>
                      <a:pPr algn="l" defTabSz="914400">
                        <a:lnSpc>
                          <a:spcPct val="130000"/>
                        </a:lnSpc>
                      </a:pPr>
                      <a:r>
                        <a:rPr lang="en-GB" sz="1800" b="1">
                          <a:latin typeface="Arial"/>
                          <a:ea typeface="Arial"/>
                          <a:cs typeface="Arial"/>
                          <a:sym typeface="Arial"/>
                        </a:rPr>
                        <a:t>TEAM 4</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lnT w="12700">
                      <a:solidFill>
                        <a:srgbClr val="000000"/>
                      </a:solidFill>
                      <a:miter lim="400000"/>
                    </a:lnT>
                  </a:tcPr>
                </a:tc>
                <a:extLst>
                  <a:ext uri="{0D108BD9-81ED-4DB2-BD59-A6C34878D82A}">
                    <a16:rowId xmlns:a16="http://schemas.microsoft.com/office/drawing/2014/main" val="10006"/>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448686">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0"/>
                  </a:ext>
                </a:extLst>
              </a:tr>
              <a:tr h="421493">
                <a:tc vMerge="1">
                  <a:txBody>
                    <a:bodyPr/>
                    <a:lstStyle/>
                    <a:p>
                      <a:endParaRPr lang="en-RO"/>
                    </a:p>
                  </a:txBody>
                  <a:tcPr/>
                </a:tc>
                <a:tc gridSpan="2">
                  <a:txBody>
                    <a:bodyPr/>
                    <a:lstStyle/>
                    <a:p>
                      <a:pPr algn="l" defTabSz="914400"/>
                      <a:r>
                        <a:rPr sz="2000" b="1">
                          <a:latin typeface="Helvetica"/>
                          <a:ea typeface="Helvetica"/>
                          <a:cs typeface="Helvetica"/>
                          <a:sym typeface="Helvetica"/>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sz="2000" b="1">
                          <a:latin typeface="Arial"/>
                          <a:ea typeface="Arial"/>
                          <a:cs typeface="Arial"/>
                          <a:sym typeface="Arial"/>
                        </a:rPr>
                        <a:t>£ 3,000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1"/>
                  </a:ext>
                </a:extLst>
              </a:tr>
            </a:tbl>
          </a:graphicData>
        </a:graphic>
      </p:graphicFrame>
      <p:sp>
        <p:nvSpPr>
          <p:cNvPr id="9" name="Title Goes Here">
            <a:extLst>
              <a:ext uri="{FF2B5EF4-FFF2-40B4-BE49-F238E27FC236}">
                <a16:creationId xmlns:a16="http://schemas.microsoft.com/office/drawing/2014/main" id="{56EEBD1C-9B45-F348-8A08-CDD40EEBAE32}"/>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Commercials</a:t>
            </a:r>
            <a:endParaRPr/>
          </a:p>
        </p:txBody>
      </p:sp>
    </p:spTree>
    <p:extLst>
      <p:ext uri="{BB962C8B-B14F-4D97-AF65-F5344CB8AC3E}">
        <p14:creationId xmlns:p14="http://schemas.microsoft.com/office/powerpoint/2010/main" val="5812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145</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816409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a:t>
            </a:r>
            <a:r>
              <a:rPr lang="en-US" b="1">
                <a:solidFill>
                  <a:srgbClr val="DE411B"/>
                </a:solidFill>
                <a:latin typeface="Arial" panose="020B0604020202020204" pitchFamily="34" charset="0"/>
                <a:cs typeface="Arial" panose="020B0604020202020204" pitchFamily="34" charset="0"/>
                <a:sym typeface="Helvetica"/>
              </a:rPr>
              <a:t>.1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Price Per Team – Large Teams</a:t>
            </a:r>
            <a:endParaRPr b="1">
              <a:solidFill>
                <a:srgbClr val="DE411B"/>
              </a:solidFill>
              <a:latin typeface="Arial" panose="020B0604020202020204" pitchFamily="34" charset="0"/>
              <a:cs typeface="Arial" panose="020B0604020202020204" pitchFamily="34" charset="0"/>
              <a:sym typeface="Helvetica"/>
            </a:endParaRPr>
          </a:p>
        </p:txBody>
      </p:sp>
      <p:graphicFrame>
        <p:nvGraphicFramePr>
          <p:cNvPr id="9" name="Table">
            <a:extLst>
              <a:ext uri="{FF2B5EF4-FFF2-40B4-BE49-F238E27FC236}">
                <a16:creationId xmlns:a16="http://schemas.microsoft.com/office/drawing/2014/main" id="{A9B5A776-9597-C94F-B9B9-A6921D3D7832}"/>
              </a:ext>
            </a:extLst>
          </p:cNvPr>
          <p:cNvGraphicFramePr/>
          <p:nvPr>
            <p:extLst>
              <p:ext uri="{D42A27DB-BD31-4B8C-83A1-F6EECF244321}">
                <p14:modId xmlns:p14="http://schemas.microsoft.com/office/powerpoint/2010/main" val="1376644533"/>
              </p:ext>
            </p:extLst>
          </p:nvPr>
        </p:nvGraphicFramePr>
        <p:xfrm>
          <a:off x="1842753" y="3134148"/>
          <a:ext cx="9887888" cy="7859816"/>
        </p:xfrm>
        <a:graphic>
          <a:graphicData uri="http://schemas.openxmlformats.org/drawingml/2006/table">
            <a:tbl>
              <a:tblPr firstRow="1">
                <a:tableStyleId>{2708684C-4D16-4618-839F-0558EEFCDFE6}</a:tableStyleId>
              </a:tblPr>
              <a:tblGrid>
                <a:gridCol w="1816100">
                  <a:extLst>
                    <a:ext uri="{9D8B030D-6E8A-4147-A177-3AD203B41FA5}">
                      <a16:colId xmlns:a16="http://schemas.microsoft.com/office/drawing/2014/main" val="20000"/>
                    </a:ext>
                  </a:extLst>
                </a:gridCol>
                <a:gridCol w="734019">
                  <a:extLst>
                    <a:ext uri="{9D8B030D-6E8A-4147-A177-3AD203B41FA5}">
                      <a16:colId xmlns:a16="http://schemas.microsoft.com/office/drawing/2014/main" val="20001"/>
                    </a:ext>
                  </a:extLst>
                </a:gridCol>
                <a:gridCol w="3101443">
                  <a:extLst>
                    <a:ext uri="{9D8B030D-6E8A-4147-A177-3AD203B41FA5}">
                      <a16:colId xmlns:a16="http://schemas.microsoft.com/office/drawing/2014/main" val="20002"/>
                    </a:ext>
                  </a:extLst>
                </a:gridCol>
                <a:gridCol w="880321">
                  <a:extLst>
                    <a:ext uri="{9D8B030D-6E8A-4147-A177-3AD203B41FA5}">
                      <a16:colId xmlns:a16="http://schemas.microsoft.com/office/drawing/2014/main" val="20003"/>
                    </a:ext>
                  </a:extLst>
                </a:gridCol>
                <a:gridCol w="1153541">
                  <a:extLst>
                    <a:ext uri="{9D8B030D-6E8A-4147-A177-3AD203B41FA5}">
                      <a16:colId xmlns:a16="http://schemas.microsoft.com/office/drawing/2014/main" val="20004"/>
                    </a:ext>
                  </a:extLst>
                </a:gridCol>
                <a:gridCol w="1217867">
                  <a:extLst>
                    <a:ext uri="{9D8B030D-6E8A-4147-A177-3AD203B41FA5}">
                      <a16:colId xmlns:a16="http://schemas.microsoft.com/office/drawing/2014/main" val="20005"/>
                    </a:ext>
                  </a:extLst>
                </a:gridCol>
                <a:gridCol w="984597">
                  <a:extLst>
                    <a:ext uri="{9D8B030D-6E8A-4147-A177-3AD203B41FA5}">
                      <a16:colId xmlns:a16="http://schemas.microsoft.com/office/drawing/2014/main" val="20006"/>
                    </a:ext>
                  </a:extLst>
                </a:gridCol>
              </a:tblGrid>
              <a:tr h="585460">
                <a:tc>
                  <a:txBody>
                    <a:bodyPr/>
                    <a:lstStyle/>
                    <a:p>
                      <a:pPr algn="l" defTabSz="914400">
                        <a:defRPr sz="2000">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52335">
                <a:tc rowSpan="8">
                  <a:txBody>
                    <a:bodyPr/>
                    <a:lstStyle/>
                    <a:p>
                      <a:pPr algn="l" defTabSz="914400">
                        <a:lnSpc>
                          <a:spcPct val="130000"/>
                        </a:lnSpc>
                      </a:pPr>
                      <a:r>
                        <a:rPr lang="en-GB" sz="1800" b="1">
                          <a:latin typeface="Arial"/>
                          <a:ea typeface="Arial"/>
                          <a:cs typeface="Arial"/>
                          <a:sym typeface="Arial"/>
                        </a:rPr>
                        <a:t>TEAM 1</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r>
                        <a:t>.Net Developer - </a:t>
                      </a:r>
                      <a:r>
                        <a:rPr>
                          <a:solidFill>
                            <a:srgbClr val="737373"/>
                          </a:solidFill>
                        </a:rPr>
                        <a:t>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RO" sz="2000">
                          <a:latin typeface="+mn-lt"/>
                          <a:ea typeface="Arial"/>
                          <a:cs typeface="Arial"/>
                          <a:sym typeface="Arial"/>
                        </a:rPr>
                        <a:t>£ </a:t>
                      </a:r>
                      <a:r>
                        <a:rPr sz="2000">
                          <a:latin typeface="Arial"/>
                          <a:ea typeface="Arial"/>
                          <a:cs typeface="Arial"/>
                          <a:sym typeface="Arial"/>
                        </a:rPr>
                        <a:t>1,200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52335">
                <a:tc vMerge="1">
                  <a:txBody>
                    <a:bodyPr/>
                    <a:lstStyle/>
                    <a:p>
                      <a:endParaRPr lang="en-RO"/>
                    </a:p>
                  </a:txBody>
                  <a:tcPr/>
                </a:tc>
                <a:tc gridSpan="2">
                  <a:txBody>
                    <a:bodyPr/>
                    <a:lstStyle/>
                    <a:p>
                      <a:pPr algn="l" defTabSz="914400"/>
                      <a:r>
                        <a:rPr sz="2000" b="1">
                          <a:latin typeface="Helvetica"/>
                          <a:ea typeface="Helvetica"/>
                          <a:cs typeface="Helvetica"/>
                          <a:sym typeface="Helvetica"/>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pPr>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sz="2000" b="1">
                          <a:latin typeface="Arial"/>
                          <a:ea typeface="Arial"/>
                          <a:cs typeface="Arial"/>
                          <a:sym typeface="Arial"/>
                        </a:rPr>
                        <a:t>£ 3,000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08"/>
                  </a:ext>
                </a:extLst>
              </a:tr>
              <a:tr h="452335">
                <a:tc rowSpan="8">
                  <a:txBody>
                    <a:bodyPr/>
                    <a:lstStyle/>
                    <a:p>
                      <a:pPr algn="l" defTabSz="914400">
                        <a:lnSpc>
                          <a:spcPct val="130000"/>
                        </a:lnSpc>
                      </a:pPr>
                      <a:r>
                        <a:rPr lang="en-GB" sz="1800" b="1">
                          <a:latin typeface="Arial"/>
                          <a:ea typeface="Arial"/>
                          <a:cs typeface="Arial"/>
                          <a:sym typeface="Arial"/>
                        </a:rPr>
                        <a:t>TEAM 2</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lnT w="12700">
                      <a:solidFill>
                        <a:srgbClr val="000000"/>
                      </a:solidFill>
                      <a:miter lim="400000"/>
                    </a:lnT>
                  </a:tcPr>
                </a:tc>
                <a:extLst>
                  <a:ext uri="{0D108BD9-81ED-4DB2-BD59-A6C34878D82A}">
                    <a16:rowId xmlns:a16="http://schemas.microsoft.com/office/drawing/2014/main" val="10009"/>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0"/>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1"/>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2"/>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3"/>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4"/>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5"/>
                  </a:ext>
                </a:extLst>
              </a:tr>
              <a:tr h="424921">
                <a:tc vMerge="1">
                  <a:txBody>
                    <a:bodyPr/>
                    <a:lstStyle/>
                    <a:p>
                      <a:endParaRPr lang="en-RO"/>
                    </a:p>
                  </a:txBody>
                  <a:tcPr/>
                </a:tc>
                <a:tc gridSpan="2">
                  <a:txBody>
                    <a:bodyPr/>
                    <a:lstStyle/>
                    <a:p>
                      <a:pPr algn="l" defTabSz="914400"/>
                      <a:r>
                        <a:rPr sz="2000" b="1">
                          <a:latin typeface="Helvetica"/>
                          <a:ea typeface="Helvetica"/>
                          <a:cs typeface="Helvetica"/>
                          <a:sym typeface="Helvetica"/>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sz="2000" b="1">
                          <a:latin typeface="Arial"/>
                          <a:ea typeface="Arial"/>
                          <a:cs typeface="Arial"/>
                          <a:sym typeface="Arial"/>
                        </a:rPr>
                        <a:t>£ 3,000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6"/>
                  </a:ext>
                </a:extLst>
              </a:tr>
            </a:tbl>
          </a:graphicData>
        </a:graphic>
      </p:graphicFrame>
      <p:graphicFrame>
        <p:nvGraphicFramePr>
          <p:cNvPr id="10" name="Table">
            <a:extLst>
              <a:ext uri="{FF2B5EF4-FFF2-40B4-BE49-F238E27FC236}">
                <a16:creationId xmlns:a16="http://schemas.microsoft.com/office/drawing/2014/main" id="{41765A26-F52C-8D4C-833F-142BDA58CCC8}"/>
              </a:ext>
            </a:extLst>
          </p:cNvPr>
          <p:cNvGraphicFramePr/>
          <p:nvPr>
            <p:extLst>
              <p:ext uri="{D42A27DB-BD31-4B8C-83A1-F6EECF244321}">
                <p14:modId xmlns:p14="http://schemas.microsoft.com/office/powerpoint/2010/main" val="129968134"/>
              </p:ext>
            </p:extLst>
          </p:nvPr>
        </p:nvGraphicFramePr>
        <p:xfrm>
          <a:off x="12653795" y="3134148"/>
          <a:ext cx="9887888" cy="7859816"/>
        </p:xfrm>
        <a:graphic>
          <a:graphicData uri="http://schemas.openxmlformats.org/drawingml/2006/table">
            <a:tbl>
              <a:tblPr firstRow="1">
                <a:tableStyleId>{2708684C-4D16-4618-839F-0558EEFCDFE6}</a:tableStyleId>
              </a:tblPr>
              <a:tblGrid>
                <a:gridCol w="1816100">
                  <a:extLst>
                    <a:ext uri="{9D8B030D-6E8A-4147-A177-3AD203B41FA5}">
                      <a16:colId xmlns:a16="http://schemas.microsoft.com/office/drawing/2014/main" val="20000"/>
                    </a:ext>
                  </a:extLst>
                </a:gridCol>
                <a:gridCol w="734019">
                  <a:extLst>
                    <a:ext uri="{9D8B030D-6E8A-4147-A177-3AD203B41FA5}">
                      <a16:colId xmlns:a16="http://schemas.microsoft.com/office/drawing/2014/main" val="20001"/>
                    </a:ext>
                  </a:extLst>
                </a:gridCol>
                <a:gridCol w="3101443">
                  <a:extLst>
                    <a:ext uri="{9D8B030D-6E8A-4147-A177-3AD203B41FA5}">
                      <a16:colId xmlns:a16="http://schemas.microsoft.com/office/drawing/2014/main" val="20002"/>
                    </a:ext>
                  </a:extLst>
                </a:gridCol>
                <a:gridCol w="880321">
                  <a:extLst>
                    <a:ext uri="{9D8B030D-6E8A-4147-A177-3AD203B41FA5}">
                      <a16:colId xmlns:a16="http://schemas.microsoft.com/office/drawing/2014/main" val="20003"/>
                    </a:ext>
                  </a:extLst>
                </a:gridCol>
                <a:gridCol w="1153541">
                  <a:extLst>
                    <a:ext uri="{9D8B030D-6E8A-4147-A177-3AD203B41FA5}">
                      <a16:colId xmlns:a16="http://schemas.microsoft.com/office/drawing/2014/main" val="20004"/>
                    </a:ext>
                  </a:extLst>
                </a:gridCol>
                <a:gridCol w="1217867">
                  <a:extLst>
                    <a:ext uri="{9D8B030D-6E8A-4147-A177-3AD203B41FA5}">
                      <a16:colId xmlns:a16="http://schemas.microsoft.com/office/drawing/2014/main" val="20005"/>
                    </a:ext>
                  </a:extLst>
                </a:gridCol>
                <a:gridCol w="984597">
                  <a:extLst>
                    <a:ext uri="{9D8B030D-6E8A-4147-A177-3AD203B41FA5}">
                      <a16:colId xmlns:a16="http://schemas.microsoft.com/office/drawing/2014/main" val="20006"/>
                    </a:ext>
                  </a:extLst>
                </a:gridCol>
              </a:tblGrid>
              <a:tr h="585460">
                <a:tc>
                  <a:txBody>
                    <a:bodyPr/>
                    <a:lstStyle/>
                    <a:p>
                      <a:pPr algn="l" defTabSz="914400">
                        <a:defRPr sz="2000">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52335">
                <a:tc rowSpan="8">
                  <a:txBody>
                    <a:bodyPr/>
                    <a:lstStyle/>
                    <a:p>
                      <a:pPr algn="l" defTabSz="914400">
                        <a:lnSpc>
                          <a:spcPct val="130000"/>
                        </a:lnSpc>
                      </a:pPr>
                      <a:r>
                        <a:rPr lang="en-GB" sz="1800" b="1">
                          <a:latin typeface="Arial"/>
                          <a:ea typeface="Arial"/>
                          <a:cs typeface="Arial"/>
                          <a:sym typeface="Arial"/>
                        </a:rPr>
                        <a:t>TEAM 3</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r>
                        <a:t>.Net Developer - </a:t>
                      </a:r>
                      <a:r>
                        <a:rPr>
                          <a:solidFill>
                            <a:srgbClr val="737373"/>
                          </a:solidFill>
                        </a:rPr>
                        <a:t>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1,200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52335">
                <a:tc vMerge="1">
                  <a:txBody>
                    <a:bodyPr/>
                    <a:lstStyle/>
                    <a:p>
                      <a:endParaRPr lang="en-RO"/>
                    </a:p>
                  </a:txBody>
                  <a:tcPr/>
                </a:tc>
                <a:tc gridSpan="2">
                  <a:txBody>
                    <a:bodyPr/>
                    <a:lstStyle/>
                    <a:p>
                      <a:pPr algn="l" defTabSz="914400"/>
                      <a:r>
                        <a:rPr sz="2000" b="1">
                          <a:latin typeface="Helvetica"/>
                          <a:ea typeface="Helvetica"/>
                          <a:cs typeface="Helvetica"/>
                          <a:sym typeface="Helvetica"/>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defRPr sz="2000"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lnSpc>
                          <a:spcPct val="130000"/>
                        </a:lnSpc>
                      </a:pPr>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sz="2000" b="1">
                          <a:latin typeface="Arial"/>
                          <a:ea typeface="Arial"/>
                          <a:cs typeface="Arial"/>
                          <a:sym typeface="Arial"/>
                        </a:rPr>
                        <a:t>£ 3,000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08"/>
                  </a:ext>
                </a:extLst>
              </a:tr>
              <a:tr h="452335">
                <a:tc rowSpan="8">
                  <a:txBody>
                    <a:bodyPr/>
                    <a:lstStyle/>
                    <a:p>
                      <a:pPr algn="l" defTabSz="914400">
                        <a:lnSpc>
                          <a:spcPct val="130000"/>
                        </a:lnSpc>
                      </a:pPr>
                      <a:r>
                        <a:rPr lang="en-GB" sz="1800" b="1">
                          <a:latin typeface="Arial"/>
                          <a:ea typeface="Arial"/>
                          <a:cs typeface="Arial"/>
                          <a:sym typeface="Arial"/>
                        </a:rPr>
                        <a:t>TEAM 4</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lnT w="12700">
                      <a:solidFill>
                        <a:srgbClr val="000000"/>
                      </a:solidFill>
                      <a:miter lim="400000"/>
                    </a:lnT>
                  </a:tcPr>
                </a:tc>
                <a:extLst>
                  <a:ext uri="{0D108BD9-81ED-4DB2-BD59-A6C34878D82A}">
                    <a16:rowId xmlns:a16="http://schemas.microsoft.com/office/drawing/2014/main" val="10009"/>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0"/>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1"/>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2"/>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3"/>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4"/>
                  </a:ext>
                </a:extLst>
              </a:tr>
              <a:tr h="452335">
                <a:tc vMerge="1">
                  <a:txBody>
                    <a:bodyPr/>
                    <a:lstStyle/>
                    <a:p>
                      <a:endParaRPr lang="en-RO"/>
                    </a:p>
                  </a:txBody>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15"/>
                  </a:ext>
                </a:extLst>
              </a:tr>
              <a:tr h="424921">
                <a:tc vMerge="1">
                  <a:txBody>
                    <a:bodyPr/>
                    <a:lstStyle/>
                    <a:p>
                      <a:endParaRPr lang="en-RO"/>
                    </a:p>
                  </a:txBody>
                  <a:tcPr/>
                </a:tc>
                <a:tc gridSpan="2">
                  <a:txBody>
                    <a:bodyPr/>
                    <a:lstStyle/>
                    <a:p>
                      <a:pPr algn="l" defTabSz="914400"/>
                      <a:r>
                        <a:rPr sz="2000" b="1">
                          <a:latin typeface="Helvetica"/>
                          <a:ea typeface="Helvetica"/>
                          <a:cs typeface="Helvetica"/>
                          <a:sym typeface="Helvetica"/>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sz="2000" b="1">
                          <a:latin typeface="Arial"/>
                          <a:ea typeface="Arial"/>
                          <a:cs typeface="Arial"/>
                          <a:sym typeface="Arial"/>
                        </a:rPr>
                        <a:t>£ 3,000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6"/>
                  </a:ext>
                </a:extLst>
              </a:tr>
            </a:tbl>
          </a:graphicData>
        </a:graphic>
      </p:graphicFrame>
      <p:sp>
        <p:nvSpPr>
          <p:cNvPr id="8" name="Title Goes Here">
            <a:extLst>
              <a:ext uri="{FF2B5EF4-FFF2-40B4-BE49-F238E27FC236}">
                <a16:creationId xmlns:a16="http://schemas.microsoft.com/office/drawing/2014/main" id="{FBB32AFD-51E9-D74E-8562-B7083532FB80}"/>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Commercials</a:t>
            </a:r>
            <a:endParaRPr/>
          </a:p>
        </p:txBody>
      </p:sp>
    </p:spTree>
    <p:extLst>
      <p:ext uri="{BB962C8B-B14F-4D97-AF65-F5344CB8AC3E}">
        <p14:creationId xmlns:p14="http://schemas.microsoft.com/office/powerpoint/2010/main" val="130383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146</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8050280"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a:solidFill>
                  <a:srgbClr val="DE411B"/>
                </a:solidFill>
                <a:latin typeface="Arial" panose="020B0604020202020204" pitchFamily="34" charset="0"/>
                <a:cs typeface="Arial" panose="020B0604020202020204" pitchFamily="34" charset="0"/>
              </a:rPr>
              <a:t>5.1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Price Per Team – Large Teams</a:t>
            </a:r>
            <a:endParaRPr b="1">
              <a:solidFill>
                <a:srgbClr val="DE411B"/>
              </a:solidFill>
              <a:latin typeface="Arial" panose="020B0604020202020204" pitchFamily="34" charset="0"/>
              <a:cs typeface="Arial" panose="020B0604020202020204" pitchFamily="34" charset="0"/>
              <a:sym typeface="Helvetica"/>
            </a:endParaRPr>
          </a:p>
        </p:txBody>
      </p:sp>
      <p:sp>
        <p:nvSpPr>
          <p:cNvPr id="26" name="Team 1">
            <a:extLst>
              <a:ext uri="{FF2B5EF4-FFF2-40B4-BE49-F238E27FC236}">
                <a16:creationId xmlns:a16="http://schemas.microsoft.com/office/drawing/2014/main" id="{6D585E4A-D43A-A24D-AAC9-415049740A13}"/>
              </a:ext>
            </a:extLst>
          </p:cNvPr>
          <p:cNvSpPr txBox="1"/>
          <p:nvPr/>
        </p:nvSpPr>
        <p:spPr>
          <a:xfrm>
            <a:off x="1790539" y="4894882"/>
            <a:ext cx="10102030"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defTabSz="821531">
              <a:defRPr b="1">
                <a:solidFill>
                  <a:srgbClr val="000000"/>
                </a:solidFill>
                <a:latin typeface="Arial"/>
                <a:ea typeface="Arial"/>
                <a:cs typeface="Arial"/>
                <a:sym typeface="Arial"/>
              </a:defRPr>
            </a:lvl1pPr>
          </a:lstStyle>
          <a:p>
            <a:r>
              <a:t>Team </a:t>
            </a:r>
            <a:r>
              <a:rPr lang="en-US"/>
              <a:t>3</a:t>
            </a:r>
            <a:endParaRPr/>
          </a:p>
        </p:txBody>
      </p:sp>
      <p:graphicFrame>
        <p:nvGraphicFramePr>
          <p:cNvPr id="27" name="Table">
            <a:extLst>
              <a:ext uri="{FF2B5EF4-FFF2-40B4-BE49-F238E27FC236}">
                <a16:creationId xmlns:a16="http://schemas.microsoft.com/office/drawing/2014/main" id="{37973CA7-24DD-6E4F-A797-FE5718F7FDC6}"/>
              </a:ext>
            </a:extLst>
          </p:cNvPr>
          <p:cNvGraphicFramePr/>
          <p:nvPr>
            <p:extLst>
              <p:ext uri="{D42A27DB-BD31-4B8C-83A1-F6EECF244321}">
                <p14:modId xmlns:p14="http://schemas.microsoft.com/office/powerpoint/2010/main" val="304646999"/>
              </p:ext>
            </p:extLst>
          </p:nvPr>
        </p:nvGraphicFramePr>
        <p:xfrm>
          <a:off x="1890879" y="5803820"/>
          <a:ext cx="9901348" cy="5839554"/>
        </p:xfrm>
        <a:graphic>
          <a:graphicData uri="http://schemas.openxmlformats.org/drawingml/2006/table">
            <a:tbl>
              <a:tblPr firstRow="1">
                <a:tableStyleId>{2708684C-4D16-4618-839F-0558EEFCDFE6}</a:tableStyleId>
              </a:tblPr>
              <a:tblGrid>
                <a:gridCol w="865559">
                  <a:extLst>
                    <a:ext uri="{9D8B030D-6E8A-4147-A177-3AD203B41FA5}">
                      <a16:colId xmlns:a16="http://schemas.microsoft.com/office/drawing/2014/main" val="20000"/>
                    </a:ext>
                  </a:extLst>
                </a:gridCol>
                <a:gridCol w="3898094">
                  <a:extLst>
                    <a:ext uri="{9D8B030D-6E8A-4147-A177-3AD203B41FA5}">
                      <a16:colId xmlns:a16="http://schemas.microsoft.com/office/drawing/2014/main" val="20001"/>
                    </a:ext>
                  </a:extLst>
                </a:gridCol>
                <a:gridCol w="938431">
                  <a:extLst>
                    <a:ext uri="{9D8B030D-6E8A-4147-A177-3AD203B41FA5}">
                      <a16:colId xmlns:a16="http://schemas.microsoft.com/office/drawing/2014/main" val="20002"/>
                    </a:ext>
                  </a:extLst>
                </a:gridCol>
                <a:gridCol w="1283581">
                  <a:extLst>
                    <a:ext uri="{9D8B030D-6E8A-4147-A177-3AD203B41FA5}">
                      <a16:colId xmlns:a16="http://schemas.microsoft.com/office/drawing/2014/main" val="20003"/>
                    </a:ext>
                  </a:extLst>
                </a:gridCol>
                <a:gridCol w="1330263">
                  <a:extLst>
                    <a:ext uri="{9D8B030D-6E8A-4147-A177-3AD203B41FA5}">
                      <a16:colId xmlns:a16="http://schemas.microsoft.com/office/drawing/2014/main" val="20004"/>
                    </a:ext>
                  </a:extLst>
                </a:gridCol>
                <a:gridCol w="1585420">
                  <a:extLst>
                    <a:ext uri="{9D8B030D-6E8A-4147-A177-3AD203B41FA5}">
                      <a16:colId xmlns:a16="http://schemas.microsoft.com/office/drawing/2014/main" val="20005"/>
                    </a:ext>
                  </a:extLst>
                </a:gridCol>
              </a:tblGrid>
              <a:tr h="542443">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19100">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.Net Developer - 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lang="en-RO" sz="2000">
                          <a:latin typeface="Arial"/>
                          <a:ea typeface="Arial"/>
                          <a:cs typeface="Arial"/>
                          <a:sym typeface="Arial"/>
                        </a:rPr>
                        <a:t>£</a:t>
                      </a: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42,000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393700">
                <a:tc gridSpan="2">
                  <a:txBody>
                    <a:bodyPr/>
                    <a:lstStyle/>
                    <a:p>
                      <a:pPr algn="l" defTabSz="914400"/>
                      <a:r>
                        <a:rPr b="1">
                          <a:latin typeface="Arial"/>
                          <a:ea typeface="Arial"/>
                          <a:cs typeface="Arial"/>
                          <a:sym typeface="Arial"/>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42,000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0"/>
                  </a:ext>
                </a:extLst>
              </a:tr>
              <a:tr h="393700">
                <a:tc gridSpan="2">
                  <a:txBody>
                    <a:bodyPr/>
                    <a:lstStyle/>
                    <a:p>
                      <a:pPr algn="l" defTabSz="914400"/>
                      <a:r>
                        <a:rPr b="1">
                          <a:latin typeface="Arial"/>
                          <a:ea typeface="Arial"/>
                          <a:cs typeface="Arial"/>
                          <a:sym typeface="Arial"/>
                        </a:rPr>
                        <a:t>Discount</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- 4,000</a:t>
                      </a:r>
                    </a:p>
                  </a:txBody>
                  <a:tcPr marL="0" marR="0" marT="0" marB="0" anchor="ctr" horzOverflow="overflow">
                    <a:lnL w="0">
                      <a:miter lim="400000"/>
                    </a:lnL>
                    <a:lnR w="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387350">
                <a:tc gridSpan="2">
                  <a:txBody>
                    <a:bodyPr/>
                    <a:lstStyle/>
                    <a:p>
                      <a:pPr algn="l" defTabSz="914400"/>
                      <a:r>
                        <a:rPr b="1">
                          <a:latin typeface="Arial"/>
                          <a:ea typeface="Arial"/>
                          <a:cs typeface="Arial"/>
                          <a:sym typeface="Arial"/>
                        </a:rPr>
                        <a:t>Grand Total</a:t>
                      </a:r>
                    </a:p>
                  </a:txBody>
                  <a:tcPr marL="50800" marR="50800" marT="50800" marB="50800" anchor="ctr" horzOverflow="overflow">
                    <a:lnL w="0">
                      <a:miter lim="400000"/>
                    </a:lnL>
                    <a:lnR w="0">
                      <a:miter lim="400000"/>
                    </a:lnR>
                    <a:lnT w="12700">
                      <a:solidFill>
                        <a:srgbClr val="000000"/>
                      </a:solidFill>
                      <a:miter lim="400000"/>
                    </a:lnT>
                    <a:lnB w="0">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38,000</a:t>
                      </a:r>
                    </a:p>
                  </a:txBody>
                  <a:tcPr marL="0" marR="0" marT="0" marB="0" anchor="ctr" horzOverflow="overflow">
                    <a:lnL w="0">
                      <a:miter lim="400000"/>
                    </a:lnL>
                    <a:lnR w="0">
                      <a:miter lim="400000"/>
                    </a:lnR>
                    <a:lnT w="12700">
                      <a:solidFill>
                        <a:srgbClr val="000000"/>
                      </a:solidFill>
                      <a:miter lim="400000"/>
                    </a:lnT>
                    <a:lnB w="0">
                      <a:miter lim="400000"/>
                    </a:lnB>
                  </a:tcPr>
                </a:tc>
                <a:extLst>
                  <a:ext uri="{0D108BD9-81ED-4DB2-BD59-A6C34878D82A}">
                    <a16:rowId xmlns:a16="http://schemas.microsoft.com/office/drawing/2014/main" val="10012"/>
                  </a:ext>
                </a:extLst>
              </a:tr>
            </a:tbl>
          </a:graphicData>
        </a:graphic>
      </p:graphicFrame>
      <p:sp>
        <p:nvSpPr>
          <p:cNvPr id="10" name="Team 1">
            <a:extLst>
              <a:ext uri="{FF2B5EF4-FFF2-40B4-BE49-F238E27FC236}">
                <a16:creationId xmlns:a16="http://schemas.microsoft.com/office/drawing/2014/main" id="{5F8602A2-E637-A145-87B2-A882B3D9A6A9}"/>
              </a:ext>
            </a:extLst>
          </p:cNvPr>
          <p:cNvSpPr txBox="1"/>
          <p:nvPr/>
        </p:nvSpPr>
        <p:spPr>
          <a:xfrm>
            <a:off x="12586876" y="4894882"/>
            <a:ext cx="10102030"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defTabSz="821531">
              <a:defRPr b="1">
                <a:solidFill>
                  <a:srgbClr val="000000"/>
                </a:solidFill>
                <a:latin typeface="Arial"/>
                <a:ea typeface="Arial"/>
                <a:cs typeface="Arial"/>
                <a:sym typeface="Arial"/>
              </a:defRPr>
            </a:lvl1pPr>
          </a:lstStyle>
          <a:p>
            <a:r>
              <a:t>Team </a:t>
            </a:r>
            <a:r>
              <a:rPr lang="en-US"/>
              <a:t>4</a:t>
            </a:r>
            <a:endParaRPr/>
          </a:p>
        </p:txBody>
      </p:sp>
      <p:graphicFrame>
        <p:nvGraphicFramePr>
          <p:cNvPr id="11" name="Table">
            <a:extLst>
              <a:ext uri="{FF2B5EF4-FFF2-40B4-BE49-F238E27FC236}">
                <a16:creationId xmlns:a16="http://schemas.microsoft.com/office/drawing/2014/main" id="{131649CE-4B8A-164B-B2AA-64884948B8DB}"/>
              </a:ext>
            </a:extLst>
          </p:cNvPr>
          <p:cNvGraphicFramePr/>
          <p:nvPr>
            <p:extLst>
              <p:ext uri="{D42A27DB-BD31-4B8C-83A1-F6EECF244321}">
                <p14:modId xmlns:p14="http://schemas.microsoft.com/office/powerpoint/2010/main" val="4170700493"/>
              </p:ext>
            </p:extLst>
          </p:nvPr>
        </p:nvGraphicFramePr>
        <p:xfrm>
          <a:off x="12687216" y="5803820"/>
          <a:ext cx="9901348" cy="5839554"/>
        </p:xfrm>
        <a:graphic>
          <a:graphicData uri="http://schemas.openxmlformats.org/drawingml/2006/table">
            <a:tbl>
              <a:tblPr firstRow="1">
                <a:tableStyleId>{2708684C-4D16-4618-839F-0558EEFCDFE6}</a:tableStyleId>
              </a:tblPr>
              <a:tblGrid>
                <a:gridCol w="865559">
                  <a:extLst>
                    <a:ext uri="{9D8B030D-6E8A-4147-A177-3AD203B41FA5}">
                      <a16:colId xmlns:a16="http://schemas.microsoft.com/office/drawing/2014/main" val="20000"/>
                    </a:ext>
                  </a:extLst>
                </a:gridCol>
                <a:gridCol w="3898094">
                  <a:extLst>
                    <a:ext uri="{9D8B030D-6E8A-4147-A177-3AD203B41FA5}">
                      <a16:colId xmlns:a16="http://schemas.microsoft.com/office/drawing/2014/main" val="20001"/>
                    </a:ext>
                  </a:extLst>
                </a:gridCol>
                <a:gridCol w="938431">
                  <a:extLst>
                    <a:ext uri="{9D8B030D-6E8A-4147-A177-3AD203B41FA5}">
                      <a16:colId xmlns:a16="http://schemas.microsoft.com/office/drawing/2014/main" val="20002"/>
                    </a:ext>
                  </a:extLst>
                </a:gridCol>
                <a:gridCol w="1283581">
                  <a:extLst>
                    <a:ext uri="{9D8B030D-6E8A-4147-A177-3AD203B41FA5}">
                      <a16:colId xmlns:a16="http://schemas.microsoft.com/office/drawing/2014/main" val="20003"/>
                    </a:ext>
                  </a:extLst>
                </a:gridCol>
                <a:gridCol w="1330263">
                  <a:extLst>
                    <a:ext uri="{9D8B030D-6E8A-4147-A177-3AD203B41FA5}">
                      <a16:colId xmlns:a16="http://schemas.microsoft.com/office/drawing/2014/main" val="20004"/>
                    </a:ext>
                  </a:extLst>
                </a:gridCol>
                <a:gridCol w="1585420">
                  <a:extLst>
                    <a:ext uri="{9D8B030D-6E8A-4147-A177-3AD203B41FA5}">
                      <a16:colId xmlns:a16="http://schemas.microsoft.com/office/drawing/2014/main" val="20005"/>
                    </a:ext>
                  </a:extLst>
                </a:gridCol>
              </a:tblGrid>
              <a:tr h="542443">
                <a:tc>
                  <a:txBody>
                    <a:bodyPr/>
                    <a:lstStyle/>
                    <a:p>
                      <a:pPr algn="l" defTabSz="914400">
                        <a:defRPr b="0"/>
                      </a:pPr>
                      <a:r>
                        <a:rPr sz="2000" b="1">
                          <a:latin typeface="Arial"/>
                          <a:ea typeface="Arial"/>
                          <a:cs typeface="Arial"/>
                          <a:sym typeface="Arial"/>
                        </a:rPr>
                        <a:t>FTEs</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Day rate</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No. Days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19100">
                <a:tc>
                  <a:txBody>
                    <a:bodyPr/>
                    <a:lstStyle/>
                    <a:p>
                      <a:pPr algn="l" defTabSz="914400">
                        <a:lnSpc>
                          <a:spcPct val="130000"/>
                        </a:lnSpc>
                      </a:pPr>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.Net Developer - CEE</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l" defTabSz="914400">
                        <a:lnSpc>
                          <a:spcPct val="130000"/>
                        </a:lnSpc>
                      </a:pPr>
                      <a:r>
                        <a:rPr lang="en-RO" sz="2000">
                          <a:latin typeface="Arial"/>
                          <a:ea typeface="Arial"/>
                          <a:cs typeface="Arial"/>
                          <a:sym typeface="Arial"/>
                        </a:rPr>
                        <a:t>£</a:t>
                      </a:r>
                      <a:r>
                        <a:rPr sz="2000">
                          <a:latin typeface="Arial"/>
                          <a:ea typeface="Arial"/>
                          <a:cs typeface="Arial"/>
                          <a:sym typeface="Arial"/>
                        </a:rPr>
                        <a:t> 100</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120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42,000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393700">
                <a:tc gridSpan="2">
                  <a:txBody>
                    <a:bodyPr/>
                    <a:lstStyle/>
                    <a:p>
                      <a:pPr algn="l" defTabSz="914400"/>
                      <a:r>
                        <a:rPr b="1">
                          <a:latin typeface="Arial"/>
                          <a:ea typeface="Arial"/>
                          <a:cs typeface="Arial"/>
                          <a:sym typeface="Arial"/>
                        </a:rPr>
                        <a:t>Total</a:t>
                      </a:r>
                    </a:p>
                  </a:txBody>
                  <a:tcPr marL="50800" marR="50800" marT="50800" marB="50800" anchor="ctr" horzOverflow="overflow">
                    <a:lnL w="0">
                      <a:miter lim="400000"/>
                    </a:lnL>
                    <a:lnR w="0">
                      <a:miter lim="400000"/>
                    </a:lnR>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12700">
                      <a:solidFill>
                        <a:srgbClr val="000000"/>
                      </a:solidFill>
                      <a:miter lim="400000"/>
                    </a:lnB>
                  </a:tcPr>
                </a:tc>
                <a:tc>
                  <a:txBody>
                    <a:bodyPr/>
                    <a:lstStyle/>
                    <a:p>
                      <a:pPr algn="l" defTabSz="914400"/>
                      <a:r>
                        <a:rPr sz="2000" b="1">
                          <a:latin typeface="Arial"/>
                          <a:ea typeface="Arial"/>
                          <a:cs typeface="Arial"/>
                          <a:sym typeface="Arial"/>
                        </a:rPr>
                        <a:t>120</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42,000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0"/>
                  </a:ext>
                </a:extLst>
              </a:tr>
              <a:tr h="393700">
                <a:tc gridSpan="2">
                  <a:txBody>
                    <a:bodyPr/>
                    <a:lstStyle/>
                    <a:p>
                      <a:pPr algn="l" defTabSz="914400"/>
                      <a:r>
                        <a:rPr b="1">
                          <a:latin typeface="Arial"/>
                          <a:ea typeface="Arial"/>
                          <a:cs typeface="Arial"/>
                          <a:sym typeface="Arial"/>
                        </a:rPr>
                        <a:t>Discount</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- 4,000</a:t>
                      </a:r>
                    </a:p>
                  </a:txBody>
                  <a:tcPr marL="0" marR="0" marT="0" marB="0" anchor="ctr" horzOverflow="overflow">
                    <a:lnL w="0">
                      <a:miter lim="400000"/>
                    </a:lnL>
                    <a:lnR w="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387350">
                <a:tc gridSpan="2">
                  <a:txBody>
                    <a:bodyPr/>
                    <a:lstStyle/>
                    <a:p>
                      <a:pPr algn="l" defTabSz="914400"/>
                      <a:r>
                        <a:rPr b="1">
                          <a:latin typeface="Arial"/>
                          <a:ea typeface="Arial"/>
                          <a:cs typeface="Arial"/>
                          <a:sym typeface="Arial"/>
                        </a:rPr>
                        <a:t>Grand Total</a:t>
                      </a:r>
                    </a:p>
                  </a:txBody>
                  <a:tcPr marL="50800" marR="50800" marT="50800" marB="50800" anchor="ctr" horzOverflow="overflow">
                    <a:lnL w="0">
                      <a:miter lim="400000"/>
                    </a:lnL>
                    <a:lnR w="0">
                      <a:miter lim="400000"/>
                    </a:lnR>
                    <a:lnT w="12700">
                      <a:solidFill>
                        <a:srgbClr val="000000"/>
                      </a:solidFill>
                      <a:miter lim="400000"/>
                    </a:lnT>
                    <a:lnB w="0">
                      <a:miter lim="400000"/>
                    </a:lnB>
                  </a:tcPr>
                </a:tc>
                <a:tc hMerge="1">
                  <a:txBody>
                    <a:bodyPr/>
                    <a:lstStyle/>
                    <a:p>
                      <a:endParaRPr lang="en-RO"/>
                    </a:p>
                  </a:txBody>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l" defTabSz="914400">
                        <a:defRPr b="1">
                          <a:latin typeface="Arial"/>
                          <a:ea typeface="Arial"/>
                          <a:cs typeface="Arial"/>
                          <a:sym typeface="Arial"/>
                        </a:defRPr>
                      </a:pPr>
                      <a:endParaRP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r" defTabSz="914400"/>
                      <a:r>
                        <a:rPr lang="en-RO" sz="2000" b="1">
                          <a:latin typeface="Arial"/>
                          <a:ea typeface="Arial"/>
                          <a:cs typeface="Arial"/>
                          <a:sym typeface="Arial"/>
                        </a:rPr>
                        <a:t>£</a:t>
                      </a:r>
                      <a:r>
                        <a:rPr sz="2000" b="1">
                          <a:latin typeface="Arial"/>
                          <a:ea typeface="Arial"/>
                          <a:cs typeface="Arial"/>
                          <a:sym typeface="Arial"/>
                        </a:rPr>
                        <a:t> 38,000</a:t>
                      </a:r>
                    </a:p>
                  </a:txBody>
                  <a:tcPr marL="0" marR="0" marT="0" marB="0" anchor="ctr" horzOverflow="overflow">
                    <a:lnL w="0">
                      <a:miter lim="400000"/>
                    </a:lnL>
                    <a:lnR w="0">
                      <a:miter lim="400000"/>
                    </a:lnR>
                    <a:lnT w="12700">
                      <a:solidFill>
                        <a:srgbClr val="000000"/>
                      </a:solidFill>
                      <a:miter lim="400000"/>
                    </a:lnT>
                    <a:lnB w="0">
                      <a:miter lim="400000"/>
                    </a:lnB>
                  </a:tcPr>
                </a:tc>
                <a:extLst>
                  <a:ext uri="{0D108BD9-81ED-4DB2-BD59-A6C34878D82A}">
                    <a16:rowId xmlns:a16="http://schemas.microsoft.com/office/drawing/2014/main" val="10012"/>
                  </a:ext>
                </a:extLst>
              </a:tr>
            </a:tbl>
          </a:graphicData>
        </a:graphic>
      </p:graphicFrame>
      <p:sp>
        <p:nvSpPr>
          <p:cNvPr id="12" name="Title Goes Here">
            <a:extLst>
              <a:ext uri="{FF2B5EF4-FFF2-40B4-BE49-F238E27FC236}">
                <a16:creationId xmlns:a16="http://schemas.microsoft.com/office/drawing/2014/main" id="{590F1BFA-7943-A744-A89B-14EC6C3B8986}"/>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Commercials (continued)</a:t>
            </a:r>
            <a:endParaRPr/>
          </a:p>
        </p:txBody>
      </p:sp>
    </p:spTree>
    <p:extLst>
      <p:ext uri="{BB962C8B-B14F-4D97-AF65-F5344CB8AC3E}">
        <p14:creationId xmlns:p14="http://schemas.microsoft.com/office/powerpoint/2010/main" val="239271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147</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5"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DEC914C8-B016-8E40-A8F2-EDAC2E80617A}"/>
              </a:ext>
            </a:extLst>
          </p:cNvPr>
          <p:cNvSpPr txBox="1"/>
          <p:nvPr/>
        </p:nvSpPr>
        <p:spPr>
          <a:xfrm>
            <a:off x="1800000" y="309061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6706963"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5.1</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Total Overview</a:t>
            </a:r>
            <a:endParaRPr b="1">
              <a:solidFill>
                <a:srgbClr val="DE411B"/>
              </a:solidFill>
              <a:latin typeface="Arial" panose="020B0604020202020204" pitchFamily="34" charset="0"/>
              <a:cs typeface="Arial" panose="020B0604020202020204" pitchFamily="34" charset="0"/>
              <a:sym typeface="Helvetica"/>
            </a:endParaRPr>
          </a:p>
        </p:txBody>
      </p:sp>
      <p:graphicFrame>
        <p:nvGraphicFramePr>
          <p:cNvPr id="10" name="Table">
            <a:extLst>
              <a:ext uri="{FF2B5EF4-FFF2-40B4-BE49-F238E27FC236}">
                <a16:creationId xmlns:a16="http://schemas.microsoft.com/office/drawing/2014/main" id="{8CBC67BA-CD3B-C047-8874-76055764866A}"/>
              </a:ext>
            </a:extLst>
          </p:cNvPr>
          <p:cNvGraphicFramePr/>
          <p:nvPr>
            <p:extLst>
              <p:ext uri="{D42A27DB-BD31-4B8C-83A1-F6EECF244321}">
                <p14:modId xmlns:p14="http://schemas.microsoft.com/office/powerpoint/2010/main" val="236484322"/>
              </p:ext>
            </p:extLst>
          </p:nvPr>
        </p:nvGraphicFramePr>
        <p:xfrm>
          <a:off x="1842753" y="5839914"/>
          <a:ext cx="9130642" cy="5826854"/>
        </p:xfrm>
        <a:graphic>
          <a:graphicData uri="http://schemas.openxmlformats.org/drawingml/2006/table">
            <a:tbl>
              <a:tblPr firstRow="1">
                <a:tableStyleId>{2708684C-4D16-4618-839F-0558EEFCDFE6}</a:tableStyleId>
              </a:tblPr>
              <a:tblGrid>
                <a:gridCol w="7232078">
                  <a:extLst>
                    <a:ext uri="{9D8B030D-6E8A-4147-A177-3AD203B41FA5}">
                      <a16:colId xmlns:a16="http://schemas.microsoft.com/office/drawing/2014/main" val="20000"/>
                    </a:ext>
                  </a:extLst>
                </a:gridCol>
                <a:gridCol w="1898564">
                  <a:extLst>
                    <a:ext uri="{9D8B030D-6E8A-4147-A177-3AD203B41FA5}">
                      <a16:colId xmlns:a16="http://schemas.microsoft.com/office/drawing/2014/main" val="20001"/>
                    </a:ext>
                  </a:extLst>
                </a:gridCol>
              </a:tblGrid>
              <a:tr h="542443">
                <a:tc>
                  <a:txBody>
                    <a:bodyPr/>
                    <a:lstStyle/>
                    <a:p>
                      <a:pPr algn="l" defTabSz="914400">
                        <a:defRPr b="0"/>
                      </a:pPr>
                      <a:r>
                        <a:rPr sz="2000" b="1">
                          <a:latin typeface="Arial"/>
                          <a:ea typeface="Arial"/>
                          <a:cs typeface="Arial"/>
                          <a:sym typeface="Arial"/>
                        </a:rPr>
                        <a:t>Teams</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19100">
                <a:tc>
                  <a:txBody>
                    <a:bodyPr/>
                    <a:lstStyle/>
                    <a:p>
                      <a:pPr algn="l" defTabSz="914400">
                        <a:lnSpc>
                          <a:spcPct val="130000"/>
                        </a:lnSpc>
                      </a:pPr>
                      <a:r>
                        <a:rPr sz="2000">
                          <a:latin typeface="Arial"/>
                          <a:ea typeface="Arial"/>
                          <a:cs typeface="Arial"/>
                          <a:sym typeface="Arial"/>
                        </a:rPr>
                        <a:t>Scrum Team 1</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40,000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19100">
                <a:tc>
                  <a:txBody>
                    <a:bodyPr/>
                    <a:lstStyle/>
                    <a:p>
                      <a:pPr algn="l" defTabSz="914400">
                        <a:lnSpc>
                          <a:spcPct val="130000"/>
                        </a:lnSpc>
                      </a:pPr>
                      <a:r>
                        <a:rPr sz="2000">
                          <a:latin typeface="Arial"/>
                          <a:ea typeface="Arial"/>
                          <a:cs typeface="Arial"/>
                          <a:sym typeface="Arial"/>
                        </a:rPr>
                        <a:t>Scrum Team 2</a:t>
                      </a:r>
                    </a:p>
                  </a:txBody>
                  <a:tcPr marL="50800" marR="50800" marT="50800" marB="50800" anchor="ctr" horzOverflow="overflow">
                    <a:lnL w="0">
                      <a:miter lim="400000"/>
                    </a:lnL>
                    <a:lnR w="0">
                      <a:miter lim="400000"/>
                    </a:lnR>
                  </a:tcPr>
                </a:tc>
                <a:tc>
                  <a:txBody>
                    <a:bodyPr/>
                    <a:lstStyle/>
                    <a:p>
                      <a:pPr marL="0" marR="0" lvl="0" indent="0" algn="r" defTabSz="914400" eaLnBrk="1" fontAlgn="auto" latinLnBrk="0" hangingPunct="1">
                        <a:lnSpc>
                          <a:spcPct val="100000"/>
                        </a:lnSpc>
                        <a:spcBef>
                          <a:spcPts val="0"/>
                        </a:spcBef>
                        <a:spcAft>
                          <a:spcPts val="0"/>
                        </a:spcAft>
                        <a:buClrTx/>
                        <a:buSzTx/>
                        <a:buFontTx/>
                        <a:buNone/>
                        <a:tabLst/>
                        <a:defRPr sz="2000">
                          <a:latin typeface="Arial"/>
                          <a:ea typeface="Arial"/>
                          <a:cs typeface="Arial"/>
                          <a:sym typeface="Arial"/>
                        </a:defRPr>
                      </a:pPr>
                      <a:r>
                        <a:rPr lang="en-RO" sz="2000">
                          <a:latin typeface="Arial"/>
                          <a:ea typeface="Arial"/>
                          <a:cs typeface="Arial"/>
                          <a:sym typeface="Arial"/>
                        </a:rPr>
                        <a:t>£‎ 40,000</a:t>
                      </a: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19100">
                <a:tc>
                  <a:txBody>
                    <a:bodyPr/>
                    <a:lstStyle/>
                    <a:p>
                      <a:pPr algn="l" defTabSz="914400">
                        <a:lnSpc>
                          <a:spcPct val="130000"/>
                        </a:lnSpc>
                      </a:pPr>
                      <a:r>
                        <a:rPr sz="2000">
                          <a:latin typeface="Arial"/>
                          <a:ea typeface="Arial"/>
                          <a:cs typeface="Arial"/>
                          <a:sym typeface="Arial"/>
                        </a:rPr>
                        <a:t>Governance Team</a:t>
                      </a:r>
                    </a:p>
                  </a:txBody>
                  <a:tcPr marL="50800" marR="50800" marT="50800" marB="50800" anchor="ctr" horzOverflow="overflow">
                    <a:lnL w="0">
                      <a:miter lim="400000"/>
                    </a:lnL>
                    <a:lnR w="0">
                      <a:miter lim="400000"/>
                    </a:lnR>
                  </a:tcPr>
                </a:tc>
                <a:tc>
                  <a:txBody>
                    <a:bodyPr/>
                    <a:lstStyle/>
                    <a:p>
                      <a:pPr marL="0" marR="0" lvl="0" indent="0" algn="r" defTabSz="914400" eaLnBrk="1" fontAlgn="auto" latinLnBrk="0" hangingPunct="1">
                        <a:lnSpc>
                          <a:spcPct val="100000"/>
                        </a:lnSpc>
                        <a:spcBef>
                          <a:spcPts val="0"/>
                        </a:spcBef>
                        <a:spcAft>
                          <a:spcPts val="0"/>
                        </a:spcAft>
                        <a:buClrTx/>
                        <a:buSzTx/>
                        <a:buFontTx/>
                        <a:buNone/>
                        <a:tabLst/>
                        <a:defRPr sz="2000">
                          <a:latin typeface="Arial"/>
                          <a:ea typeface="Arial"/>
                          <a:cs typeface="Arial"/>
                          <a:sym typeface="Arial"/>
                        </a:defRPr>
                      </a:pPr>
                      <a:r>
                        <a:rPr lang="en-RO" sz="2000">
                          <a:latin typeface="Arial"/>
                          <a:ea typeface="Arial"/>
                          <a:cs typeface="Arial"/>
                          <a:sym typeface="Arial"/>
                        </a:rPr>
                        <a:t>£‎ 40,000</a:t>
                      </a: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393700">
                <a:tc>
                  <a:txBody>
                    <a:bodyPr/>
                    <a:lstStyle/>
                    <a:p>
                      <a:pPr algn="l" defTabSz="914400"/>
                      <a:r>
                        <a:rPr b="1">
                          <a:latin typeface="Arial"/>
                          <a:ea typeface="Arial"/>
                          <a:cs typeface="Arial"/>
                          <a:sym typeface="Arial"/>
                        </a:rPr>
                        <a:t>Total</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lang="en-RO" sz="2000" b="1">
                          <a:latin typeface="+mn-lt"/>
                          <a:ea typeface="Arial"/>
                          <a:cs typeface="Arial"/>
                          <a:sym typeface="Arial"/>
                        </a:rPr>
                        <a:t>£</a:t>
                      </a:r>
                      <a:r>
                        <a:rPr sz="2000" b="1">
                          <a:latin typeface="Arial"/>
                          <a:ea typeface="Arial"/>
                          <a:cs typeface="Arial"/>
                          <a:sym typeface="Arial"/>
                        </a:rPr>
                        <a:t> 40,000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0"/>
                  </a:ext>
                </a:extLst>
              </a:tr>
              <a:tr h="393700">
                <a:tc>
                  <a:txBody>
                    <a:bodyPr/>
                    <a:lstStyle/>
                    <a:p>
                      <a:pPr algn="l" defTabSz="914400"/>
                      <a:r>
                        <a:rPr b="1">
                          <a:latin typeface="Arial"/>
                          <a:ea typeface="Arial"/>
                          <a:cs typeface="Arial"/>
                          <a:sym typeface="Arial"/>
                        </a:rPr>
                        <a:t>Discount (optional)</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r" defTabSz="914400"/>
                      <a:r>
                        <a:rPr lang="en-RO" sz="2000" b="1">
                          <a:latin typeface="+mn-lt"/>
                          <a:ea typeface="Arial"/>
                          <a:cs typeface="Arial"/>
                          <a:sym typeface="Arial"/>
                        </a:rPr>
                        <a:t>£</a:t>
                      </a:r>
                      <a:r>
                        <a:rPr sz="2000" b="1">
                          <a:latin typeface="Arial"/>
                          <a:ea typeface="Arial"/>
                          <a:cs typeface="Arial"/>
                          <a:sym typeface="Arial"/>
                        </a:rPr>
                        <a:t> -5,000</a:t>
                      </a:r>
                    </a:p>
                  </a:txBody>
                  <a:tcPr marL="0" marR="0" marT="0" marB="0" anchor="ctr" horzOverflow="overflow">
                    <a:lnL w="0">
                      <a:miter lim="400000"/>
                    </a:lnL>
                    <a:lnR w="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387350">
                <a:tc>
                  <a:txBody>
                    <a:bodyPr/>
                    <a:lstStyle/>
                    <a:p>
                      <a:pPr algn="l" defTabSz="914400"/>
                      <a:r>
                        <a:rPr b="1">
                          <a:latin typeface="Arial"/>
                          <a:ea typeface="Arial"/>
                          <a:cs typeface="Arial"/>
                          <a:sym typeface="Arial"/>
                        </a:rPr>
                        <a:t>Grand Total</a:t>
                      </a: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r" defTabSz="914400"/>
                      <a:r>
                        <a:rPr lang="en-RO" sz="2000" b="1">
                          <a:latin typeface="+mn-lt"/>
                          <a:ea typeface="Arial"/>
                          <a:cs typeface="Arial"/>
                          <a:sym typeface="Arial"/>
                        </a:rPr>
                        <a:t>£</a:t>
                      </a:r>
                      <a:r>
                        <a:rPr sz="2000" b="1">
                          <a:latin typeface="Arial"/>
                          <a:ea typeface="Arial"/>
                          <a:cs typeface="Arial"/>
                          <a:sym typeface="Arial"/>
                        </a:rPr>
                        <a:t> 35,000</a:t>
                      </a:r>
                    </a:p>
                  </a:txBody>
                  <a:tcPr marL="0" marR="0" marT="0" marB="0" anchor="ctr" horzOverflow="overflow">
                    <a:lnL w="0">
                      <a:miter lim="400000"/>
                    </a:lnL>
                    <a:lnR w="0">
                      <a:miter lim="400000"/>
                    </a:lnR>
                    <a:lnT w="12700">
                      <a:solidFill>
                        <a:srgbClr val="000000"/>
                      </a:solidFill>
                      <a:miter lim="400000"/>
                    </a:lnT>
                    <a:lnB w="0">
                      <a:miter lim="400000"/>
                    </a:lnB>
                  </a:tcPr>
                </a:tc>
                <a:extLst>
                  <a:ext uri="{0D108BD9-81ED-4DB2-BD59-A6C34878D82A}">
                    <a16:rowId xmlns:a16="http://schemas.microsoft.com/office/drawing/2014/main" val="10012"/>
                  </a:ext>
                </a:extLst>
              </a:tr>
            </a:tbl>
          </a:graphicData>
        </a:graphic>
      </p:graphicFrame>
      <p:sp>
        <p:nvSpPr>
          <p:cNvPr id="11" name="Team 1">
            <a:extLst>
              <a:ext uri="{FF2B5EF4-FFF2-40B4-BE49-F238E27FC236}">
                <a16:creationId xmlns:a16="http://schemas.microsoft.com/office/drawing/2014/main" id="{7FC81D58-1227-C148-9BC9-7349F142F353}"/>
              </a:ext>
            </a:extLst>
          </p:cNvPr>
          <p:cNvSpPr txBox="1"/>
          <p:nvPr/>
        </p:nvSpPr>
        <p:spPr>
          <a:xfrm>
            <a:off x="1790539" y="4894882"/>
            <a:ext cx="10102030" cy="3935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lvl1pPr algn="l" defTabSz="821531">
              <a:defRPr b="1">
                <a:solidFill>
                  <a:srgbClr val="000000"/>
                </a:solidFill>
                <a:latin typeface="Arial"/>
                <a:ea typeface="Arial"/>
                <a:cs typeface="Arial"/>
                <a:sym typeface="Arial"/>
              </a:defRPr>
            </a:lvl1pPr>
          </a:lstStyle>
          <a:p>
            <a:r>
              <a:t>Team</a:t>
            </a:r>
            <a:r>
              <a:rPr lang="en-US"/>
              <a:t>s total</a:t>
            </a:r>
            <a:endParaRPr/>
          </a:p>
        </p:txBody>
      </p:sp>
      <p:sp>
        <p:nvSpPr>
          <p:cNvPr id="12" name="Notes…">
            <a:extLst>
              <a:ext uri="{FF2B5EF4-FFF2-40B4-BE49-F238E27FC236}">
                <a16:creationId xmlns:a16="http://schemas.microsoft.com/office/drawing/2014/main" id="{764894F9-47C9-7446-A1A0-6F94CEAF9D99}"/>
              </a:ext>
            </a:extLst>
          </p:cNvPr>
          <p:cNvSpPr txBox="1"/>
          <p:nvPr/>
        </p:nvSpPr>
        <p:spPr>
          <a:xfrm>
            <a:off x="13118563" y="5803820"/>
            <a:ext cx="9667743" cy="42530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lgn="l" defTabSz="821531">
              <a:spcBef>
                <a:spcPts val="200"/>
              </a:spcBef>
              <a:defRPr sz="2000" b="1">
                <a:solidFill>
                  <a:srgbClr val="000000"/>
                </a:solidFill>
                <a:latin typeface="Arial"/>
                <a:ea typeface="Arial"/>
                <a:cs typeface="Arial"/>
                <a:sym typeface="Arial"/>
              </a:defRPr>
            </a:pPr>
            <a:r>
              <a:t>Notes</a:t>
            </a:r>
          </a:p>
          <a:p>
            <a:pPr algn="l" defTabSz="821531">
              <a:spcBef>
                <a:spcPts val="200"/>
              </a:spcBef>
              <a:defRPr sz="2000" b="1">
                <a:solidFill>
                  <a:srgbClr val="000000"/>
                </a:solidFill>
                <a:latin typeface="Arial"/>
                <a:ea typeface="Arial"/>
                <a:cs typeface="Arial"/>
                <a:sym typeface="Arial"/>
              </a:defRPr>
            </a:pPr>
            <a:endParaRP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All rates are exclusive of VAT</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Rates are subject to annual uplift (from 1st </a:t>
            </a:r>
            <a:r>
              <a:rPr lang="en-GB" b="0" cap="none" spc="0" err="1">
                <a:solidFill>
                  <a:srgbClr val="5E5E5E"/>
                </a:solidFill>
              </a:rPr>
              <a:t>january</a:t>
            </a:r>
            <a:r>
              <a:rPr lang="en-GB" b="0" cap="none" spc="0">
                <a:solidFill>
                  <a:srgbClr val="5E5E5E"/>
                </a:solidFill>
              </a:rPr>
              <a:t> 2019)</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All rates are exclusive of reasonable pre-agreed expenses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Rates are based on a 7.5 hour UK working day and a 8 hour CEE working day</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Overtime will be agreed with the customer in advance and will be charged at 1.5x rates for evenings and weekends and 2x rates for client country public holidays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Each resource is subject to a 30 day notice period</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Excludes all travel and expense costs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Nearshore resources when travelling to work on a client site will be subject to additional expenses to cover hotel, local transfers, per diem &amp; daily expenses – expectation of a flat 250 € charge. One-off fees such as flights / long train fares would also be additional.</a:t>
            </a:r>
          </a:p>
        </p:txBody>
      </p:sp>
      <p:sp>
        <p:nvSpPr>
          <p:cNvPr id="13" name="Title Goes Here">
            <a:extLst>
              <a:ext uri="{FF2B5EF4-FFF2-40B4-BE49-F238E27FC236}">
                <a16:creationId xmlns:a16="http://schemas.microsoft.com/office/drawing/2014/main" id="{1837728D-5349-1044-9A9F-3B111D7D0E04}"/>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Teams total overview</a:t>
            </a:r>
            <a:endParaRPr/>
          </a:p>
        </p:txBody>
      </p:sp>
    </p:spTree>
    <p:extLst>
      <p:ext uri="{BB962C8B-B14F-4D97-AF65-F5344CB8AC3E}">
        <p14:creationId xmlns:p14="http://schemas.microsoft.com/office/powerpoint/2010/main" val="20788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148</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6737421"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5.2</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Price Per Phase</a:t>
            </a:r>
            <a:endParaRPr b="1">
              <a:solidFill>
                <a:srgbClr val="DE411B"/>
              </a:solidFill>
              <a:latin typeface="Arial" panose="020B0604020202020204" pitchFamily="34" charset="0"/>
              <a:cs typeface="Arial" panose="020B0604020202020204" pitchFamily="34" charset="0"/>
              <a:sym typeface="Helvetica"/>
            </a:endParaRPr>
          </a:p>
        </p:txBody>
      </p:sp>
      <p:graphicFrame>
        <p:nvGraphicFramePr>
          <p:cNvPr id="12" name="Table">
            <a:extLst>
              <a:ext uri="{FF2B5EF4-FFF2-40B4-BE49-F238E27FC236}">
                <a16:creationId xmlns:a16="http://schemas.microsoft.com/office/drawing/2014/main" id="{A2AF49A1-501A-744B-A83F-208458AB7EF1}"/>
              </a:ext>
            </a:extLst>
          </p:cNvPr>
          <p:cNvGraphicFramePr/>
          <p:nvPr>
            <p:extLst>
              <p:ext uri="{D42A27DB-BD31-4B8C-83A1-F6EECF244321}">
                <p14:modId xmlns:p14="http://schemas.microsoft.com/office/powerpoint/2010/main" val="3842059086"/>
              </p:ext>
            </p:extLst>
          </p:nvPr>
        </p:nvGraphicFramePr>
        <p:xfrm>
          <a:off x="1832084" y="5830656"/>
          <a:ext cx="9130642" cy="5826854"/>
        </p:xfrm>
        <a:graphic>
          <a:graphicData uri="http://schemas.openxmlformats.org/drawingml/2006/table">
            <a:tbl>
              <a:tblPr firstRow="1">
                <a:tableStyleId>{2708684C-4D16-4618-839F-0558EEFCDFE6}</a:tableStyleId>
              </a:tblPr>
              <a:tblGrid>
                <a:gridCol w="7232078">
                  <a:extLst>
                    <a:ext uri="{9D8B030D-6E8A-4147-A177-3AD203B41FA5}">
                      <a16:colId xmlns:a16="http://schemas.microsoft.com/office/drawing/2014/main" val="20000"/>
                    </a:ext>
                  </a:extLst>
                </a:gridCol>
                <a:gridCol w="1898564">
                  <a:extLst>
                    <a:ext uri="{9D8B030D-6E8A-4147-A177-3AD203B41FA5}">
                      <a16:colId xmlns:a16="http://schemas.microsoft.com/office/drawing/2014/main" val="20001"/>
                    </a:ext>
                  </a:extLst>
                </a:gridCol>
              </a:tblGrid>
              <a:tr h="542443">
                <a:tc>
                  <a:txBody>
                    <a:bodyPr/>
                    <a:lstStyle/>
                    <a:p>
                      <a:pPr algn="l" defTabSz="914400">
                        <a:defRPr b="0"/>
                      </a:pPr>
                      <a:r>
                        <a:rPr sz="2000" b="1">
                          <a:latin typeface="Arial"/>
                          <a:ea typeface="Arial"/>
                          <a:cs typeface="Arial"/>
                          <a:sym typeface="Arial"/>
                        </a:rPr>
                        <a:t>Phase</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Total</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19100">
                <a:tc>
                  <a:txBody>
                    <a:bodyPr/>
                    <a:lstStyle/>
                    <a:p>
                      <a:pPr algn="l" defTabSz="914400">
                        <a:lnSpc>
                          <a:spcPct val="130000"/>
                        </a:lnSpc>
                      </a:pPr>
                      <a:r>
                        <a:rPr sz="2000">
                          <a:latin typeface="Arial"/>
                          <a:ea typeface="Arial"/>
                          <a:cs typeface="Arial"/>
                          <a:sym typeface="Arial"/>
                        </a:rPr>
                        <a:t>Discovery</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sz="2000">
                          <a:latin typeface="Arial"/>
                          <a:ea typeface="Arial"/>
                          <a:cs typeface="Arial"/>
                          <a:sym typeface="Arial"/>
                        </a:rPr>
                        <a:t>25,000</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19100">
                <a:tc>
                  <a:txBody>
                    <a:bodyPr/>
                    <a:lstStyle/>
                    <a:p>
                      <a:pPr algn="l" defTabSz="914400">
                        <a:lnSpc>
                          <a:spcPct val="130000"/>
                        </a:lnSpc>
                      </a:pPr>
                      <a:r>
                        <a:rPr sz="2000">
                          <a:latin typeface="Arial"/>
                          <a:ea typeface="Arial"/>
                          <a:cs typeface="Arial"/>
                          <a:sym typeface="Arial"/>
                        </a:rPr>
                        <a:t>MVP</a:t>
                      </a:r>
                    </a:p>
                  </a:txBody>
                  <a:tcPr marL="50800" marR="50800" marT="50800" marB="50800" anchor="ctr" horzOverflow="overflow">
                    <a:lnL w="0">
                      <a:miter lim="400000"/>
                    </a:lnL>
                    <a:lnR w="0">
                      <a:miter lim="400000"/>
                    </a:lnR>
                  </a:tcPr>
                </a:tc>
                <a:tc>
                  <a:txBody>
                    <a:bodyPr/>
                    <a:lstStyle/>
                    <a:p>
                      <a:pPr marL="0" marR="0" lvl="0" indent="0" algn="r" defTabSz="914400" eaLnBrk="1" fontAlgn="auto" latinLnBrk="0" hangingPunct="1">
                        <a:lnSpc>
                          <a:spcPct val="100000"/>
                        </a:lnSpc>
                        <a:spcBef>
                          <a:spcPts val="0"/>
                        </a:spcBef>
                        <a:spcAft>
                          <a:spcPts val="0"/>
                        </a:spcAft>
                        <a:buClrTx/>
                        <a:buSzTx/>
                        <a:buFontTx/>
                        <a:buNone/>
                        <a:tabLst/>
                        <a:defRPr sz="2000">
                          <a:latin typeface="Arial"/>
                          <a:ea typeface="Arial"/>
                          <a:cs typeface="Arial"/>
                          <a:sym typeface="Arial"/>
                        </a:defRPr>
                      </a:pPr>
                      <a:r>
                        <a:rPr lang="en-RO" sz="2000">
                          <a:latin typeface="Arial"/>
                          <a:ea typeface="Arial"/>
                          <a:cs typeface="Arial"/>
                          <a:sym typeface="Arial"/>
                        </a:rPr>
                        <a:t>£‎ 2,000</a:t>
                      </a: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19100">
                <a:tc>
                  <a:txBody>
                    <a:bodyPr/>
                    <a:lstStyle/>
                    <a:p>
                      <a:pPr algn="l" defTabSz="914400">
                        <a:lnSpc>
                          <a:spcPct val="130000"/>
                        </a:lnSpc>
                      </a:pPr>
                      <a:r>
                        <a:rPr sz="2000">
                          <a:latin typeface="Arial"/>
                          <a:ea typeface="Arial"/>
                          <a:cs typeface="Arial"/>
                          <a:sym typeface="Arial"/>
                        </a:rPr>
                        <a:t>Day 1</a:t>
                      </a:r>
                    </a:p>
                  </a:txBody>
                  <a:tcPr marL="50800" marR="50800" marT="50800" marB="50800" anchor="ctr" horzOverflow="overflow">
                    <a:lnL w="0">
                      <a:miter lim="400000"/>
                    </a:lnL>
                    <a:lnR w="0">
                      <a:miter lim="400000"/>
                    </a:lnR>
                  </a:tcPr>
                </a:tc>
                <a:tc>
                  <a:txBody>
                    <a:bodyPr/>
                    <a:lstStyle/>
                    <a:p>
                      <a:pPr marL="0" marR="0" lvl="0" indent="0" algn="r" defTabSz="914400" eaLnBrk="1" fontAlgn="auto" latinLnBrk="0" hangingPunct="1">
                        <a:lnSpc>
                          <a:spcPct val="100000"/>
                        </a:lnSpc>
                        <a:spcBef>
                          <a:spcPts val="0"/>
                        </a:spcBef>
                        <a:spcAft>
                          <a:spcPts val="0"/>
                        </a:spcAft>
                        <a:buClrTx/>
                        <a:buSzTx/>
                        <a:buFontTx/>
                        <a:buNone/>
                        <a:tabLst/>
                        <a:defRPr sz="2000">
                          <a:latin typeface="Arial"/>
                          <a:ea typeface="Arial"/>
                          <a:cs typeface="Arial"/>
                          <a:sym typeface="Arial"/>
                        </a:defRPr>
                      </a:pPr>
                      <a:r>
                        <a:rPr lang="en-RO" sz="2000">
                          <a:latin typeface="Arial"/>
                          <a:ea typeface="Arial"/>
                          <a:cs typeface="Arial"/>
                          <a:sym typeface="Arial"/>
                        </a:rPr>
                        <a:t>£‎ 5,000</a:t>
                      </a: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19100">
                <a:tc>
                  <a:txBody>
                    <a:bodyPr/>
                    <a:lstStyle/>
                    <a:p>
                      <a:pPr algn="l" defTabSz="914400">
                        <a:lnSpc>
                          <a:spcPct val="130000"/>
                        </a:lnSpc>
                      </a:pPr>
                      <a:r>
                        <a:rPr sz="2000">
                          <a:latin typeface="Arial"/>
                          <a:ea typeface="Arial"/>
                          <a:cs typeface="Arial"/>
                          <a:sym typeface="Arial"/>
                        </a:rPr>
                        <a:t>Day 2</a:t>
                      </a:r>
                    </a:p>
                  </a:txBody>
                  <a:tcPr marL="50800" marR="50800" marT="50800" marB="50800" anchor="ctr" horzOverflow="overflow">
                    <a:lnL w="0">
                      <a:miter lim="400000"/>
                    </a:lnL>
                    <a:lnR w="0">
                      <a:miter lim="400000"/>
                    </a:lnR>
                  </a:tcPr>
                </a:tc>
                <a:tc>
                  <a:txBody>
                    <a:bodyPr/>
                    <a:lstStyle/>
                    <a:p>
                      <a:pPr marL="0" marR="0" lvl="0" indent="0" algn="r" defTabSz="914400" eaLnBrk="1" fontAlgn="auto" latinLnBrk="0" hangingPunct="1">
                        <a:lnSpc>
                          <a:spcPct val="100000"/>
                        </a:lnSpc>
                        <a:spcBef>
                          <a:spcPts val="0"/>
                        </a:spcBef>
                        <a:spcAft>
                          <a:spcPts val="0"/>
                        </a:spcAft>
                        <a:buClrTx/>
                        <a:buSzTx/>
                        <a:buFontTx/>
                        <a:buNone/>
                        <a:tabLst/>
                        <a:defRPr sz="2000">
                          <a:latin typeface="Arial"/>
                          <a:ea typeface="Arial"/>
                          <a:cs typeface="Arial"/>
                          <a:sym typeface="Arial"/>
                        </a:defRPr>
                      </a:pPr>
                      <a:r>
                        <a:rPr lang="en-RO" sz="2000">
                          <a:latin typeface="Arial"/>
                          <a:ea typeface="Arial"/>
                          <a:cs typeface="Arial"/>
                          <a:sym typeface="Arial"/>
                        </a:rPr>
                        <a:t>£‎ 5,000</a:t>
                      </a: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19100">
                <a:tc>
                  <a:txBody>
                    <a:bodyPr/>
                    <a:lstStyle/>
                    <a:p>
                      <a:pPr algn="l" defTabSz="914400">
                        <a:lnSpc>
                          <a:spcPct val="130000"/>
                        </a:lnSpc>
                        <a:defRPr sz="2000">
                          <a:latin typeface="Arial"/>
                          <a:ea typeface="Arial"/>
                          <a:cs typeface="Arial"/>
                          <a:sym typeface="Arial"/>
                        </a:defRPr>
                      </a:pPr>
                      <a:endParaRPr/>
                    </a:p>
                  </a:txBody>
                  <a:tcPr marL="50800" marR="50800" marT="50800" marB="50800" anchor="ctr" horzOverflow="overflow">
                    <a:lnL w="0">
                      <a:miter lim="400000"/>
                    </a:lnL>
                    <a:lnR w="0">
                      <a:miter lim="400000"/>
                    </a:lnR>
                  </a:tcPr>
                </a:tc>
                <a:tc>
                  <a:txBody>
                    <a:bodyPr/>
                    <a:lstStyle/>
                    <a:p>
                      <a:pPr algn="r" defTabSz="914400">
                        <a:defRPr sz="2000">
                          <a:latin typeface="Arial"/>
                          <a:ea typeface="Arial"/>
                          <a:cs typeface="Arial"/>
                          <a:sym typeface="Arial"/>
                        </a:defRPr>
                      </a:pPr>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393700">
                <a:tc>
                  <a:txBody>
                    <a:bodyPr/>
                    <a:lstStyle/>
                    <a:p>
                      <a:pPr algn="l" defTabSz="914400"/>
                      <a:r>
                        <a:rPr b="1">
                          <a:latin typeface="Arial"/>
                          <a:ea typeface="Arial"/>
                          <a:cs typeface="Arial"/>
                          <a:sym typeface="Arial"/>
                        </a:rPr>
                        <a:t>Total</a:t>
                      </a:r>
                    </a:p>
                  </a:txBody>
                  <a:tcPr marL="50800" marR="50800" marT="50800" marB="50800" anchor="ctr" horzOverflow="overflow">
                    <a:lnL w="0">
                      <a:miter lim="400000"/>
                    </a:lnL>
                    <a:lnR w="0">
                      <a:miter lim="400000"/>
                    </a:lnR>
                    <a:lnB w="12700">
                      <a:solidFill>
                        <a:srgbClr val="000000"/>
                      </a:solidFill>
                      <a:miter lim="400000"/>
                    </a:lnB>
                  </a:tcPr>
                </a:tc>
                <a:tc>
                  <a:txBody>
                    <a:bodyPr/>
                    <a:lstStyle/>
                    <a:p>
                      <a:pPr algn="r" defTabSz="914400"/>
                      <a:r>
                        <a:rPr lang="en-RO" sz="2000" b="1">
                          <a:latin typeface="+mn-lt"/>
                          <a:ea typeface="Arial"/>
                          <a:cs typeface="Arial"/>
                          <a:sym typeface="Arial"/>
                        </a:rPr>
                        <a:t>£</a:t>
                      </a:r>
                      <a:r>
                        <a:rPr sz="2000" b="1">
                          <a:latin typeface="Arial"/>
                          <a:ea typeface="Arial"/>
                          <a:cs typeface="Arial"/>
                          <a:sym typeface="Arial"/>
                        </a:rPr>
                        <a:t> 35,500</a:t>
                      </a:r>
                    </a:p>
                  </a:txBody>
                  <a:tcPr marL="0" marR="0" marT="0" marB="0" anchor="ctr" horzOverflow="overflow">
                    <a:lnL w="0">
                      <a:miter lim="400000"/>
                    </a:lnL>
                    <a:lnR w="0">
                      <a:miter lim="400000"/>
                    </a:lnR>
                    <a:lnB w="12700">
                      <a:solidFill>
                        <a:srgbClr val="000000"/>
                      </a:solidFill>
                      <a:miter lim="400000"/>
                    </a:lnB>
                  </a:tcPr>
                </a:tc>
                <a:extLst>
                  <a:ext uri="{0D108BD9-81ED-4DB2-BD59-A6C34878D82A}">
                    <a16:rowId xmlns:a16="http://schemas.microsoft.com/office/drawing/2014/main" val="10010"/>
                  </a:ext>
                </a:extLst>
              </a:tr>
              <a:tr h="393700">
                <a:tc>
                  <a:txBody>
                    <a:bodyPr/>
                    <a:lstStyle/>
                    <a:p>
                      <a:pPr algn="l" defTabSz="914400"/>
                      <a:r>
                        <a:rPr b="1">
                          <a:latin typeface="Arial"/>
                          <a:ea typeface="Arial"/>
                          <a:cs typeface="Arial"/>
                          <a:sym typeface="Arial"/>
                        </a:rPr>
                        <a:t>Discount (optional)</a:t>
                      </a:r>
                    </a:p>
                  </a:txBody>
                  <a:tcPr marL="50800" marR="50800" marT="50800" marB="50800" anchor="ctr" horzOverflow="overflow">
                    <a:lnL w="0">
                      <a:miter lim="400000"/>
                    </a:lnL>
                    <a:lnR w="0">
                      <a:miter lim="400000"/>
                    </a:lnR>
                    <a:lnT w="12700">
                      <a:solidFill>
                        <a:srgbClr val="000000"/>
                      </a:solidFill>
                      <a:miter lim="400000"/>
                    </a:lnT>
                    <a:lnB w="12700">
                      <a:solidFill>
                        <a:srgbClr val="000000"/>
                      </a:solidFill>
                      <a:miter lim="400000"/>
                    </a:lnB>
                  </a:tcPr>
                </a:tc>
                <a:tc>
                  <a:txBody>
                    <a:bodyPr/>
                    <a:lstStyle/>
                    <a:p>
                      <a:pPr algn="r" defTabSz="914400"/>
                      <a:r>
                        <a:rPr lang="en-RO" sz="2000" b="1">
                          <a:latin typeface="+mn-lt"/>
                          <a:ea typeface="Arial"/>
                          <a:cs typeface="Arial"/>
                          <a:sym typeface="Arial"/>
                        </a:rPr>
                        <a:t>£</a:t>
                      </a:r>
                      <a:r>
                        <a:rPr sz="2000" b="1">
                          <a:latin typeface="Arial"/>
                          <a:ea typeface="Arial"/>
                          <a:cs typeface="Arial"/>
                          <a:sym typeface="Arial"/>
                        </a:rPr>
                        <a:t> -5,000</a:t>
                      </a:r>
                    </a:p>
                  </a:txBody>
                  <a:tcPr marL="0" marR="0" marT="0" marB="0" anchor="ctr" horzOverflow="overflow">
                    <a:lnL w="0">
                      <a:miter lim="400000"/>
                    </a:lnL>
                    <a:lnR w="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11"/>
                  </a:ext>
                </a:extLst>
              </a:tr>
              <a:tr h="387350">
                <a:tc>
                  <a:txBody>
                    <a:bodyPr/>
                    <a:lstStyle/>
                    <a:p>
                      <a:pPr algn="l" defTabSz="914400"/>
                      <a:r>
                        <a:rPr b="1">
                          <a:latin typeface="Arial"/>
                          <a:ea typeface="Arial"/>
                          <a:cs typeface="Arial"/>
                          <a:sym typeface="Arial"/>
                        </a:rPr>
                        <a:t>Grand Total</a:t>
                      </a:r>
                    </a:p>
                  </a:txBody>
                  <a:tcPr marL="50800" marR="50800" marT="50800" marB="50800" anchor="ctr" horzOverflow="overflow">
                    <a:lnL w="0">
                      <a:miter lim="400000"/>
                    </a:lnL>
                    <a:lnR w="0">
                      <a:miter lim="400000"/>
                    </a:lnR>
                    <a:lnT w="12700">
                      <a:solidFill>
                        <a:srgbClr val="000000"/>
                      </a:solidFill>
                      <a:miter lim="400000"/>
                    </a:lnT>
                    <a:lnB w="0">
                      <a:miter lim="400000"/>
                    </a:lnB>
                  </a:tcPr>
                </a:tc>
                <a:tc>
                  <a:txBody>
                    <a:bodyPr/>
                    <a:lstStyle/>
                    <a:p>
                      <a:pPr algn="r" defTabSz="914400"/>
                      <a:r>
                        <a:rPr lang="en-RO" sz="2000" b="1">
                          <a:latin typeface="+mn-lt"/>
                          <a:ea typeface="Arial"/>
                          <a:cs typeface="Arial"/>
                          <a:sym typeface="Arial"/>
                        </a:rPr>
                        <a:t>£</a:t>
                      </a:r>
                      <a:r>
                        <a:rPr sz="2000" b="1">
                          <a:latin typeface="Arial"/>
                          <a:ea typeface="Arial"/>
                          <a:cs typeface="Arial"/>
                          <a:sym typeface="Arial"/>
                        </a:rPr>
                        <a:t> 30,500</a:t>
                      </a:r>
                    </a:p>
                  </a:txBody>
                  <a:tcPr marL="0" marR="0" marT="0" marB="0" anchor="ctr" horzOverflow="overflow">
                    <a:lnL w="0">
                      <a:miter lim="400000"/>
                    </a:lnL>
                    <a:lnR w="0">
                      <a:miter lim="400000"/>
                    </a:lnR>
                    <a:lnT w="12700">
                      <a:solidFill>
                        <a:srgbClr val="000000"/>
                      </a:solidFill>
                      <a:miter lim="400000"/>
                    </a:lnT>
                    <a:lnB w="0">
                      <a:miter lim="400000"/>
                    </a:lnB>
                  </a:tcPr>
                </a:tc>
                <a:extLst>
                  <a:ext uri="{0D108BD9-81ED-4DB2-BD59-A6C34878D82A}">
                    <a16:rowId xmlns:a16="http://schemas.microsoft.com/office/drawing/2014/main" val="10012"/>
                  </a:ext>
                </a:extLst>
              </a:tr>
            </a:tbl>
          </a:graphicData>
        </a:graphic>
      </p:graphicFrame>
      <p:sp>
        <p:nvSpPr>
          <p:cNvPr id="13"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735A6E6E-9E87-8E43-A1BF-5C42B1D33278}"/>
              </a:ext>
            </a:extLst>
          </p:cNvPr>
          <p:cNvSpPr txBox="1"/>
          <p:nvPr/>
        </p:nvSpPr>
        <p:spPr>
          <a:xfrm>
            <a:off x="1800000" y="309061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16" name="Notes…">
            <a:extLst>
              <a:ext uri="{FF2B5EF4-FFF2-40B4-BE49-F238E27FC236}">
                <a16:creationId xmlns:a16="http://schemas.microsoft.com/office/drawing/2014/main" id="{0744F880-87AE-7441-AB91-2B4FD5C97CAD}"/>
              </a:ext>
            </a:extLst>
          </p:cNvPr>
          <p:cNvSpPr txBox="1"/>
          <p:nvPr/>
        </p:nvSpPr>
        <p:spPr>
          <a:xfrm>
            <a:off x="13118563" y="5803820"/>
            <a:ext cx="9667743" cy="42530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lgn="l" defTabSz="821531">
              <a:spcBef>
                <a:spcPts val="200"/>
              </a:spcBef>
              <a:defRPr sz="2000" b="1">
                <a:solidFill>
                  <a:srgbClr val="000000"/>
                </a:solidFill>
                <a:latin typeface="Arial"/>
                <a:ea typeface="Arial"/>
                <a:cs typeface="Arial"/>
                <a:sym typeface="Arial"/>
              </a:defRPr>
            </a:pPr>
            <a:r>
              <a:t>Notes</a:t>
            </a:r>
          </a:p>
          <a:p>
            <a:pPr algn="l" defTabSz="821531">
              <a:spcBef>
                <a:spcPts val="200"/>
              </a:spcBef>
              <a:defRPr sz="2000" b="1">
                <a:solidFill>
                  <a:srgbClr val="000000"/>
                </a:solidFill>
                <a:latin typeface="Arial"/>
                <a:ea typeface="Arial"/>
                <a:cs typeface="Arial"/>
                <a:sym typeface="Arial"/>
              </a:defRPr>
            </a:pPr>
            <a:endParaRP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All rates are exclusive of VAT</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Rates are subject to annual uplift (from 1st </a:t>
            </a:r>
            <a:r>
              <a:rPr lang="en-GB" b="0" cap="none" spc="0" err="1">
                <a:solidFill>
                  <a:srgbClr val="5E5E5E"/>
                </a:solidFill>
              </a:rPr>
              <a:t>january</a:t>
            </a:r>
            <a:r>
              <a:rPr lang="en-GB" b="0" cap="none" spc="0">
                <a:solidFill>
                  <a:srgbClr val="5E5E5E"/>
                </a:solidFill>
              </a:rPr>
              <a:t> 2019)</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All rates are exclusive of reasonable pre-agreed expenses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Rates are based on a 7.5 hour UK working day and a 8 hour CEE working day</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Overtime will be agreed with the customer in advance and will be charged at 1.5x rates for evenings and weekends and 2x rates for client country public holidays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Each resource is subject to a 30 day notice period</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Excludes all travel and expense costs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Nearshore resources when travelling to work on a client site will be subject to additional expenses to cover hotel, local transfers, per diem &amp; daily expenses – expectation of a flat 250 € charge. One-off fees such as flights / long train fares would also be additional.</a:t>
            </a:r>
          </a:p>
        </p:txBody>
      </p:sp>
      <p:sp>
        <p:nvSpPr>
          <p:cNvPr id="9" name="Title Goes Here">
            <a:extLst>
              <a:ext uri="{FF2B5EF4-FFF2-40B4-BE49-F238E27FC236}">
                <a16:creationId xmlns:a16="http://schemas.microsoft.com/office/drawing/2014/main" id="{321588E1-02A5-0F4A-93DC-9ADBE07147AE}"/>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Commercials</a:t>
            </a:r>
            <a:endParaRPr/>
          </a:p>
        </p:txBody>
      </p:sp>
    </p:spTree>
    <p:extLst>
      <p:ext uri="{BB962C8B-B14F-4D97-AF65-F5344CB8AC3E}">
        <p14:creationId xmlns:p14="http://schemas.microsoft.com/office/powerpoint/2010/main" val="281967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149</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8298746"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5.2</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Rate Card – Standard Rate Card</a:t>
            </a:r>
            <a:endParaRPr b="1">
              <a:solidFill>
                <a:srgbClr val="DE411B"/>
              </a:solidFill>
              <a:latin typeface="Arial" panose="020B0604020202020204" pitchFamily="34" charset="0"/>
              <a:cs typeface="Arial" panose="020B0604020202020204" pitchFamily="34" charset="0"/>
              <a:sym typeface="Helvetica"/>
            </a:endParaRPr>
          </a:p>
        </p:txBody>
      </p:sp>
      <p:sp>
        <p:nvSpPr>
          <p:cNvPr id="26" name="Team 1">
            <a:extLst>
              <a:ext uri="{FF2B5EF4-FFF2-40B4-BE49-F238E27FC236}">
                <a16:creationId xmlns:a16="http://schemas.microsoft.com/office/drawing/2014/main" id="{6D585E4A-D43A-A24D-AAC9-415049740A13}"/>
              </a:ext>
            </a:extLst>
          </p:cNvPr>
          <p:cNvSpPr txBox="1"/>
          <p:nvPr/>
        </p:nvSpPr>
        <p:spPr>
          <a:xfrm>
            <a:off x="1790539" y="3672525"/>
            <a:ext cx="10102030" cy="3935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lvl1pPr algn="l" defTabSz="821531">
              <a:defRPr b="1">
                <a:solidFill>
                  <a:srgbClr val="000000"/>
                </a:solidFill>
                <a:latin typeface="Arial"/>
                <a:ea typeface="Arial"/>
                <a:cs typeface="Arial"/>
                <a:sym typeface="Arial"/>
              </a:defRPr>
            </a:lvl1pPr>
          </a:lstStyle>
          <a:p>
            <a:r>
              <a:rPr lang="en-US"/>
              <a:t>UK close to client rates</a:t>
            </a:r>
            <a:endParaRPr/>
          </a:p>
        </p:txBody>
      </p:sp>
      <p:sp>
        <p:nvSpPr>
          <p:cNvPr id="10" name="Team 1">
            <a:extLst>
              <a:ext uri="{FF2B5EF4-FFF2-40B4-BE49-F238E27FC236}">
                <a16:creationId xmlns:a16="http://schemas.microsoft.com/office/drawing/2014/main" id="{5F8602A2-E637-A145-87B2-A882B3D9A6A9}"/>
              </a:ext>
            </a:extLst>
          </p:cNvPr>
          <p:cNvSpPr txBox="1"/>
          <p:nvPr/>
        </p:nvSpPr>
        <p:spPr>
          <a:xfrm>
            <a:off x="12480272" y="3672525"/>
            <a:ext cx="10128949" cy="6428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spAutoFit/>
          </a:bodyPr>
          <a:lstStyle>
            <a:lvl1pPr algn="l" defTabSz="821531">
              <a:defRPr b="1">
                <a:solidFill>
                  <a:srgbClr val="000000"/>
                </a:solidFill>
                <a:latin typeface="Arial"/>
                <a:ea typeface="Arial"/>
                <a:cs typeface="Arial"/>
                <a:sym typeface="Arial"/>
              </a:defRPr>
            </a:lvl1pPr>
          </a:lstStyle>
          <a:p>
            <a:r>
              <a:rPr lang="en-GB"/>
              <a:t>GEO 2 ( All Central European locations except Bucharest &amp; Cluj*)</a:t>
            </a:r>
          </a:p>
        </p:txBody>
      </p:sp>
      <p:graphicFrame>
        <p:nvGraphicFramePr>
          <p:cNvPr id="12" name="Table">
            <a:extLst>
              <a:ext uri="{FF2B5EF4-FFF2-40B4-BE49-F238E27FC236}">
                <a16:creationId xmlns:a16="http://schemas.microsoft.com/office/drawing/2014/main" id="{C6C2F0D7-00E5-D647-BC4E-7BF977D61D96}"/>
              </a:ext>
            </a:extLst>
          </p:cNvPr>
          <p:cNvGraphicFramePr/>
          <p:nvPr>
            <p:extLst>
              <p:ext uri="{D42A27DB-BD31-4B8C-83A1-F6EECF244321}">
                <p14:modId xmlns:p14="http://schemas.microsoft.com/office/powerpoint/2010/main" val="2878885321"/>
              </p:ext>
            </p:extLst>
          </p:nvPr>
        </p:nvGraphicFramePr>
        <p:xfrm>
          <a:off x="1842753" y="4406820"/>
          <a:ext cx="10022344" cy="7878745"/>
        </p:xfrm>
        <a:graphic>
          <a:graphicData uri="http://schemas.openxmlformats.org/drawingml/2006/table">
            <a:tbl>
              <a:tblPr firstRow="1">
                <a:tableStyleId>{2708684C-4D16-4618-839F-0558EEFCDFE6}</a:tableStyleId>
              </a:tblPr>
              <a:tblGrid>
                <a:gridCol w="7117658">
                  <a:extLst>
                    <a:ext uri="{9D8B030D-6E8A-4147-A177-3AD203B41FA5}">
                      <a16:colId xmlns:a16="http://schemas.microsoft.com/office/drawing/2014/main" val="20000"/>
                    </a:ext>
                  </a:extLst>
                </a:gridCol>
                <a:gridCol w="1190281">
                  <a:extLst>
                    <a:ext uri="{9D8B030D-6E8A-4147-A177-3AD203B41FA5}">
                      <a16:colId xmlns:a16="http://schemas.microsoft.com/office/drawing/2014/main" val="20001"/>
                    </a:ext>
                  </a:extLst>
                </a:gridCol>
                <a:gridCol w="1714405">
                  <a:extLst>
                    <a:ext uri="{9D8B030D-6E8A-4147-A177-3AD203B41FA5}">
                      <a16:colId xmlns:a16="http://schemas.microsoft.com/office/drawing/2014/main" val="20002"/>
                    </a:ext>
                  </a:extLst>
                </a:gridCol>
              </a:tblGrid>
              <a:tr h="891323">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r"/>
                      <a:r>
                        <a:rPr sz="2000" b="1">
                          <a:latin typeface="Arial"/>
                          <a:ea typeface="Arial"/>
                          <a:cs typeface="Arial"/>
                          <a:sym typeface="Arial"/>
                        </a:rPr>
                        <a:t>Rate</a:t>
                      </a:r>
                      <a:r>
                        <a:rPr lang="en-US" sz="2000" b="1">
                          <a:latin typeface="Arial"/>
                          <a:ea typeface="Arial"/>
                          <a:cs typeface="Arial"/>
                        </a:rPr>
                        <a:t> </a:t>
                      </a:r>
                      <a:r>
                        <a:rPr sz="2000" b="1">
                          <a:latin typeface="Arial"/>
                          <a:ea typeface="Arial"/>
                          <a:cs typeface="Arial"/>
                          <a:sym typeface="Arial"/>
                        </a:rPr>
                        <a:t> FY 20</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53056">
                <a:tc>
                  <a:txBody>
                    <a:bodyPr/>
                    <a:lstStyle/>
                    <a:p>
                      <a:pPr algn="l" defTabSz="914400">
                        <a:lnSpc>
                          <a:spcPct val="130000"/>
                        </a:lnSpc>
                      </a:pPr>
                      <a:r>
                        <a:rPr sz="2000">
                          <a:latin typeface="Arial"/>
                          <a:ea typeface="Arial"/>
                          <a:cs typeface="Arial"/>
                          <a:sym typeface="Arial"/>
                        </a:rPr>
                        <a:t>Business Director</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BD</a:t>
                      </a:r>
                    </a:p>
                  </a:txBody>
                  <a:tcPr marL="50800" marR="50800" marT="50800" marB="50800" anchor="ctr" horzOverflow="overflow">
                    <a:lnL w="0">
                      <a:miter lim="400000"/>
                    </a:lnL>
                    <a:lnR w="0">
                      <a:miter lim="400000"/>
                    </a:lnR>
                  </a:tcPr>
                </a:tc>
                <a:tc>
                  <a:txBody>
                    <a:bodyPr/>
                    <a:lstStyle/>
                    <a:p>
                      <a:pPr algn="r" defTabSz="914400"/>
                      <a:r>
                        <a:rPr lang="en-RO" sz="2000">
                          <a:latin typeface="Arial"/>
                          <a:ea typeface="Arial"/>
                          <a:cs typeface="Arial"/>
                          <a:sym typeface="Arial"/>
                        </a:rPr>
                        <a:t>£‎ </a:t>
                      </a:r>
                      <a:r>
                        <a:rPr lang="en-RO" sz="2000">
                          <a:latin typeface="Arial"/>
                          <a:ea typeface="Arial"/>
                          <a:cs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53056">
                <a:tc>
                  <a:txBody>
                    <a:bodyPr/>
                    <a:lstStyle/>
                    <a:p>
                      <a:pPr algn="l" defTabSz="914400">
                        <a:lnSpc>
                          <a:spcPct val="130000"/>
                        </a:lnSpc>
                      </a:pPr>
                      <a:r>
                        <a:rPr sz="2000">
                          <a:latin typeface="Arial"/>
                          <a:ea typeface="Arial"/>
                          <a:cs typeface="Arial"/>
                          <a:sym typeface="Arial"/>
                        </a:rPr>
                        <a:t>Business Manager</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BM</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53056">
                <a:tc>
                  <a:txBody>
                    <a:bodyPr/>
                    <a:lstStyle/>
                    <a:p>
                      <a:pPr algn="l" defTabSz="914400">
                        <a:lnSpc>
                          <a:spcPct val="130000"/>
                        </a:lnSpc>
                      </a:pPr>
                      <a:r>
                        <a:rPr sz="2000">
                          <a:latin typeface="Arial"/>
                          <a:ea typeface="Arial"/>
                          <a:cs typeface="Arial"/>
                          <a:sym typeface="Arial"/>
                        </a:rPr>
                        <a:t>Delivery Manager</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SM</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53056">
                <a:tc>
                  <a:txBody>
                    <a:bodyPr/>
                    <a:lstStyle/>
                    <a:p>
                      <a:pPr algn="l" defTabSz="914400">
                        <a:lnSpc>
                          <a:spcPct val="130000"/>
                        </a:lnSpc>
                      </a:pPr>
                      <a:r>
                        <a:rPr sz="2000">
                          <a:latin typeface="Arial"/>
                          <a:ea typeface="Arial"/>
                          <a:cs typeface="Arial"/>
                          <a:sym typeface="Arial"/>
                        </a:rPr>
                        <a:t>Lead/ Principal/Architect</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ML</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902634">
                <a:tc>
                  <a:txBody>
                    <a:bodyPr/>
                    <a:lstStyle/>
                    <a:p>
                      <a:pPr algn="l">
                        <a:lnSpc>
                          <a:spcPct val="130000"/>
                        </a:lnSpc>
                      </a:pPr>
                      <a:r>
                        <a:rPr sz="2000">
                          <a:latin typeface="Arial"/>
                          <a:ea typeface="Arial"/>
                          <a:cs typeface="Arial"/>
                          <a:sym typeface="Arial"/>
                        </a:rPr>
                        <a:t>Project Manager/s of scrums master, snr analyst, snr architect, DBA, test </a:t>
                      </a:r>
                      <a:r>
                        <a:rPr sz="2000" err="1">
                          <a:latin typeface="Arial"/>
                          <a:ea typeface="Arial"/>
                          <a:cs typeface="Arial"/>
                          <a:sym typeface="Arial"/>
                        </a:rPr>
                        <a:t>manager,Senior</a:t>
                      </a:r>
                      <a:r>
                        <a:rPr sz="2000">
                          <a:latin typeface="Arial"/>
                          <a:ea typeface="Arial"/>
                          <a:cs typeface="Arial"/>
                          <a:sym typeface="Arial"/>
                        </a:rPr>
                        <a:t> Business Analyst</a:t>
                      </a:r>
                      <a:r>
                        <a:rPr lang="en-US" sz="2000">
                          <a:latin typeface="Arial"/>
                          <a:ea typeface="Arial"/>
                          <a:cs typeface="Arial"/>
                        </a:rPr>
                        <a:t> </a:t>
                      </a:r>
                      <a:endParaRPr sz="2000">
                        <a:latin typeface="Arial"/>
                        <a:ea typeface="Arial"/>
                        <a:cs typeface="Arial"/>
                        <a:sym typeface="Arial"/>
                      </a:endParaRP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SC</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902634">
                <a:tc>
                  <a:txBody>
                    <a:bodyPr/>
                    <a:lstStyle/>
                    <a:p>
                      <a:pPr algn="l">
                        <a:lnSpc>
                          <a:spcPct val="130000"/>
                        </a:lnSpc>
                      </a:pPr>
                      <a:r>
                        <a:rPr sz="2000">
                          <a:latin typeface="Arial"/>
                          <a:ea typeface="Arial"/>
                          <a:cs typeface="Arial"/>
                          <a:sym typeface="Arial"/>
                        </a:rPr>
                        <a:t>Scrum master, design/test/tech lead, analyst, architect, MS PM, Senior Business Analyst</a:t>
                      </a:r>
                      <a:r>
                        <a:rPr lang="en-US" sz="2000">
                          <a:latin typeface="Arial"/>
                          <a:ea typeface="Arial"/>
                          <a:cs typeface="Arial"/>
                        </a:rPr>
                        <a:t> </a:t>
                      </a:r>
                      <a:endParaRPr sz="2000">
                        <a:latin typeface="Arial"/>
                        <a:ea typeface="Arial"/>
                        <a:cs typeface="Arial"/>
                        <a:sym typeface="Arial"/>
                      </a:endParaRP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CL</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b="0" i="0" u="none" strike="noStrike" noProof="0">
                          <a:latin typeface="Arial"/>
                        </a:rPr>
                        <a:t>1,00</a:t>
                      </a:r>
                      <a:endParaRPr lang="en-US" sz="2000" b="0" i="0" u="none" strike="noStrike" noProof="0">
                        <a:latin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1200083">
                <a:tc>
                  <a:txBody>
                    <a:bodyPr/>
                    <a:lstStyle/>
                    <a:p>
                      <a:pPr algn="l" defTabSz="914400">
                        <a:lnSpc>
                          <a:spcPct val="130000"/>
                        </a:lnSpc>
                      </a:pPr>
                      <a:r>
                        <a:rPr sz="2000">
                          <a:latin typeface="Arial"/>
                          <a:ea typeface="Arial"/>
                          <a:cs typeface="Arial"/>
                          <a:sym typeface="Arial"/>
                        </a:rPr>
                        <a:t>Senior Dev, Senior Tester, Tech consultant, 2nd line support, Database Support Analyst, PMO, Business Analyst</a:t>
                      </a:r>
                    </a:p>
                  </a:txBody>
                  <a:tcPr marL="50800" marR="50800" marT="50800" marB="50800" anchor="ctr" horzOverflow="overflow">
                    <a:lnL w="0">
                      <a:miter lim="400000"/>
                    </a:lnL>
                    <a:lnR w="0">
                      <a:miter lim="400000"/>
                    </a:lnR>
                  </a:tcPr>
                </a:tc>
                <a:tc>
                  <a:txBody>
                    <a:bodyPr/>
                    <a:lstStyle/>
                    <a:p>
                      <a:pPr algn="l" defTabSz="914400">
                        <a:lnSpc>
                          <a:spcPct val="100000"/>
                        </a:lnSpc>
                      </a:pPr>
                      <a:r>
                        <a:rPr sz="2000">
                          <a:latin typeface="Arial"/>
                          <a:ea typeface="Arial"/>
                          <a:cs typeface="Arial"/>
                          <a:sym typeface="Arial"/>
                        </a:rPr>
                        <a:t>SE</a:t>
                      </a:r>
                      <a:endParaRPr lang="en-US" sz="2000">
                        <a:latin typeface="Arial"/>
                        <a:ea typeface="Arial"/>
                        <a:cs typeface="Arial"/>
                        <a:sym typeface="Arial"/>
                      </a:endParaRPr>
                    </a:p>
                    <a:p>
                      <a:pPr algn="l" defTabSz="914400">
                        <a:lnSpc>
                          <a:spcPct val="100000"/>
                        </a:lnSpc>
                      </a:pP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a:t>
                      </a:r>
                      <a:r>
                        <a:rPr lang="en-US" sz="2000" b="0" i="0" u="none" strike="noStrike" noProof="0">
                          <a:latin typeface="Arial"/>
                        </a:rPr>
                        <a:t>1,00</a:t>
                      </a:r>
                      <a:endParaRPr lang="en-US" sz="2000">
                        <a:latin typeface="Arial"/>
                        <a:ea typeface="Arial"/>
                        <a:cs typeface="Arial"/>
                        <a:sym typeface="Arial"/>
                      </a:endParaRPr>
                    </a:p>
                    <a:p>
                      <a:pPr algn="r" defTabSz="914400"/>
                      <a:r>
                        <a:rPr sz="2000">
                          <a:latin typeface="Arial"/>
                          <a:ea typeface="Arial"/>
                          <a:cs typeface="Arial"/>
                          <a:sym typeface="Arial"/>
                        </a:rPr>
                        <a:t>£ </a:t>
                      </a:r>
                      <a:r>
                        <a:rPr lang="en-US" sz="2000" b="0" i="0" u="none" strike="noStrike" noProof="0">
                          <a:latin typeface="Arial"/>
                        </a:rPr>
                        <a:t>1,00</a:t>
                      </a:r>
                      <a:endParaRPr lang="en-US" sz="2000" b="0" i="0" u="none" strike="noStrike" noProof="0">
                        <a:latin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807603">
                <a:tc>
                  <a:txBody>
                    <a:bodyPr/>
                    <a:lstStyle/>
                    <a:p>
                      <a:pPr algn="l">
                        <a:lnSpc>
                          <a:spcPct val="130000"/>
                        </a:lnSpc>
                      </a:pPr>
                      <a:r>
                        <a:rPr sz="2000">
                          <a:latin typeface="Arial"/>
                          <a:ea typeface="Arial"/>
                          <a:cs typeface="Arial"/>
                          <a:sym typeface="Arial"/>
                        </a:rPr>
                        <a:t>Dev test tech engineer, SDM, Support Analyst, AM Engine</a:t>
                      </a:r>
                      <a:r>
                        <a:rPr lang="en-US" sz="2000">
                          <a:latin typeface="Arial"/>
                          <a:ea typeface="Arial"/>
                          <a:cs typeface="Arial"/>
                          <a:sym typeface="Arial"/>
                        </a:rPr>
                        <a:t>e</a:t>
                      </a:r>
                      <a:r>
                        <a:rPr sz="2000">
                          <a:latin typeface="Arial"/>
                          <a:ea typeface="Arial"/>
                          <a:cs typeface="Arial"/>
                          <a:sym typeface="Arial"/>
                        </a:rPr>
                        <a:t>r</a:t>
                      </a:r>
                      <a:r>
                        <a:rPr lang="en-US" sz="2000">
                          <a:latin typeface="Arial"/>
                          <a:ea typeface="Arial"/>
                          <a:cs typeface="Arial"/>
                        </a:rPr>
                        <a:t> </a:t>
                      </a:r>
                      <a:endParaRPr sz="2000">
                        <a:latin typeface="Arial"/>
                        <a:ea typeface="Arial"/>
                        <a:cs typeface="Arial"/>
                        <a:sym typeface="Arial"/>
                      </a:endParaRPr>
                    </a:p>
                  </a:txBody>
                  <a:tcPr marL="50800" marR="50800" marT="50800" marB="50800" anchor="ctr" horzOverflow="overflow">
                    <a:lnL w="0">
                      <a:miter lim="400000"/>
                    </a:lnL>
                    <a:lnR w="0">
                      <a:miter lim="400000"/>
                    </a:lnR>
                  </a:tcPr>
                </a:tc>
                <a:tc>
                  <a:txBody>
                    <a:bodyPr/>
                    <a:lstStyle/>
                    <a:p>
                      <a:pPr algn="l" defTabSz="914400">
                        <a:lnSpc>
                          <a:spcPct val="100000"/>
                        </a:lnSpc>
                      </a:pPr>
                      <a:r>
                        <a:rPr sz="2000">
                          <a:latin typeface="Arial"/>
                          <a:ea typeface="Arial"/>
                          <a:cs typeface="Arial"/>
                          <a:sym typeface="Arial"/>
                        </a:rPr>
                        <a:t>ST</a:t>
                      </a:r>
                      <a:endParaRPr lang="en-US" sz="2000">
                        <a:latin typeface="Arial"/>
                        <a:ea typeface="Arial"/>
                        <a:cs typeface="Arial"/>
                        <a:sym typeface="Arial"/>
                      </a:endParaRPr>
                    </a:p>
                    <a:p>
                      <a:pPr algn="l" defTabSz="914400">
                        <a:lnSpc>
                          <a:spcPct val="100000"/>
                        </a:lnSpc>
                      </a:pPr>
                      <a:r>
                        <a:rPr sz="2000">
                          <a:latin typeface="Arial"/>
                          <a:ea typeface="Arial"/>
                          <a:cs typeface="Arial"/>
                          <a:sym typeface="Arial"/>
                        </a:rPr>
                        <a:t>TL</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lang="en-US" sz="2000">
                        <a:latin typeface="Arial"/>
                        <a:ea typeface="Arial"/>
                        <a:cs typeface="Arial"/>
                        <a:sym typeface="Arial"/>
                      </a:endParaRPr>
                    </a:p>
                    <a:p>
                      <a:pPr algn="r" defTabSz="914400"/>
                      <a:r>
                        <a:rPr sz="2000">
                          <a:latin typeface="Arial"/>
                          <a:ea typeface="Arial"/>
                          <a:cs typeface="Arial"/>
                          <a:sym typeface="Arial"/>
                        </a:rPr>
                        <a:t>£ </a:t>
                      </a:r>
                      <a:r>
                        <a:rPr lang="en-US" sz="2000" b="0" i="0" u="none" strike="noStrike" noProof="0">
                          <a:latin typeface="Arial"/>
                        </a:rPr>
                        <a:t>1,00</a:t>
                      </a:r>
                      <a:endParaRPr lang="en-US" sz="2000" b="0" i="0" u="none" strike="noStrike" noProof="0">
                        <a:latin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53056">
                <a:tc>
                  <a:txBody>
                    <a:bodyPr/>
                    <a:lstStyle/>
                    <a:p>
                      <a:pPr algn="l" defTabSz="914400">
                        <a:lnSpc>
                          <a:spcPct val="130000"/>
                        </a:lnSpc>
                      </a:pPr>
                      <a:r>
                        <a:rPr sz="2000">
                          <a:latin typeface="Arial"/>
                          <a:ea typeface="Arial"/>
                          <a:cs typeface="Arial"/>
                          <a:sym typeface="Arial"/>
                        </a:rPr>
                        <a:t>Junior AM Engineer/Junior Developer / Tester</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JT</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891323">
                <a:tc>
                  <a:txBody>
                    <a:bodyPr/>
                    <a:lstStyle/>
                    <a:p>
                      <a:pPr algn="l" defTabSz="914400">
                        <a:defRPr b="1">
                          <a:solidFill>
                            <a:srgbClr val="C82506"/>
                          </a:solidFill>
                          <a:latin typeface="Helvetica"/>
                          <a:ea typeface="Helvetica"/>
                          <a:cs typeface="Helvetica"/>
                          <a:sym typeface="Helvetica"/>
                        </a:defRPr>
                      </a:pPr>
                      <a:endParaRPr/>
                    </a:p>
                  </a:txBody>
                  <a:tcPr marL="50800" marR="50800" marT="50800" marB="50800" anchor="ctr" horzOverflow="overflow">
                    <a:lnL w="0">
                      <a:miter lim="400000"/>
                    </a:lnL>
                    <a:lnR w="0">
                      <a:miter lim="400000"/>
                    </a:lnR>
                    <a:lnB w="0">
                      <a:miter lim="400000"/>
                    </a:lnB>
                  </a:tcPr>
                </a:tc>
                <a:tc>
                  <a:txBody>
                    <a:bodyPr/>
                    <a:lstStyle/>
                    <a:p>
                      <a:pPr algn="l" defTabSz="914400">
                        <a:defRPr b="1">
                          <a:solidFill>
                            <a:srgbClr val="C82506"/>
                          </a:solidFill>
                          <a:latin typeface="Helvetica"/>
                          <a:ea typeface="Helvetica"/>
                          <a:cs typeface="Helvetica"/>
                          <a:sym typeface="Helvetica"/>
                        </a:defRPr>
                      </a:pPr>
                      <a:endParaRPr/>
                    </a:p>
                  </a:txBody>
                  <a:tcPr marL="50800" marR="50800" marT="50800" marB="50800" anchor="ctr" horzOverflow="overflow">
                    <a:lnL w="0">
                      <a:miter lim="400000"/>
                    </a:lnL>
                    <a:lnR w="0">
                      <a:miter lim="400000"/>
                    </a:lnR>
                    <a:lnB w="0">
                      <a:miter lim="400000"/>
                    </a:lnB>
                  </a:tcPr>
                </a:tc>
                <a:tc>
                  <a:txBody>
                    <a:bodyPr/>
                    <a:lstStyle/>
                    <a:p>
                      <a:pPr algn="r" defTabSz="914400">
                        <a:defRPr sz="2500" b="1">
                          <a:latin typeface="Helvetica"/>
                          <a:ea typeface="Helvetica"/>
                          <a:cs typeface="Helvetica"/>
                          <a:sym typeface="Helvetica"/>
                        </a:defRPr>
                      </a:pPr>
                      <a:endParaRPr/>
                    </a:p>
                  </a:txBody>
                  <a:tcPr marL="0" marR="0" marT="0" marB="0" anchor="ctr" horzOverflow="overflow">
                    <a:lnL w="0">
                      <a:miter lim="400000"/>
                    </a:lnL>
                    <a:lnR w="0">
                      <a:miter lim="400000"/>
                    </a:lnR>
                    <a:lnB w="0">
                      <a:miter lim="400000"/>
                    </a:lnB>
                  </a:tcPr>
                </a:tc>
                <a:extLst>
                  <a:ext uri="{0D108BD9-81ED-4DB2-BD59-A6C34878D82A}">
                    <a16:rowId xmlns:a16="http://schemas.microsoft.com/office/drawing/2014/main" val="10010"/>
                  </a:ext>
                </a:extLst>
              </a:tr>
            </a:tbl>
          </a:graphicData>
        </a:graphic>
      </p:graphicFrame>
      <p:graphicFrame>
        <p:nvGraphicFramePr>
          <p:cNvPr id="13" name="Table">
            <a:extLst>
              <a:ext uri="{FF2B5EF4-FFF2-40B4-BE49-F238E27FC236}">
                <a16:creationId xmlns:a16="http://schemas.microsoft.com/office/drawing/2014/main" id="{D2AE55E2-813E-554B-B8B9-84C7C7C7892C}"/>
              </a:ext>
            </a:extLst>
          </p:cNvPr>
          <p:cNvGraphicFramePr/>
          <p:nvPr>
            <p:extLst>
              <p:ext uri="{D42A27DB-BD31-4B8C-83A1-F6EECF244321}">
                <p14:modId xmlns:p14="http://schemas.microsoft.com/office/powerpoint/2010/main" val="2670665268"/>
              </p:ext>
            </p:extLst>
          </p:nvPr>
        </p:nvGraphicFramePr>
        <p:xfrm>
          <a:off x="12520113" y="4406820"/>
          <a:ext cx="10022345" cy="7924011"/>
        </p:xfrm>
        <a:graphic>
          <a:graphicData uri="http://schemas.openxmlformats.org/drawingml/2006/table">
            <a:tbl>
              <a:tblPr firstRow="1">
                <a:tableStyleId>{2708684C-4D16-4618-839F-0558EEFCDFE6}</a:tableStyleId>
              </a:tblPr>
              <a:tblGrid>
                <a:gridCol w="7426403">
                  <a:extLst>
                    <a:ext uri="{9D8B030D-6E8A-4147-A177-3AD203B41FA5}">
                      <a16:colId xmlns:a16="http://schemas.microsoft.com/office/drawing/2014/main" val="20000"/>
                    </a:ext>
                  </a:extLst>
                </a:gridCol>
                <a:gridCol w="881537">
                  <a:extLst>
                    <a:ext uri="{9D8B030D-6E8A-4147-A177-3AD203B41FA5}">
                      <a16:colId xmlns:a16="http://schemas.microsoft.com/office/drawing/2014/main" val="20001"/>
                    </a:ext>
                  </a:extLst>
                </a:gridCol>
                <a:gridCol w="1714405">
                  <a:extLst>
                    <a:ext uri="{9D8B030D-6E8A-4147-A177-3AD203B41FA5}">
                      <a16:colId xmlns:a16="http://schemas.microsoft.com/office/drawing/2014/main" val="20002"/>
                    </a:ext>
                  </a:extLst>
                </a:gridCol>
              </a:tblGrid>
              <a:tr h="891323">
                <a:tc>
                  <a:txBody>
                    <a:bodyPr/>
                    <a:lstStyle/>
                    <a:p>
                      <a:pPr algn="l" defTabSz="914400">
                        <a:defRPr b="0"/>
                      </a:pPr>
                      <a:r>
                        <a:rPr sz="2000" b="1">
                          <a:latin typeface="Arial"/>
                          <a:ea typeface="Arial"/>
                          <a:cs typeface="Arial"/>
                          <a:sym typeface="Arial"/>
                        </a:rPr>
                        <a:t>Role Description</a:t>
                      </a:r>
                    </a:p>
                  </a:txBody>
                  <a:tcPr marL="50800" marR="50800" marT="50800" marB="50800" anchor="ctr" horzOverflow="overflow">
                    <a:lnL w="0">
                      <a:miter lim="400000"/>
                    </a:lnL>
                    <a:lnR w="0">
                      <a:miter lim="400000"/>
                    </a:lnR>
                    <a:lnT w="0">
                      <a:miter lim="400000"/>
                    </a:lnT>
                    <a:noFill/>
                  </a:tcPr>
                </a:tc>
                <a:tc>
                  <a:txBody>
                    <a:bodyPr/>
                    <a:lstStyle/>
                    <a:p>
                      <a:pPr algn="l" defTabSz="914400">
                        <a:defRPr b="0"/>
                      </a:pPr>
                      <a:r>
                        <a:rPr sz="2000" b="1">
                          <a:latin typeface="Arial"/>
                          <a:ea typeface="Arial"/>
                          <a:cs typeface="Arial"/>
                          <a:sym typeface="Arial"/>
                        </a:rPr>
                        <a:t>Grade</a:t>
                      </a: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Rate FY 20</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453056">
                <a:tc>
                  <a:txBody>
                    <a:bodyPr/>
                    <a:lstStyle/>
                    <a:p>
                      <a:pPr algn="l" defTabSz="914400">
                        <a:lnSpc>
                          <a:spcPct val="130000"/>
                        </a:lnSpc>
                      </a:pPr>
                      <a:r>
                        <a:rPr sz="2000">
                          <a:latin typeface="Arial"/>
                          <a:ea typeface="Arial"/>
                          <a:cs typeface="Arial"/>
                          <a:sym typeface="Arial"/>
                        </a:rPr>
                        <a:t>Business Director</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BD</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453056">
                <a:tc>
                  <a:txBody>
                    <a:bodyPr/>
                    <a:lstStyle/>
                    <a:p>
                      <a:pPr algn="l" defTabSz="914400">
                        <a:lnSpc>
                          <a:spcPct val="130000"/>
                        </a:lnSpc>
                      </a:pPr>
                      <a:r>
                        <a:rPr sz="2000">
                          <a:latin typeface="Arial"/>
                          <a:ea typeface="Arial"/>
                          <a:cs typeface="Arial"/>
                          <a:sym typeface="Arial"/>
                        </a:rPr>
                        <a:t>Business Manager</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BM</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453056">
                <a:tc>
                  <a:txBody>
                    <a:bodyPr/>
                    <a:lstStyle/>
                    <a:p>
                      <a:pPr algn="l" defTabSz="914400">
                        <a:lnSpc>
                          <a:spcPct val="130000"/>
                        </a:lnSpc>
                      </a:pPr>
                      <a:r>
                        <a:rPr sz="2000">
                          <a:latin typeface="Arial"/>
                          <a:ea typeface="Arial"/>
                          <a:cs typeface="Arial"/>
                          <a:sym typeface="Arial"/>
                        </a:rPr>
                        <a:t>Delivery Manager</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SM</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453056">
                <a:tc>
                  <a:txBody>
                    <a:bodyPr/>
                    <a:lstStyle/>
                    <a:p>
                      <a:pPr algn="l" defTabSz="914400">
                        <a:lnSpc>
                          <a:spcPct val="130000"/>
                        </a:lnSpc>
                      </a:pPr>
                      <a:r>
                        <a:rPr sz="2000">
                          <a:latin typeface="Arial"/>
                          <a:ea typeface="Arial"/>
                          <a:cs typeface="Arial"/>
                          <a:sym typeface="Arial"/>
                        </a:rPr>
                        <a:t>Lead/ Principal/Architect</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ML</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902634">
                <a:tc>
                  <a:txBody>
                    <a:bodyPr/>
                    <a:lstStyle/>
                    <a:p>
                      <a:pPr algn="l">
                        <a:lnSpc>
                          <a:spcPct val="130000"/>
                        </a:lnSpc>
                      </a:pPr>
                      <a:r>
                        <a:rPr sz="2000">
                          <a:latin typeface="Arial"/>
                          <a:ea typeface="Arial"/>
                          <a:cs typeface="Arial"/>
                          <a:sym typeface="Arial"/>
                        </a:rPr>
                        <a:t>Project Manager/s of scrums master, snr analyst, snr architect, DBA, test manager,</a:t>
                      </a:r>
                      <a:r>
                        <a:rPr lang="en-US" sz="2000">
                          <a:latin typeface="Arial"/>
                          <a:ea typeface="Arial"/>
                          <a:cs typeface="Arial"/>
                          <a:sym typeface="Arial"/>
                        </a:rPr>
                        <a:t> </a:t>
                      </a:r>
                      <a:r>
                        <a:rPr sz="2000">
                          <a:latin typeface="Arial"/>
                          <a:ea typeface="Arial"/>
                          <a:cs typeface="Arial"/>
                          <a:sym typeface="Arial"/>
                        </a:rPr>
                        <a:t>Senior Business Analyst</a:t>
                      </a:r>
                      <a:r>
                        <a:rPr lang="en-US" sz="2000">
                          <a:latin typeface="Arial"/>
                          <a:ea typeface="Arial"/>
                          <a:cs typeface="Arial"/>
                        </a:rPr>
                        <a:t> </a:t>
                      </a:r>
                      <a:endParaRPr sz="2000">
                        <a:latin typeface="Arial"/>
                        <a:ea typeface="Arial"/>
                        <a:cs typeface="Arial"/>
                        <a:sym typeface="Arial"/>
                      </a:endParaRP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SC</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r h="902634">
                <a:tc>
                  <a:txBody>
                    <a:bodyPr/>
                    <a:lstStyle/>
                    <a:p>
                      <a:pPr algn="l">
                        <a:lnSpc>
                          <a:spcPct val="130000"/>
                        </a:lnSpc>
                      </a:pPr>
                      <a:r>
                        <a:rPr sz="2000">
                          <a:latin typeface="Arial"/>
                          <a:ea typeface="Arial"/>
                          <a:cs typeface="Arial"/>
                          <a:sym typeface="Arial"/>
                        </a:rPr>
                        <a:t>Scrum master, design/test/tech lead, analyst, architect, MS PM, Senior Business Analyst</a:t>
                      </a:r>
                      <a:r>
                        <a:rPr lang="en-US" sz="2000">
                          <a:latin typeface="Arial"/>
                          <a:ea typeface="Arial"/>
                          <a:cs typeface="Arial"/>
                        </a:rPr>
                        <a:t> </a:t>
                      </a:r>
                      <a:endParaRPr sz="2000">
                        <a:latin typeface="Arial"/>
                        <a:ea typeface="Arial"/>
                        <a:cs typeface="Arial"/>
                        <a:sym typeface="Arial"/>
                      </a:endParaRP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CL</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6"/>
                  </a:ext>
                </a:extLst>
              </a:tr>
              <a:tr h="1200083">
                <a:tc>
                  <a:txBody>
                    <a:bodyPr/>
                    <a:lstStyle/>
                    <a:p>
                      <a:pPr algn="l" defTabSz="914400">
                        <a:lnSpc>
                          <a:spcPct val="130000"/>
                        </a:lnSpc>
                      </a:pPr>
                      <a:r>
                        <a:rPr sz="2000">
                          <a:latin typeface="Arial"/>
                          <a:ea typeface="Arial"/>
                          <a:cs typeface="Arial"/>
                          <a:sym typeface="Arial"/>
                        </a:rPr>
                        <a:t>Senior Dev, Senior Tester, Tech consultant, 2nd line support, Database Support Analyst, PMO, Business Analyst</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SE </a:t>
                      </a:r>
                      <a:br>
                        <a:rPr lang="en-US" sz="2000">
                          <a:latin typeface="Arial"/>
                          <a:ea typeface="Arial"/>
                          <a:cs typeface="Arial"/>
                          <a:sym typeface="Arial"/>
                        </a:rPr>
                      </a:br>
                      <a:r>
                        <a:rPr sz="2000">
                          <a:latin typeface="Arial"/>
                          <a:ea typeface="Arial"/>
                          <a:cs typeface="Arial"/>
                          <a:sym typeface="Arial"/>
                        </a:rPr>
                        <a:t>EN</a:t>
                      </a:r>
                    </a:p>
                  </a:txBody>
                  <a:tcPr marL="50800" marR="50800" marT="50800" marB="50800" anchor="ctr" horzOverflow="overflow">
                    <a:lnL w="0">
                      <a:miter lim="400000"/>
                    </a:lnL>
                    <a:lnR w="0">
                      <a:miter lim="400000"/>
                    </a:lnR>
                  </a:tcPr>
                </a:tc>
                <a:tc>
                  <a:txBody>
                    <a:bodyPr/>
                    <a:lstStyle/>
                    <a:p>
                      <a:pPr algn="r"/>
                      <a:r>
                        <a:rPr sz="2000">
                          <a:latin typeface="Arial"/>
                          <a:ea typeface="Arial"/>
                          <a:cs typeface="Arial"/>
                          <a:sym typeface="Arial"/>
                        </a:rPr>
                        <a:t>£ </a:t>
                      </a:r>
                      <a:r>
                        <a:rPr lang="en-US" sz="2000" b="0" i="0" u="none" strike="noStrike" noProof="0">
                          <a:latin typeface="Arial"/>
                        </a:rPr>
                        <a:t>1,00</a:t>
                      </a:r>
                      <a:endParaRPr lang="en-US"/>
                    </a:p>
                    <a:p>
                      <a:pPr lvl="0" algn="r">
                        <a:buNone/>
                      </a:pPr>
                      <a:r>
                        <a:rPr sz="2000">
                          <a:latin typeface="Arial"/>
                          <a:ea typeface="Arial"/>
                          <a:cs typeface="Arial"/>
                          <a:sym typeface="Arial"/>
                        </a:rPr>
                        <a:t>£ </a:t>
                      </a:r>
                      <a:r>
                        <a:rPr lang="en-US" sz="2000" b="0" i="0" u="none" strike="noStrike" noProof="0">
                          <a:latin typeface="Arial"/>
                        </a:rPr>
                        <a:t>1,00</a:t>
                      </a:r>
                      <a:endParaRPr lang="en-US" sz="2000" b="0" i="0" u="none" strike="noStrike" noProof="0">
                        <a:latin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7"/>
                  </a:ext>
                </a:extLst>
              </a:tr>
              <a:tr h="807603">
                <a:tc>
                  <a:txBody>
                    <a:bodyPr/>
                    <a:lstStyle/>
                    <a:p>
                      <a:pPr algn="l">
                        <a:lnSpc>
                          <a:spcPct val="130000"/>
                        </a:lnSpc>
                      </a:pPr>
                      <a:r>
                        <a:rPr sz="2000">
                          <a:latin typeface="Arial"/>
                          <a:ea typeface="Arial"/>
                          <a:cs typeface="Arial"/>
                          <a:sym typeface="Arial"/>
                        </a:rPr>
                        <a:t>Dev test tech engineer, SDM, Support Analyst, AM Eng</a:t>
                      </a:r>
                      <a:r>
                        <a:rPr lang="en-US" sz="2000">
                          <a:latin typeface="Arial"/>
                          <a:ea typeface="Arial"/>
                          <a:cs typeface="Arial"/>
                          <a:sym typeface="Arial"/>
                        </a:rPr>
                        <a:t>i</a:t>
                      </a:r>
                      <a:r>
                        <a:rPr sz="2000">
                          <a:latin typeface="Arial"/>
                          <a:ea typeface="Arial"/>
                          <a:cs typeface="Arial"/>
                          <a:sym typeface="Arial"/>
                        </a:rPr>
                        <a:t>n</a:t>
                      </a:r>
                      <a:r>
                        <a:rPr lang="en-US" sz="2000">
                          <a:latin typeface="Arial"/>
                          <a:ea typeface="Arial"/>
                          <a:cs typeface="Arial"/>
                          <a:sym typeface="Arial"/>
                        </a:rPr>
                        <a:t>e</a:t>
                      </a:r>
                      <a:r>
                        <a:rPr sz="2000">
                          <a:latin typeface="Arial"/>
                          <a:ea typeface="Arial"/>
                          <a:cs typeface="Arial"/>
                          <a:sym typeface="Arial"/>
                        </a:rPr>
                        <a:t>er</a:t>
                      </a:r>
                      <a:r>
                        <a:rPr lang="en-US" sz="2000">
                          <a:latin typeface="Arial"/>
                          <a:ea typeface="Arial"/>
                          <a:cs typeface="Arial"/>
                        </a:rPr>
                        <a:t> </a:t>
                      </a:r>
                      <a:endParaRPr sz="2000">
                        <a:latin typeface="Arial"/>
                        <a:ea typeface="Arial"/>
                        <a:cs typeface="Arial"/>
                        <a:sym typeface="Arial"/>
                      </a:endParaRP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ST </a:t>
                      </a:r>
                      <a:br>
                        <a:rPr lang="en-US" sz="2000">
                          <a:latin typeface="Arial"/>
                          <a:ea typeface="Arial"/>
                          <a:cs typeface="Arial"/>
                          <a:sym typeface="Arial"/>
                        </a:rPr>
                      </a:br>
                      <a:r>
                        <a:rPr sz="2000">
                          <a:latin typeface="Arial"/>
                          <a:ea typeface="Arial"/>
                          <a:cs typeface="Arial"/>
                          <a:sym typeface="Arial"/>
                        </a:rPr>
                        <a:t>TL</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br>
                        <a:rPr lang="en-US" sz="2000">
                          <a:latin typeface="Arial"/>
                          <a:ea typeface="Arial"/>
                          <a:cs typeface="Arial"/>
                          <a:sym typeface="Arial"/>
                        </a:rPr>
                      </a:br>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8"/>
                  </a:ext>
                </a:extLst>
              </a:tr>
              <a:tr h="453056">
                <a:tc>
                  <a:txBody>
                    <a:bodyPr/>
                    <a:lstStyle/>
                    <a:p>
                      <a:pPr algn="l" defTabSz="914400">
                        <a:lnSpc>
                          <a:spcPct val="130000"/>
                        </a:lnSpc>
                      </a:pPr>
                      <a:r>
                        <a:rPr sz="2000">
                          <a:latin typeface="Arial"/>
                          <a:ea typeface="Arial"/>
                          <a:cs typeface="Arial"/>
                          <a:sym typeface="Arial"/>
                        </a:rPr>
                        <a:t>Junior AM Engineer/Junior Developer / Tester</a:t>
                      </a:r>
                    </a:p>
                  </a:txBody>
                  <a:tcPr marL="50800" marR="50800" marT="50800" marB="50800" anchor="ctr" horzOverflow="overflow">
                    <a:lnL w="0">
                      <a:miter lim="400000"/>
                    </a:lnL>
                    <a:lnR w="0">
                      <a:miter lim="400000"/>
                    </a:lnR>
                  </a:tcPr>
                </a:tc>
                <a:tc>
                  <a:txBody>
                    <a:bodyPr/>
                    <a:lstStyle/>
                    <a:p>
                      <a:pPr algn="l" defTabSz="914400">
                        <a:lnSpc>
                          <a:spcPct val="130000"/>
                        </a:lnSpc>
                      </a:pPr>
                      <a:r>
                        <a:rPr sz="2000">
                          <a:latin typeface="Arial"/>
                          <a:ea typeface="Arial"/>
                          <a:cs typeface="Arial"/>
                          <a:sym typeface="Arial"/>
                        </a:rPr>
                        <a:t>JT</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 </a:t>
                      </a:r>
                      <a:r>
                        <a:rPr lang="en-US" sz="2000" b="0" i="0" u="none" strike="noStrike" noProof="0">
                          <a:latin typeface="Arial"/>
                        </a:rPr>
                        <a:t>1,00</a:t>
                      </a:r>
                      <a:endParaRPr sz="2000">
                        <a:latin typeface="Arial"/>
                        <a:ea typeface="Arial"/>
                        <a:cs typeface="Arial"/>
                        <a:sym typeface="Arial"/>
                      </a:endParaRPr>
                    </a:p>
                  </a:txBody>
                  <a:tcPr marL="0" marR="0" marT="0" marB="0" anchor="ctr" horzOverflow="overflow">
                    <a:lnL w="0">
                      <a:miter lim="400000"/>
                    </a:lnL>
                    <a:lnR w="0">
                      <a:miter lim="400000"/>
                    </a:lnR>
                  </a:tcPr>
                </a:tc>
                <a:extLst>
                  <a:ext uri="{0D108BD9-81ED-4DB2-BD59-A6C34878D82A}">
                    <a16:rowId xmlns:a16="http://schemas.microsoft.com/office/drawing/2014/main" val="10009"/>
                  </a:ext>
                </a:extLst>
              </a:tr>
              <a:tr h="891323">
                <a:tc>
                  <a:txBody>
                    <a:bodyPr/>
                    <a:lstStyle/>
                    <a:p>
                      <a:pPr algn="l" defTabSz="914400">
                        <a:defRPr b="1">
                          <a:solidFill>
                            <a:srgbClr val="C82506"/>
                          </a:solidFill>
                          <a:latin typeface="Helvetica"/>
                          <a:ea typeface="Helvetica"/>
                          <a:cs typeface="Helvetica"/>
                          <a:sym typeface="Helvetica"/>
                        </a:defRPr>
                      </a:pPr>
                      <a:endParaRPr/>
                    </a:p>
                  </a:txBody>
                  <a:tcPr marL="50800" marR="50800" marT="50800" marB="50800" anchor="ctr" horzOverflow="overflow">
                    <a:lnL w="0">
                      <a:miter lim="400000"/>
                    </a:lnL>
                    <a:lnR w="0">
                      <a:miter lim="400000"/>
                    </a:lnR>
                    <a:lnB w="0">
                      <a:miter lim="400000"/>
                    </a:lnB>
                  </a:tcPr>
                </a:tc>
                <a:tc>
                  <a:txBody>
                    <a:bodyPr/>
                    <a:lstStyle/>
                    <a:p>
                      <a:pPr algn="l" defTabSz="914400">
                        <a:defRPr b="1">
                          <a:solidFill>
                            <a:srgbClr val="C82506"/>
                          </a:solidFill>
                          <a:latin typeface="Helvetica"/>
                          <a:ea typeface="Helvetica"/>
                          <a:cs typeface="Helvetica"/>
                          <a:sym typeface="Helvetica"/>
                        </a:defRPr>
                      </a:pPr>
                      <a:endParaRPr/>
                    </a:p>
                  </a:txBody>
                  <a:tcPr marL="50800" marR="50800" marT="50800" marB="50800" anchor="ctr" horzOverflow="overflow">
                    <a:lnL w="0">
                      <a:miter lim="400000"/>
                    </a:lnL>
                    <a:lnR w="0">
                      <a:miter lim="400000"/>
                    </a:lnR>
                    <a:lnB w="0">
                      <a:miter lim="400000"/>
                    </a:lnB>
                  </a:tcPr>
                </a:tc>
                <a:tc>
                  <a:txBody>
                    <a:bodyPr/>
                    <a:lstStyle/>
                    <a:p>
                      <a:pPr algn="r" defTabSz="914400">
                        <a:defRPr sz="2500" b="1">
                          <a:latin typeface="Helvetica"/>
                          <a:ea typeface="Helvetica"/>
                          <a:cs typeface="Helvetica"/>
                          <a:sym typeface="Helvetica"/>
                        </a:defRPr>
                      </a:pPr>
                      <a:endParaRPr/>
                    </a:p>
                  </a:txBody>
                  <a:tcPr marL="0" marR="0" marT="0" marB="0" anchor="ctr" horzOverflow="overflow">
                    <a:lnL w="0">
                      <a:miter lim="400000"/>
                    </a:lnL>
                    <a:lnR w="0">
                      <a:miter lim="400000"/>
                    </a:lnR>
                    <a:lnB w="0">
                      <a:miter lim="400000"/>
                    </a:lnB>
                  </a:tcPr>
                </a:tc>
                <a:extLst>
                  <a:ext uri="{0D108BD9-81ED-4DB2-BD59-A6C34878D82A}">
                    <a16:rowId xmlns:a16="http://schemas.microsoft.com/office/drawing/2014/main" val="10010"/>
                  </a:ext>
                </a:extLst>
              </a:tr>
            </a:tbl>
          </a:graphicData>
        </a:graphic>
      </p:graphicFrame>
      <p:sp>
        <p:nvSpPr>
          <p:cNvPr id="14" name="*Bucharest &amp; Cluj have a higher cost">
            <a:extLst>
              <a:ext uri="{FF2B5EF4-FFF2-40B4-BE49-F238E27FC236}">
                <a16:creationId xmlns:a16="http://schemas.microsoft.com/office/drawing/2014/main" id="{F6578869-810B-3945-ACBF-FE5308CA96B2}"/>
              </a:ext>
            </a:extLst>
          </p:cNvPr>
          <p:cNvSpPr txBox="1"/>
          <p:nvPr/>
        </p:nvSpPr>
        <p:spPr>
          <a:xfrm>
            <a:off x="12480272" y="12102225"/>
            <a:ext cx="10102029" cy="3935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lvl1pPr algn="l" defTabSz="821531">
              <a:defRPr sz="2000">
                <a:solidFill>
                  <a:srgbClr val="000000"/>
                </a:solidFill>
                <a:latin typeface="Arial"/>
                <a:ea typeface="Arial"/>
                <a:cs typeface="Arial"/>
                <a:sym typeface="Arial"/>
              </a:defRPr>
            </a:lvl1pPr>
          </a:lstStyle>
          <a:p>
            <a:r>
              <a:rPr sz="1800"/>
              <a:t>*Bucharest &amp; Cluj have a higher cost</a:t>
            </a:r>
          </a:p>
        </p:txBody>
      </p:sp>
      <p:sp>
        <p:nvSpPr>
          <p:cNvPr id="11" name="Title Goes Here">
            <a:extLst>
              <a:ext uri="{FF2B5EF4-FFF2-40B4-BE49-F238E27FC236}">
                <a16:creationId xmlns:a16="http://schemas.microsoft.com/office/drawing/2014/main" id="{D19CB9E6-40AF-B64A-9511-69DF06BFDEC5}"/>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Standard rate card</a:t>
            </a:r>
            <a:endParaRPr/>
          </a:p>
        </p:txBody>
      </p:sp>
    </p:spTree>
    <p:extLst>
      <p:ext uri="{BB962C8B-B14F-4D97-AF65-F5344CB8AC3E}">
        <p14:creationId xmlns:p14="http://schemas.microsoft.com/office/powerpoint/2010/main" val="191524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1.1</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lang="en-GB" sz="7000" cap="none" spc="-209">
                <a:latin typeface="Arial" panose="020B0604020202020204"/>
              </a:rPr>
              <a:t>Thank you</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932147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150</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8027838"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5.2</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Rate Card – At Risk Review</a:t>
            </a:r>
            <a:endParaRPr>
              <a:solidFill>
                <a:srgbClr val="DE411B"/>
              </a:solidFill>
              <a:latin typeface="Arial" panose="020B0604020202020204" pitchFamily="34" charset="0"/>
              <a:cs typeface="Arial" panose="020B0604020202020204" pitchFamily="34" charset="0"/>
              <a:sym typeface="Helvetica"/>
            </a:endParaRPr>
          </a:p>
        </p:txBody>
      </p:sp>
      <p:graphicFrame>
        <p:nvGraphicFramePr>
          <p:cNvPr id="9" name="Table">
            <a:extLst>
              <a:ext uri="{FF2B5EF4-FFF2-40B4-BE49-F238E27FC236}">
                <a16:creationId xmlns:a16="http://schemas.microsoft.com/office/drawing/2014/main" id="{A5272C9C-8107-BB4C-8C6D-6B8E1DCC5E6E}"/>
              </a:ext>
            </a:extLst>
          </p:cNvPr>
          <p:cNvGraphicFramePr/>
          <p:nvPr>
            <p:extLst>
              <p:ext uri="{D42A27DB-BD31-4B8C-83A1-F6EECF244321}">
                <p14:modId xmlns:p14="http://schemas.microsoft.com/office/powerpoint/2010/main" val="4125812308"/>
              </p:ext>
            </p:extLst>
          </p:nvPr>
        </p:nvGraphicFramePr>
        <p:xfrm>
          <a:off x="1842753" y="5247232"/>
          <a:ext cx="10596623" cy="2721980"/>
        </p:xfrm>
        <a:graphic>
          <a:graphicData uri="http://schemas.openxmlformats.org/drawingml/2006/table">
            <a:tbl>
              <a:tblPr firstRow="1">
                <a:tableStyleId>{2708684C-4D16-4618-839F-0558EEFCDFE6}</a:tableStyleId>
              </a:tblPr>
              <a:tblGrid>
                <a:gridCol w="7742981">
                  <a:extLst>
                    <a:ext uri="{9D8B030D-6E8A-4147-A177-3AD203B41FA5}">
                      <a16:colId xmlns:a16="http://schemas.microsoft.com/office/drawing/2014/main" val="20000"/>
                    </a:ext>
                  </a:extLst>
                </a:gridCol>
                <a:gridCol w="1811255">
                  <a:extLst>
                    <a:ext uri="{9D8B030D-6E8A-4147-A177-3AD203B41FA5}">
                      <a16:colId xmlns:a16="http://schemas.microsoft.com/office/drawing/2014/main" val="20001"/>
                    </a:ext>
                  </a:extLst>
                </a:gridCol>
                <a:gridCol w="1042387">
                  <a:extLst>
                    <a:ext uri="{9D8B030D-6E8A-4147-A177-3AD203B41FA5}">
                      <a16:colId xmlns:a16="http://schemas.microsoft.com/office/drawing/2014/main" val="20002"/>
                    </a:ext>
                  </a:extLst>
                </a:gridCol>
              </a:tblGrid>
              <a:tr h="680495">
                <a:tc>
                  <a:txBody>
                    <a:bodyPr/>
                    <a:lstStyle/>
                    <a:p>
                      <a:pPr algn="l" defTabSz="914400">
                        <a:defRPr b="0"/>
                      </a:pPr>
                      <a:r>
                        <a:rPr sz="2000" b="1">
                          <a:latin typeface="Arial"/>
                          <a:ea typeface="Arial"/>
                          <a:cs typeface="Arial"/>
                          <a:sym typeface="Arial"/>
                        </a:rPr>
                        <a:t>Delivery</a:t>
                      </a:r>
                    </a:p>
                  </a:txBody>
                  <a:tcPr marL="50800" marR="50800" marT="50800" marB="50800" anchor="ctr" horzOverflow="overflow">
                    <a:lnL w="0">
                      <a:miter lim="400000"/>
                    </a:lnL>
                    <a:lnR w="0">
                      <a:miter lim="400000"/>
                    </a:lnR>
                    <a:lnT w="0">
                      <a:miter lim="400000"/>
                    </a:lnT>
                    <a:noFill/>
                  </a:tcPr>
                </a:tc>
                <a:tc>
                  <a:txBody>
                    <a:bodyPr/>
                    <a:lstStyle/>
                    <a:p>
                      <a:pPr defTabSz="914400">
                        <a:defRPr b="0"/>
                      </a:pPr>
                      <a:r>
                        <a:rPr sz="2000" b="1">
                          <a:latin typeface="Arial"/>
                          <a:ea typeface="Arial"/>
                          <a:cs typeface="Arial"/>
                          <a:sym typeface="Arial"/>
                        </a:rPr>
                        <a:t>Weight</a:t>
                      </a:r>
                    </a:p>
                  </a:txBody>
                  <a:tcPr marL="0" marR="0" marT="0" marB="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Score</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680495">
                <a:tc>
                  <a:txBody>
                    <a:bodyPr/>
                    <a:lstStyle/>
                    <a:p>
                      <a:pPr algn="l" defTabSz="914400"/>
                      <a:r>
                        <a:rPr sz="2000">
                          <a:latin typeface="Arial"/>
                          <a:ea typeface="Arial"/>
                          <a:cs typeface="Arial"/>
                          <a:sym typeface="Arial"/>
                        </a:rPr>
                        <a:t>Endava meet their sprint delivery commitments</a:t>
                      </a:r>
                    </a:p>
                  </a:txBody>
                  <a:tcPr marL="50800" marR="50800" marT="50800" marB="50800" anchor="ctr" horzOverflow="overflow">
                    <a:lnL w="0">
                      <a:miter lim="400000"/>
                    </a:lnL>
                    <a:lnR w="0">
                      <a:miter lim="400000"/>
                    </a:lnR>
                  </a:tcPr>
                </a:tc>
                <a:tc>
                  <a:txBody>
                    <a:bodyPr/>
                    <a:lstStyle/>
                    <a:p>
                      <a:pPr defTabSz="914400"/>
                      <a:r>
                        <a:rPr sz="2000">
                          <a:latin typeface="Arial"/>
                          <a:ea typeface="Arial"/>
                          <a:cs typeface="Arial"/>
                          <a:sym typeface="Arial"/>
                        </a:rPr>
                        <a:t>14.3%</a:t>
                      </a:r>
                    </a:p>
                  </a:txBody>
                  <a:tcPr marL="0" marR="0" marT="0" marB="0" anchor="ctr" horzOverflow="overflow">
                    <a:lnL w="0">
                      <a:miter lim="400000"/>
                    </a:lnL>
                    <a:lnR w="0">
                      <a:miter lim="400000"/>
                    </a:lnR>
                  </a:tcPr>
                </a:tc>
                <a:tc>
                  <a:txBody>
                    <a:bodyPr/>
                    <a:lstStyle/>
                    <a:p>
                      <a:pPr algn="r" defTabSz="914400"/>
                      <a:r>
                        <a:rPr sz="2000">
                          <a:latin typeface="Arial"/>
                          <a:ea typeface="Arial"/>
                          <a:cs typeface="Arial"/>
                          <a:sym typeface="Arial"/>
                        </a:rPr>
                        <a:t>4</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680495">
                <a:tc>
                  <a:txBody>
                    <a:bodyPr/>
                    <a:lstStyle/>
                    <a:p>
                      <a:pPr algn="l" defTabSz="914400"/>
                      <a:r>
                        <a:rPr sz="2000">
                          <a:latin typeface="Arial"/>
                          <a:ea typeface="Arial"/>
                          <a:cs typeface="Arial"/>
                          <a:sym typeface="Arial"/>
                        </a:rPr>
                        <a:t>Endava deliver quality code with limited defects</a:t>
                      </a:r>
                    </a:p>
                  </a:txBody>
                  <a:tcPr marL="50800" marR="50800" marT="50800" marB="50800" anchor="ctr" horzOverflow="overflow">
                    <a:lnL w="0">
                      <a:miter lim="400000"/>
                    </a:lnL>
                    <a:lnR w="0">
                      <a:miter lim="400000"/>
                    </a:lnR>
                  </a:tcPr>
                </a:tc>
                <a:tc>
                  <a:txBody>
                    <a:bodyPr/>
                    <a:lstStyle/>
                    <a:p>
                      <a:pPr defTabSz="914400"/>
                      <a:r>
                        <a:rPr sz="2000">
                          <a:latin typeface="Arial"/>
                          <a:ea typeface="Arial"/>
                          <a:cs typeface="Arial"/>
                          <a:sym typeface="Arial"/>
                        </a:rPr>
                        <a:t>14.3%</a:t>
                      </a:r>
                    </a:p>
                  </a:txBody>
                  <a:tcPr marL="0" marR="0" marT="0" marB="0" anchor="ctr" horzOverflow="overflow">
                    <a:lnL w="0">
                      <a:miter lim="400000"/>
                    </a:lnL>
                    <a:lnR w="0">
                      <a:miter lim="400000"/>
                    </a:lnR>
                  </a:tcPr>
                </a:tc>
                <a:tc>
                  <a:txBody>
                    <a:bodyPr/>
                    <a:lstStyle/>
                    <a:p>
                      <a:pPr algn="r" defTabSz="914400"/>
                      <a:r>
                        <a:rPr sz="2000">
                          <a:latin typeface="Arial"/>
                          <a:ea typeface="Arial"/>
                          <a:cs typeface="Arial"/>
                          <a:sym typeface="Arial"/>
                        </a:rPr>
                        <a:t>3</a:t>
                      </a: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680495">
                <a:tc>
                  <a:txBody>
                    <a:bodyPr/>
                    <a:lstStyle/>
                    <a:p>
                      <a:pPr algn="l" defTabSz="914400"/>
                      <a:r>
                        <a:rPr sz="2000">
                          <a:latin typeface="Arial"/>
                          <a:ea typeface="Arial"/>
                          <a:cs typeface="Arial"/>
                          <a:sym typeface="Arial"/>
                        </a:rPr>
                        <a:t>Endava clearly identify and raise dependencies/risks/blockers</a:t>
                      </a:r>
                    </a:p>
                  </a:txBody>
                  <a:tcPr marL="50800" marR="50800" marT="50800" marB="50800" anchor="ctr" horzOverflow="overflow">
                    <a:lnL w="0">
                      <a:miter lim="400000"/>
                    </a:lnL>
                    <a:lnR w="0">
                      <a:miter lim="400000"/>
                    </a:lnR>
                  </a:tcPr>
                </a:tc>
                <a:tc>
                  <a:txBody>
                    <a:bodyPr/>
                    <a:lstStyle/>
                    <a:p>
                      <a:pPr defTabSz="914400"/>
                      <a:r>
                        <a:rPr sz="2000">
                          <a:latin typeface="Arial"/>
                          <a:ea typeface="Arial"/>
                          <a:cs typeface="Arial"/>
                          <a:sym typeface="Arial"/>
                        </a:rPr>
                        <a:t>14.3%</a:t>
                      </a:r>
                    </a:p>
                  </a:txBody>
                  <a:tcPr marL="0" marR="0" marT="0" marB="0" anchor="ctr" horzOverflow="overflow">
                    <a:lnL w="0">
                      <a:miter lim="400000"/>
                    </a:lnL>
                    <a:lnR w="0">
                      <a:miter lim="400000"/>
                    </a:lnR>
                  </a:tcPr>
                </a:tc>
                <a:tc>
                  <a:txBody>
                    <a:bodyPr/>
                    <a:lstStyle/>
                    <a:p>
                      <a:pPr algn="r" defTabSz="914400"/>
                      <a:r>
                        <a:rPr sz="2000">
                          <a:latin typeface="Arial"/>
                          <a:ea typeface="Arial"/>
                          <a:cs typeface="Arial"/>
                          <a:sym typeface="Arial"/>
                        </a:rPr>
                        <a:t>3</a:t>
                      </a: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bl>
          </a:graphicData>
        </a:graphic>
      </p:graphicFrame>
      <p:graphicFrame>
        <p:nvGraphicFramePr>
          <p:cNvPr id="10" name="Table">
            <a:extLst>
              <a:ext uri="{FF2B5EF4-FFF2-40B4-BE49-F238E27FC236}">
                <a16:creationId xmlns:a16="http://schemas.microsoft.com/office/drawing/2014/main" id="{7FC9625C-F447-394D-BB3C-6BD602C1E828}"/>
              </a:ext>
            </a:extLst>
          </p:cNvPr>
          <p:cNvGraphicFramePr/>
          <p:nvPr>
            <p:extLst>
              <p:ext uri="{D42A27DB-BD31-4B8C-83A1-F6EECF244321}">
                <p14:modId xmlns:p14="http://schemas.microsoft.com/office/powerpoint/2010/main" val="445131007"/>
              </p:ext>
            </p:extLst>
          </p:nvPr>
        </p:nvGraphicFramePr>
        <p:xfrm>
          <a:off x="1842752" y="8777832"/>
          <a:ext cx="10596623" cy="4122200"/>
        </p:xfrm>
        <a:graphic>
          <a:graphicData uri="http://schemas.openxmlformats.org/drawingml/2006/table">
            <a:tbl>
              <a:tblPr firstRow="1">
                <a:tableStyleId>{2708684C-4D16-4618-839F-0558EEFCDFE6}</a:tableStyleId>
              </a:tblPr>
              <a:tblGrid>
                <a:gridCol w="7742981">
                  <a:extLst>
                    <a:ext uri="{9D8B030D-6E8A-4147-A177-3AD203B41FA5}">
                      <a16:colId xmlns:a16="http://schemas.microsoft.com/office/drawing/2014/main" val="20000"/>
                    </a:ext>
                  </a:extLst>
                </a:gridCol>
                <a:gridCol w="1811255">
                  <a:extLst>
                    <a:ext uri="{9D8B030D-6E8A-4147-A177-3AD203B41FA5}">
                      <a16:colId xmlns:a16="http://schemas.microsoft.com/office/drawing/2014/main" val="20001"/>
                    </a:ext>
                  </a:extLst>
                </a:gridCol>
                <a:gridCol w="1042387">
                  <a:extLst>
                    <a:ext uri="{9D8B030D-6E8A-4147-A177-3AD203B41FA5}">
                      <a16:colId xmlns:a16="http://schemas.microsoft.com/office/drawing/2014/main" val="20002"/>
                    </a:ext>
                  </a:extLst>
                </a:gridCol>
              </a:tblGrid>
              <a:tr h="674950">
                <a:tc>
                  <a:txBody>
                    <a:bodyPr/>
                    <a:lstStyle/>
                    <a:p>
                      <a:pPr algn="l" defTabSz="914400">
                        <a:defRPr b="0"/>
                      </a:pPr>
                      <a:r>
                        <a:rPr sz="2000" b="1">
                          <a:latin typeface="Arial"/>
                          <a:ea typeface="Arial"/>
                          <a:cs typeface="Arial"/>
                          <a:sym typeface="Arial"/>
                        </a:rPr>
                        <a:t>Ways of Working</a:t>
                      </a:r>
                    </a:p>
                  </a:txBody>
                  <a:tcPr marL="50800" marR="50800" marT="50800" marB="50800" anchor="ctr" horzOverflow="overflow">
                    <a:lnL w="0">
                      <a:miter lim="400000"/>
                    </a:lnL>
                    <a:lnR w="0">
                      <a:miter lim="400000"/>
                    </a:lnR>
                    <a:lnT w="0">
                      <a:miter lim="400000"/>
                    </a:lnT>
                    <a:noFill/>
                  </a:tcPr>
                </a:tc>
                <a:tc>
                  <a:txBody>
                    <a:bodyPr/>
                    <a:lstStyle/>
                    <a:p>
                      <a:pPr defTabSz="914400">
                        <a:defRPr b="0"/>
                      </a:pPr>
                      <a:r>
                        <a:rPr sz="2000" b="1">
                          <a:latin typeface="Arial"/>
                          <a:ea typeface="Arial"/>
                          <a:cs typeface="Arial"/>
                          <a:sym typeface="Arial"/>
                        </a:rPr>
                        <a:t>Weight</a:t>
                      </a:r>
                    </a:p>
                  </a:txBody>
                  <a:tcPr marL="0" marR="0" marT="0" marB="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Score</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674950">
                <a:tc>
                  <a:txBody>
                    <a:bodyPr/>
                    <a:lstStyle/>
                    <a:p>
                      <a:pPr algn="l" defTabSz="914400"/>
                      <a:r>
                        <a:rPr sz="2000">
                          <a:latin typeface="Arial"/>
                          <a:ea typeface="Arial"/>
                          <a:cs typeface="Arial"/>
                          <a:sym typeface="Arial"/>
                        </a:rPr>
                        <a:t>Endava behave in an open and collaborative manner</a:t>
                      </a:r>
                    </a:p>
                  </a:txBody>
                  <a:tcPr marL="50800" marR="50800" marT="50800" marB="50800" anchor="ctr" horzOverflow="overflow">
                    <a:lnL w="0">
                      <a:miter lim="400000"/>
                    </a:lnL>
                    <a:lnR w="0">
                      <a:miter lim="400000"/>
                    </a:lnR>
                  </a:tcPr>
                </a:tc>
                <a:tc>
                  <a:txBody>
                    <a:bodyPr/>
                    <a:lstStyle/>
                    <a:p>
                      <a:pPr defTabSz="914400"/>
                      <a:r>
                        <a:rPr sz="2000">
                          <a:latin typeface="Arial"/>
                          <a:ea typeface="Arial"/>
                          <a:cs typeface="Arial"/>
                          <a:sym typeface="Arial"/>
                        </a:rPr>
                        <a:t>14.3%</a:t>
                      </a:r>
                    </a:p>
                  </a:txBody>
                  <a:tcPr marL="0" marR="0" marT="0" marB="0" anchor="ctr" horzOverflow="overflow">
                    <a:lnL w="0">
                      <a:miter lim="400000"/>
                    </a:lnL>
                    <a:lnR w="0">
                      <a:miter lim="400000"/>
                    </a:lnR>
                  </a:tcPr>
                </a:tc>
                <a:tc>
                  <a:txBody>
                    <a:bodyPr/>
                    <a:lstStyle/>
                    <a:p>
                      <a:pPr algn="r" defTabSz="914400"/>
                      <a:r>
                        <a:rPr sz="2000">
                          <a:latin typeface="Arial"/>
                          <a:ea typeface="Arial"/>
                          <a:cs typeface="Arial"/>
                          <a:sym typeface="Arial"/>
                        </a:rPr>
                        <a:t>4</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692512">
                <a:tc>
                  <a:txBody>
                    <a:bodyPr/>
                    <a:lstStyle/>
                    <a:p>
                      <a:pPr algn="l" defTabSz="914400"/>
                      <a:r>
                        <a:rPr sz="2000">
                          <a:latin typeface="Arial"/>
                          <a:ea typeface="Arial"/>
                          <a:cs typeface="Arial"/>
                          <a:sym typeface="Arial"/>
                        </a:rPr>
                        <a:t>Endava openly exhibit a “Challenge culture” and support “client” to embed best practices as they continue their adoption of Agile</a:t>
                      </a:r>
                    </a:p>
                  </a:txBody>
                  <a:tcPr marL="50800" marR="50800" marT="50800" marB="50800" anchor="ctr" horzOverflow="overflow">
                    <a:lnL w="0">
                      <a:miter lim="400000"/>
                    </a:lnL>
                    <a:lnR w="0">
                      <a:miter lim="400000"/>
                    </a:lnR>
                  </a:tcPr>
                </a:tc>
                <a:tc>
                  <a:txBody>
                    <a:bodyPr/>
                    <a:lstStyle/>
                    <a:p>
                      <a:pPr defTabSz="914400"/>
                      <a:r>
                        <a:rPr sz="2000">
                          <a:latin typeface="Arial"/>
                          <a:ea typeface="Arial"/>
                          <a:cs typeface="Arial"/>
                          <a:sym typeface="Arial"/>
                        </a:rPr>
                        <a:t>14.3%</a:t>
                      </a:r>
                    </a:p>
                  </a:txBody>
                  <a:tcPr marL="0" marR="0" marT="0" marB="0" anchor="ctr" horzOverflow="overflow">
                    <a:lnL w="0">
                      <a:miter lim="400000"/>
                    </a:lnL>
                    <a:lnR w="0">
                      <a:miter lim="400000"/>
                    </a:lnR>
                  </a:tcPr>
                </a:tc>
                <a:tc>
                  <a:txBody>
                    <a:bodyPr/>
                    <a:lstStyle/>
                    <a:p>
                      <a:pPr algn="r" defTabSz="914400"/>
                      <a:r>
                        <a:rPr sz="2000">
                          <a:latin typeface="Arial"/>
                          <a:ea typeface="Arial"/>
                          <a:cs typeface="Arial"/>
                          <a:sym typeface="Arial"/>
                        </a:rPr>
                        <a:t>4</a:t>
                      </a: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692512">
                <a:tc>
                  <a:txBody>
                    <a:bodyPr/>
                    <a:lstStyle/>
                    <a:p>
                      <a:pPr algn="l" defTabSz="914400"/>
                      <a:r>
                        <a:rPr sz="2000">
                          <a:latin typeface="Arial"/>
                          <a:ea typeface="Arial"/>
                          <a:cs typeface="Arial"/>
                          <a:sym typeface="Arial"/>
                        </a:rPr>
                        <a:t>Endava show thought in the appropriateness of solutions to benefit “client”, commercial or otherwise</a:t>
                      </a:r>
                    </a:p>
                  </a:txBody>
                  <a:tcPr marL="50800" marR="50800" marT="50800" marB="50800" anchor="ctr" horzOverflow="overflow">
                    <a:lnL w="0">
                      <a:miter lim="400000"/>
                    </a:lnL>
                    <a:lnR w="0">
                      <a:miter lim="400000"/>
                    </a:lnR>
                  </a:tcPr>
                </a:tc>
                <a:tc>
                  <a:txBody>
                    <a:bodyPr/>
                    <a:lstStyle/>
                    <a:p>
                      <a:pPr defTabSz="914400"/>
                      <a:r>
                        <a:rPr sz="2000">
                          <a:latin typeface="Arial"/>
                          <a:ea typeface="Arial"/>
                          <a:cs typeface="Arial"/>
                          <a:sym typeface="Arial"/>
                        </a:rPr>
                        <a:t>14.3%</a:t>
                      </a:r>
                    </a:p>
                  </a:txBody>
                  <a:tcPr marL="0" marR="0" marT="0" marB="0" anchor="ctr" horzOverflow="overflow">
                    <a:lnL w="0">
                      <a:miter lim="400000"/>
                    </a:lnL>
                    <a:lnR w="0">
                      <a:miter lim="400000"/>
                    </a:lnR>
                  </a:tcPr>
                </a:tc>
                <a:tc>
                  <a:txBody>
                    <a:bodyPr/>
                    <a:lstStyle/>
                    <a:p>
                      <a:pPr algn="r" defTabSz="914400"/>
                      <a:r>
                        <a:rPr sz="2000">
                          <a:latin typeface="Arial"/>
                          <a:ea typeface="Arial"/>
                          <a:cs typeface="Arial"/>
                          <a:sym typeface="Arial"/>
                        </a:rPr>
                        <a:t>3</a:t>
                      </a: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674950">
                <a:tc>
                  <a:txBody>
                    <a:bodyPr/>
                    <a:lstStyle/>
                    <a:p>
                      <a:pPr algn="l" defTabSz="914400"/>
                      <a:r>
                        <a:rPr sz="2000">
                          <a:latin typeface="Arial"/>
                          <a:ea typeface="Arial"/>
                          <a:cs typeface="Arial"/>
                          <a:sym typeface="Arial"/>
                        </a:rPr>
                        <a:t>Endava work in a proactive manner</a:t>
                      </a:r>
                    </a:p>
                  </a:txBody>
                  <a:tcPr marL="50800" marR="50800" marT="50800" marB="50800" anchor="ctr" horzOverflow="overflow">
                    <a:lnL w="0">
                      <a:miter lim="400000"/>
                    </a:lnL>
                    <a:lnR w="0">
                      <a:miter lim="400000"/>
                    </a:lnR>
                  </a:tcPr>
                </a:tc>
                <a:tc>
                  <a:txBody>
                    <a:bodyPr/>
                    <a:lstStyle/>
                    <a:p>
                      <a:pPr defTabSz="914400"/>
                      <a:r>
                        <a:rPr sz="2000">
                          <a:latin typeface="Arial"/>
                          <a:ea typeface="Arial"/>
                          <a:cs typeface="Arial"/>
                          <a:sym typeface="Arial"/>
                        </a:rPr>
                        <a:t>14.3%</a:t>
                      </a:r>
                    </a:p>
                  </a:txBody>
                  <a:tcPr marL="0" marR="0" marT="0" marB="0" anchor="ctr" horzOverflow="overflow">
                    <a:lnL w="0">
                      <a:miter lim="400000"/>
                    </a:lnL>
                    <a:lnR w="0">
                      <a:miter lim="400000"/>
                    </a:lnR>
                  </a:tcPr>
                </a:tc>
                <a:tc>
                  <a:txBody>
                    <a:bodyPr/>
                    <a:lstStyle/>
                    <a:p>
                      <a:pPr algn="r" defTabSz="914400"/>
                      <a:r>
                        <a:rPr sz="2000">
                          <a:latin typeface="Arial"/>
                          <a:ea typeface="Arial"/>
                          <a:cs typeface="Arial"/>
                          <a:sym typeface="Arial"/>
                        </a:rPr>
                        <a:t>4</a:t>
                      </a: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674950">
                <a:tc>
                  <a:txBody>
                    <a:bodyPr/>
                    <a:lstStyle/>
                    <a:p>
                      <a:pPr algn="l" defTabSz="914400">
                        <a:defRPr b="1">
                          <a:solidFill>
                            <a:srgbClr val="C82506"/>
                          </a:solidFill>
                          <a:latin typeface="Arial"/>
                          <a:ea typeface="Arial"/>
                          <a:cs typeface="Arial"/>
                          <a:sym typeface="Arial"/>
                        </a:defRPr>
                      </a:pPr>
                      <a:endParaRPr/>
                    </a:p>
                  </a:txBody>
                  <a:tcPr marL="50800" marR="50800" marT="50800" marB="50800" anchor="ctr" horzOverflow="overflow">
                    <a:lnL w="0">
                      <a:miter lim="400000"/>
                    </a:lnL>
                    <a:lnR w="0">
                      <a:miter lim="400000"/>
                    </a:lnR>
                    <a:lnB w="0">
                      <a:miter lim="400000"/>
                    </a:lnB>
                  </a:tcPr>
                </a:tc>
                <a:tc>
                  <a:txBody>
                    <a:bodyPr/>
                    <a:lstStyle/>
                    <a:p>
                      <a:pPr defTabSz="914400"/>
                      <a:r>
                        <a:rPr sz="2000" b="1">
                          <a:latin typeface="Arial"/>
                          <a:ea typeface="Arial"/>
                          <a:cs typeface="Arial"/>
                          <a:sym typeface="Arial"/>
                        </a:rPr>
                        <a:t>89%</a:t>
                      </a:r>
                    </a:p>
                  </a:txBody>
                  <a:tcPr marL="0" marR="0" marT="0" marB="0" anchor="ctr" horzOverflow="overflow">
                    <a:lnL w="0">
                      <a:miter lim="400000"/>
                    </a:lnL>
                    <a:lnR w="0">
                      <a:miter lim="400000"/>
                    </a:lnR>
                    <a:lnB w="0">
                      <a:miter lim="400000"/>
                    </a:lnB>
                  </a:tcPr>
                </a:tc>
                <a:tc>
                  <a:txBody>
                    <a:bodyPr/>
                    <a:lstStyle/>
                    <a:p>
                      <a:pPr algn="r" defTabSz="914400"/>
                      <a:r>
                        <a:rPr sz="2000" b="1">
                          <a:latin typeface="Arial"/>
                          <a:ea typeface="Arial"/>
                          <a:cs typeface="Arial"/>
                          <a:sym typeface="Arial"/>
                        </a:rPr>
                        <a:t>3.57</a:t>
                      </a:r>
                    </a:p>
                  </a:txBody>
                  <a:tcPr marL="0" marR="0" marT="0" marB="0" anchor="ctr" horzOverflow="overflow">
                    <a:lnL w="0">
                      <a:miter lim="400000"/>
                    </a:lnL>
                    <a:lnR w="0">
                      <a:miter lim="400000"/>
                    </a:lnR>
                    <a:lnB w="0">
                      <a:miter lim="400000"/>
                    </a:lnB>
                  </a:tcPr>
                </a:tc>
                <a:extLst>
                  <a:ext uri="{0D108BD9-81ED-4DB2-BD59-A6C34878D82A}">
                    <a16:rowId xmlns:a16="http://schemas.microsoft.com/office/drawing/2014/main" val="10005"/>
                  </a:ext>
                </a:extLst>
              </a:tr>
            </a:tbl>
          </a:graphicData>
        </a:graphic>
      </p:graphicFrame>
      <p:graphicFrame>
        <p:nvGraphicFramePr>
          <p:cNvPr id="11" name="Table">
            <a:extLst>
              <a:ext uri="{FF2B5EF4-FFF2-40B4-BE49-F238E27FC236}">
                <a16:creationId xmlns:a16="http://schemas.microsoft.com/office/drawing/2014/main" id="{89B2EBCE-1117-EC40-A484-7286166DE3CE}"/>
              </a:ext>
            </a:extLst>
          </p:cNvPr>
          <p:cNvGraphicFramePr/>
          <p:nvPr>
            <p:extLst>
              <p:ext uri="{D42A27DB-BD31-4B8C-83A1-F6EECF244321}">
                <p14:modId xmlns:p14="http://schemas.microsoft.com/office/powerpoint/2010/main" val="3025246932"/>
              </p:ext>
            </p:extLst>
          </p:nvPr>
        </p:nvGraphicFramePr>
        <p:xfrm>
          <a:off x="19466905" y="9383377"/>
          <a:ext cx="3074946" cy="3058878"/>
        </p:xfrm>
        <a:graphic>
          <a:graphicData uri="http://schemas.openxmlformats.org/drawingml/2006/table">
            <a:tbl>
              <a:tblPr firstRow="1">
                <a:tableStyleId>{2708684C-4D16-4618-839F-0558EEFCDFE6}</a:tableStyleId>
              </a:tblPr>
              <a:tblGrid>
                <a:gridCol w="402934">
                  <a:extLst>
                    <a:ext uri="{9D8B030D-6E8A-4147-A177-3AD203B41FA5}">
                      <a16:colId xmlns:a16="http://schemas.microsoft.com/office/drawing/2014/main" val="20000"/>
                    </a:ext>
                  </a:extLst>
                </a:gridCol>
                <a:gridCol w="2672012">
                  <a:extLst>
                    <a:ext uri="{9D8B030D-6E8A-4147-A177-3AD203B41FA5}">
                      <a16:colId xmlns:a16="http://schemas.microsoft.com/office/drawing/2014/main" val="20001"/>
                    </a:ext>
                  </a:extLst>
                </a:gridCol>
              </a:tblGrid>
              <a:tr h="509813">
                <a:tc>
                  <a:txBody>
                    <a:bodyPr/>
                    <a:lstStyle/>
                    <a:p>
                      <a:pPr algn="l" defTabSz="914400">
                        <a:defRPr sz="2000" b="0">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noFill/>
                  </a:tcPr>
                </a:tc>
                <a:tc>
                  <a:txBody>
                    <a:bodyPr/>
                    <a:lstStyle/>
                    <a:p>
                      <a:pPr algn="r" defTabSz="914400">
                        <a:defRPr b="0"/>
                      </a:pPr>
                      <a:r>
                        <a:rPr sz="2000" b="1">
                          <a:latin typeface="Arial"/>
                          <a:ea typeface="Arial"/>
                          <a:cs typeface="Arial"/>
                          <a:sym typeface="Arial"/>
                        </a:rPr>
                        <a:t>Score</a:t>
                      </a:r>
                    </a:p>
                  </a:txBody>
                  <a:tcPr marL="0" marR="0" marT="0" marB="0" anchor="ctr" horzOverflow="overflow">
                    <a:lnL w="0">
                      <a:miter lim="400000"/>
                    </a:lnL>
                    <a:lnR w="0">
                      <a:miter lim="400000"/>
                    </a:lnR>
                    <a:lnT w="0">
                      <a:miter lim="400000"/>
                    </a:lnT>
                    <a:noFill/>
                  </a:tcPr>
                </a:tc>
                <a:extLst>
                  <a:ext uri="{0D108BD9-81ED-4DB2-BD59-A6C34878D82A}">
                    <a16:rowId xmlns:a16="http://schemas.microsoft.com/office/drawing/2014/main" val="10000"/>
                  </a:ext>
                </a:extLst>
              </a:tr>
              <a:tr h="509813">
                <a:tc>
                  <a:txBody>
                    <a:bodyPr/>
                    <a:lstStyle/>
                    <a:p>
                      <a:pPr algn="l" defTabSz="914400"/>
                      <a:r>
                        <a:rPr sz="2000">
                          <a:latin typeface="Arial"/>
                          <a:ea typeface="Arial"/>
                          <a:cs typeface="Arial"/>
                          <a:sym typeface="Arial"/>
                        </a:rPr>
                        <a:t>0</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Poor</a:t>
                      </a:r>
                    </a:p>
                  </a:txBody>
                  <a:tcPr marL="0" marR="0" marT="0" marB="0" anchor="ctr" horzOverflow="overflow">
                    <a:lnL w="0">
                      <a:miter lim="400000"/>
                    </a:lnL>
                    <a:lnR w="0">
                      <a:miter lim="400000"/>
                    </a:lnR>
                  </a:tcPr>
                </a:tc>
                <a:extLst>
                  <a:ext uri="{0D108BD9-81ED-4DB2-BD59-A6C34878D82A}">
                    <a16:rowId xmlns:a16="http://schemas.microsoft.com/office/drawing/2014/main" val="10001"/>
                  </a:ext>
                </a:extLst>
              </a:tr>
              <a:tr h="509813">
                <a:tc>
                  <a:txBody>
                    <a:bodyPr/>
                    <a:lstStyle/>
                    <a:p>
                      <a:pPr algn="l" defTabSz="914400"/>
                      <a:r>
                        <a:rPr sz="2000">
                          <a:latin typeface="Arial"/>
                          <a:ea typeface="Arial"/>
                          <a:cs typeface="Arial"/>
                          <a:sym typeface="Arial"/>
                        </a:rPr>
                        <a:t>1</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Needs Improvement</a:t>
                      </a:r>
                    </a:p>
                  </a:txBody>
                  <a:tcPr marL="0" marR="0" marT="0" marB="0" anchor="ctr" horzOverflow="overflow">
                    <a:lnL w="0">
                      <a:miter lim="400000"/>
                    </a:lnL>
                    <a:lnR w="0">
                      <a:miter lim="400000"/>
                    </a:lnR>
                  </a:tcPr>
                </a:tc>
                <a:extLst>
                  <a:ext uri="{0D108BD9-81ED-4DB2-BD59-A6C34878D82A}">
                    <a16:rowId xmlns:a16="http://schemas.microsoft.com/office/drawing/2014/main" val="10002"/>
                  </a:ext>
                </a:extLst>
              </a:tr>
              <a:tr h="509813">
                <a:tc>
                  <a:txBody>
                    <a:bodyPr/>
                    <a:lstStyle/>
                    <a:p>
                      <a:pPr algn="l" defTabSz="914400"/>
                      <a:r>
                        <a:rPr sz="2000">
                          <a:latin typeface="Arial"/>
                          <a:ea typeface="Arial"/>
                          <a:cs typeface="Arial"/>
                          <a:sym typeface="Arial"/>
                        </a:rPr>
                        <a:t>2</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Satisfactory</a:t>
                      </a:r>
                    </a:p>
                  </a:txBody>
                  <a:tcPr marL="0" marR="0" marT="0" marB="0" anchor="ctr" horzOverflow="overflow">
                    <a:lnL w="0">
                      <a:miter lim="400000"/>
                    </a:lnL>
                    <a:lnR w="0">
                      <a:miter lim="400000"/>
                    </a:lnR>
                  </a:tcPr>
                </a:tc>
                <a:extLst>
                  <a:ext uri="{0D108BD9-81ED-4DB2-BD59-A6C34878D82A}">
                    <a16:rowId xmlns:a16="http://schemas.microsoft.com/office/drawing/2014/main" val="10003"/>
                  </a:ext>
                </a:extLst>
              </a:tr>
              <a:tr h="509813">
                <a:tc>
                  <a:txBody>
                    <a:bodyPr/>
                    <a:lstStyle/>
                    <a:p>
                      <a:pPr algn="l" defTabSz="914400"/>
                      <a:r>
                        <a:rPr sz="2000">
                          <a:latin typeface="Arial"/>
                          <a:ea typeface="Arial"/>
                          <a:cs typeface="Arial"/>
                          <a:sym typeface="Arial"/>
                        </a:rPr>
                        <a:t>3</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Good</a:t>
                      </a:r>
                    </a:p>
                  </a:txBody>
                  <a:tcPr marL="0" marR="0" marT="0" marB="0" anchor="ctr" horzOverflow="overflow">
                    <a:lnL w="0">
                      <a:miter lim="400000"/>
                    </a:lnL>
                    <a:lnR w="0">
                      <a:miter lim="400000"/>
                    </a:lnR>
                  </a:tcPr>
                </a:tc>
                <a:extLst>
                  <a:ext uri="{0D108BD9-81ED-4DB2-BD59-A6C34878D82A}">
                    <a16:rowId xmlns:a16="http://schemas.microsoft.com/office/drawing/2014/main" val="10004"/>
                  </a:ext>
                </a:extLst>
              </a:tr>
              <a:tr h="509813">
                <a:tc>
                  <a:txBody>
                    <a:bodyPr/>
                    <a:lstStyle/>
                    <a:p>
                      <a:pPr algn="l" defTabSz="914400"/>
                      <a:r>
                        <a:rPr sz="2000">
                          <a:latin typeface="Arial"/>
                          <a:ea typeface="Arial"/>
                          <a:cs typeface="Arial"/>
                          <a:sym typeface="Arial"/>
                        </a:rPr>
                        <a:t>4</a:t>
                      </a:r>
                    </a:p>
                  </a:txBody>
                  <a:tcPr marL="50800" marR="50800" marT="50800" marB="50800" anchor="ctr" horzOverflow="overflow">
                    <a:lnL w="0">
                      <a:miter lim="400000"/>
                    </a:lnL>
                    <a:lnR w="0">
                      <a:miter lim="400000"/>
                    </a:lnR>
                  </a:tcPr>
                </a:tc>
                <a:tc>
                  <a:txBody>
                    <a:bodyPr/>
                    <a:lstStyle/>
                    <a:p>
                      <a:pPr algn="r" defTabSz="914400"/>
                      <a:r>
                        <a:rPr sz="2000">
                          <a:latin typeface="Arial"/>
                          <a:ea typeface="Arial"/>
                          <a:cs typeface="Arial"/>
                          <a:sym typeface="Arial"/>
                        </a:rPr>
                        <a:t>Excellent</a:t>
                      </a:r>
                    </a:p>
                  </a:txBody>
                  <a:tcPr marL="0" marR="0" marT="0" marB="0" anchor="ctr" horzOverflow="overflow">
                    <a:lnL w="0">
                      <a:miter lim="400000"/>
                    </a:lnL>
                    <a:lnR w="0">
                      <a:miter lim="400000"/>
                    </a:lnR>
                  </a:tcPr>
                </a:tc>
                <a:extLst>
                  <a:ext uri="{0D108BD9-81ED-4DB2-BD59-A6C34878D82A}">
                    <a16:rowId xmlns:a16="http://schemas.microsoft.com/office/drawing/2014/main" val="10005"/>
                  </a:ext>
                </a:extLst>
              </a:tr>
            </a:tbl>
          </a:graphicData>
        </a:graphic>
      </p:graphicFrame>
      <p:sp>
        <p:nvSpPr>
          <p:cNvPr id="13"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E73670AA-F26F-EC45-BBC9-5BC47D53CCDB}"/>
              </a:ext>
            </a:extLst>
          </p:cNvPr>
          <p:cNvSpPr txBox="1"/>
          <p:nvPr/>
        </p:nvSpPr>
        <p:spPr>
          <a:xfrm>
            <a:off x="1800000" y="3090615"/>
            <a:ext cx="20823670" cy="8504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GB" b="0" cap="none" spc="0"/>
              <a:t>Lorem ipsum </a:t>
            </a:r>
            <a:r>
              <a:rPr lang="en-GB" b="0" cap="none" spc="0" err="1"/>
              <a:t>dolor</a:t>
            </a:r>
            <a:r>
              <a:rPr lang="en-GB" b="0" cap="none" spc="0"/>
              <a:t> sit </a:t>
            </a:r>
            <a:r>
              <a:rPr lang="en-GB" b="0" cap="none" spc="0" err="1"/>
              <a:t>amet</a:t>
            </a:r>
            <a:r>
              <a:rPr lang="en-GB" b="0" cap="none" spc="0"/>
              <a:t>, </a:t>
            </a:r>
            <a:r>
              <a:rPr lang="en-GB" b="0" cap="none" spc="0" err="1"/>
              <a:t>consectetur</a:t>
            </a:r>
            <a:r>
              <a:rPr lang="en-GB" b="0" cap="none" spc="0"/>
              <a:t> </a:t>
            </a:r>
            <a:r>
              <a:rPr lang="en-GB" b="0" cap="none" spc="0" err="1"/>
              <a:t>adipiscing</a:t>
            </a:r>
            <a:r>
              <a:rPr lang="en-GB" b="0" cap="none" spc="0"/>
              <a:t> </a:t>
            </a:r>
            <a:r>
              <a:rPr lang="en-GB" b="0" cap="none" spc="0" err="1"/>
              <a:t>elit</a:t>
            </a:r>
            <a:r>
              <a:rPr lang="en-GB" b="0" cap="none" spc="0"/>
              <a:t>. Vestibulum </a:t>
            </a:r>
            <a:r>
              <a:rPr lang="en-GB" b="0" cap="none" spc="0" err="1"/>
              <a:t>tristique</a:t>
            </a:r>
            <a:r>
              <a:rPr lang="en-GB" b="0" cap="none" spc="0"/>
              <a:t> </a:t>
            </a:r>
            <a:r>
              <a:rPr lang="en-GB" b="0" cap="none" spc="0" err="1"/>
              <a:t>elementum</a:t>
            </a:r>
            <a:r>
              <a:rPr lang="en-GB" b="0" cap="none" spc="0"/>
              <a:t> </a:t>
            </a:r>
            <a:r>
              <a:rPr lang="en-GB" b="0" cap="none" spc="0" err="1"/>
              <a:t>quam</a:t>
            </a:r>
            <a:r>
              <a:rPr lang="en-GB" b="0" cap="none" spc="0"/>
              <a:t> </a:t>
            </a:r>
            <a:r>
              <a:rPr lang="en-GB" b="0" cap="none" spc="0" err="1"/>
              <a:t>eu</a:t>
            </a:r>
            <a:r>
              <a:rPr lang="en-GB" b="0" cap="none" spc="0"/>
              <a:t> </a:t>
            </a:r>
            <a:r>
              <a:rPr lang="en-GB" b="0" cap="none" spc="0" err="1"/>
              <a:t>tempor</a:t>
            </a:r>
            <a:r>
              <a:rPr lang="en-GB" b="0" cap="none" spc="0"/>
              <a:t>. Duis a </a:t>
            </a:r>
            <a:r>
              <a:rPr lang="en-GB" b="0" cap="none" spc="0" err="1"/>
              <a:t>imperdiet</a:t>
            </a:r>
            <a:r>
              <a:rPr lang="en-GB" b="0" cap="none" spc="0"/>
              <a:t> </a:t>
            </a:r>
            <a:r>
              <a:rPr lang="en-GB" b="0" cap="none" spc="0" err="1"/>
              <a:t>velit</a:t>
            </a:r>
            <a:r>
              <a:rPr lang="en-GB" b="0" cap="none" spc="0"/>
              <a:t>, non </a:t>
            </a:r>
            <a:r>
              <a:rPr lang="en-GB" b="0" cap="none" spc="0" err="1"/>
              <a:t>scelerisque</a:t>
            </a:r>
            <a:r>
              <a:rPr lang="en-GB" b="0" cap="none" spc="0"/>
              <a:t> </a:t>
            </a:r>
            <a:r>
              <a:rPr lang="en-GB" b="0" cap="none" spc="0" err="1"/>
              <a:t>risus</a:t>
            </a:r>
            <a:r>
              <a:rPr lang="en-GB" b="0" cap="none" spc="0"/>
              <a:t>. Cras </a:t>
            </a:r>
            <a:r>
              <a:rPr lang="en-GB" b="0" cap="none" spc="0" err="1"/>
              <a:t>imperdiet</a:t>
            </a:r>
            <a:r>
              <a:rPr lang="en-GB" b="0" cap="none" spc="0"/>
              <a:t> </a:t>
            </a:r>
            <a:r>
              <a:rPr lang="en-GB" b="0" cap="none" spc="0" err="1"/>
              <a:t>pellentesque</a:t>
            </a:r>
            <a:r>
              <a:rPr lang="en-GB" b="0" cap="none" spc="0"/>
              <a:t> </a:t>
            </a:r>
            <a:r>
              <a:rPr lang="en-GB" b="0" cap="none" spc="0" err="1"/>
              <a:t>massa</a:t>
            </a:r>
            <a:r>
              <a:rPr lang="en-GB" b="0" cap="none" spc="0"/>
              <a:t>, vitae </a:t>
            </a:r>
            <a:r>
              <a:rPr lang="en-GB" b="0" cap="none" spc="0" err="1"/>
              <a:t>vehicula</a:t>
            </a:r>
            <a:r>
              <a:rPr lang="en-GB" b="0" cap="none" spc="0"/>
              <a:t> </a:t>
            </a:r>
            <a:r>
              <a:rPr lang="en-GB" b="0" cap="none" spc="0" err="1"/>
              <a:t>tellus</a:t>
            </a:r>
            <a:r>
              <a:rPr lang="en-GB" b="0" cap="none" spc="0"/>
              <a:t> </a:t>
            </a:r>
            <a:r>
              <a:rPr lang="en-GB" b="0" cap="none" spc="0" err="1"/>
              <a:t>mollis</a:t>
            </a:r>
            <a:r>
              <a:rPr lang="en-GB" b="0" cap="none" spc="0"/>
              <a:t> in. Duis vitae libero </a:t>
            </a:r>
            <a:r>
              <a:rPr lang="en-GB" b="0" cap="none" spc="0" err="1"/>
              <a:t>elementum</a:t>
            </a:r>
            <a:r>
              <a:rPr lang="en-GB" b="0" cap="none" spc="0"/>
              <a:t>, </a:t>
            </a:r>
            <a:r>
              <a:rPr lang="en-GB" b="0" cap="none" spc="0" err="1"/>
              <a:t>venenatis</a:t>
            </a:r>
            <a:r>
              <a:rPr lang="en-GB" b="0" cap="none" spc="0"/>
              <a:t> </a:t>
            </a:r>
            <a:r>
              <a:rPr lang="en-GB" b="0" cap="none" spc="0" err="1"/>
              <a:t>augue</a:t>
            </a:r>
            <a:r>
              <a:rPr lang="en-GB" b="0" cap="none" spc="0"/>
              <a:t> vitae, </a:t>
            </a:r>
            <a:r>
              <a:rPr lang="en-GB" b="0" cap="none" spc="0" err="1"/>
              <a:t>aliquam</a:t>
            </a:r>
            <a:r>
              <a:rPr lang="en-GB" b="0" cap="none" spc="0"/>
              <a:t> ante. Aenean </a:t>
            </a:r>
            <a:r>
              <a:rPr lang="en-GB" b="0" cap="none" spc="0" err="1"/>
              <a:t>vel</a:t>
            </a:r>
            <a:r>
              <a:rPr lang="en-GB" b="0" cap="none" spc="0"/>
              <a:t> </a:t>
            </a:r>
            <a:r>
              <a:rPr lang="en-GB" b="0" cap="none" spc="0" err="1"/>
              <a:t>elit</a:t>
            </a:r>
            <a:r>
              <a:rPr lang="en-GB" b="0" cap="none" spc="0"/>
              <a:t> gravida, </a:t>
            </a:r>
            <a:r>
              <a:rPr lang="en-GB" b="0" cap="none" spc="0" err="1"/>
              <a:t>pellentesque</a:t>
            </a:r>
            <a:r>
              <a:rPr lang="en-GB" b="0" cap="none" spc="0"/>
              <a:t> </a:t>
            </a:r>
            <a:r>
              <a:rPr lang="en-GB" b="0" cap="none" spc="0" err="1"/>
              <a:t>massa</a:t>
            </a:r>
            <a:r>
              <a:rPr lang="en-GB" b="0" cap="none" spc="0"/>
              <a:t> vitae, </a:t>
            </a:r>
            <a:r>
              <a:rPr lang="en-GB" b="0" cap="none" spc="0" err="1"/>
              <a:t>faucibus</a:t>
            </a:r>
            <a:r>
              <a:rPr lang="en-GB" b="0" cap="none" spc="0"/>
              <a:t> ante. In </a:t>
            </a:r>
            <a:r>
              <a:rPr lang="en-GB" b="0" cap="none" spc="0" err="1"/>
              <a:t>hac</a:t>
            </a:r>
            <a:r>
              <a:rPr lang="en-GB" b="0" cap="none" spc="0"/>
              <a:t> </a:t>
            </a:r>
            <a:r>
              <a:rPr lang="en-GB" b="0" cap="none" spc="0" err="1"/>
              <a:t>habitasse</a:t>
            </a:r>
            <a:r>
              <a:rPr lang="en-GB" b="0" cap="none" spc="0"/>
              <a:t> </a:t>
            </a:r>
            <a:r>
              <a:rPr lang="en-GB" b="0" cap="none" spc="0" err="1"/>
              <a:t>platea</a:t>
            </a:r>
            <a:r>
              <a:rPr lang="en-GB" b="0" cap="none" spc="0"/>
              <a:t> </a:t>
            </a:r>
            <a:r>
              <a:rPr lang="en-GB" b="0" cap="none" spc="0" err="1"/>
              <a:t>dictumst</a:t>
            </a:r>
            <a:r>
              <a:rPr lang="en-GB" b="0" cap="none" spc="0"/>
              <a:t>. Aenean auctor nisi </a:t>
            </a:r>
            <a:r>
              <a:rPr lang="en-GB" b="0" cap="none" spc="0" err="1"/>
              <a:t>leo</a:t>
            </a:r>
            <a:r>
              <a:rPr lang="en-GB" b="0" cap="none" spc="0"/>
              <a:t>, id </a:t>
            </a:r>
            <a:r>
              <a:rPr lang="en-GB" b="0" cap="none" spc="0" err="1"/>
              <a:t>elementum</a:t>
            </a:r>
            <a:r>
              <a:rPr lang="en-GB" b="0" cap="none" spc="0"/>
              <a:t> </a:t>
            </a:r>
            <a:r>
              <a:rPr lang="en-GB" b="0" cap="none" spc="0" err="1"/>
              <a:t>est</a:t>
            </a:r>
            <a:r>
              <a:rPr lang="en-GB" b="0" cap="none" spc="0"/>
              <a:t> </a:t>
            </a:r>
            <a:r>
              <a:rPr lang="en-GB" b="0" cap="none" spc="0" err="1"/>
              <a:t>aliquam</a:t>
            </a:r>
            <a:r>
              <a:rPr lang="en-GB" b="0" cap="none" spc="0"/>
              <a:t> in. </a:t>
            </a:r>
          </a:p>
        </p:txBody>
      </p:sp>
      <p:sp>
        <p:nvSpPr>
          <p:cNvPr id="12" name="Title Goes Here">
            <a:extLst>
              <a:ext uri="{FF2B5EF4-FFF2-40B4-BE49-F238E27FC236}">
                <a16:creationId xmlns:a16="http://schemas.microsoft.com/office/drawing/2014/main" id="{6DA636DD-FF83-5342-95A5-5E3B8F7CA27C}"/>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At risk review</a:t>
            </a:r>
            <a:endParaRPr/>
          </a:p>
        </p:txBody>
      </p:sp>
    </p:spTree>
    <p:extLst>
      <p:ext uri="{BB962C8B-B14F-4D97-AF65-F5344CB8AC3E}">
        <p14:creationId xmlns:p14="http://schemas.microsoft.com/office/powerpoint/2010/main" val="291525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151</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AF435A5D-5E1A-F44C-8C41-3A2CF3E7D106}"/>
              </a:ext>
            </a:extLst>
          </p:cNvPr>
          <p:cNvSpPr txBox="1"/>
          <p:nvPr/>
        </p:nvSpPr>
        <p:spPr>
          <a:xfrm>
            <a:off x="1703286" y="210051"/>
            <a:ext cx="6953826"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5.3</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Commercials – Rate Card – Notes</a:t>
            </a:r>
            <a:endParaRPr>
              <a:solidFill>
                <a:srgbClr val="DE411B"/>
              </a:solidFill>
              <a:latin typeface="Arial" panose="020B0604020202020204" pitchFamily="34" charset="0"/>
              <a:cs typeface="Arial" panose="020B0604020202020204" pitchFamily="34" charset="0"/>
              <a:sym typeface="Helvetica"/>
            </a:endParaRPr>
          </a:p>
        </p:txBody>
      </p:sp>
      <p:sp>
        <p:nvSpPr>
          <p:cNvPr id="14" name="Notes…">
            <a:extLst>
              <a:ext uri="{FF2B5EF4-FFF2-40B4-BE49-F238E27FC236}">
                <a16:creationId xmlns:a16="http://schemas.microsoft.com/office/drawing/2014/main" id="{23B5D7FA-6FFF-684F-8912-9E9AD729FA97}"/>
              </a:ext>
            </a:extLst>
          </p:cNvPr>
          <p:cNvSpPr txBox="1"/>
          <p:nvPr/>
        </p:nvSpPr>
        <p:spPr>
          <a:xfrm>
            <a:off x="1787525" y="4916256"/>
            <a:ext cx="9667743" cy="42530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algn="l" defTabSz="821531">
              <a:spcBef>
                <a:spcPts val="200"/>
              </a:spcBef>
              <a:defRPr sz="2000" b="1">
                <a:solidFill>
                  <a:srgbClr val="000000"/>
                </a:solidFill>
                <a:latin typeface="Arial"/>
                <a:ea typeface="Arial"/>
                <a:cs typeface="Arial"/>
                <a:sym typeface="Arial"/>
              </a:defRPr>
            </a:pPr>
            <a:r>
              <a:t>Notes</a:t>
            </a:r>
          </a:p>
          <a:p>
            <a:pPr algn="l" defTabSz="821531">
              <a:spcBef>
                <a:spcPts val="200"/>
              </a:spcBef>
              <a:defRPr sz="2000" b="1">
                <a:solidFill>
                  <a:srgbClr val="000000"/>
                </a:solidFill>
                <a:latin typeface="Arial"/>
                <a:ea typeface="Arial"/>
                <a:cs typeface="Arial"/>
                <a:sym typeface="Arial"/>
              </a:defRPr>
            </a:pPr>
            <a:endParaRP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All rates are exclusive of VAT</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Rates are subject to annual uplift (from 1st </a:t>
            </a:r>
            <a:r>
              <a:rPr lang="en-GB" b="0" cap="none" spc="0" err="1">
                <a:solidFill>
                  <a:srgbClr val="5E5E5E"/>
                </a:solidFill>
              </a:rPr>
              <a:t>january</a:t>
            </a:r>
            <a:r>
              <a:rPr lang="en-GB" b="0" cap="none" spc="0">
                <a:solidFill>
                  <a:srgbClr val="5E5E5E"/>
                </a:solidFill>
              </a:rPr>
              <a:t> 2019)</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All rates are exclusive of reasonable pre-agreed expenses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Rates are based on a 7.5 hour UK working day and a 8 hour CEE working day</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Overtime will be agreed with the customer in advance and will be charged at 1.5x rates for evenings and weekends and 2x rates for client country public holidays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Each resource is subject to a 30 day notice period</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Excludes all travel and expense costs</a:t>
            </a: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Nearshore resources when travelling to work on a client site will be subject to additional expenses to cover hotel, local transfers, per diem &amp; daily expenses – expectation of a flat 250 € charge. One-off fees such as flights / long train fares would also be additional.</a:t>
            </a:r>
          </a:p>
        </p:txBody>
      </p:sp>
      <p:sp>
        <p:nvSpPr>
          <p:cNvPr id="7" name="Title Goes Here">
            <a:extLst>
              <a:ext uri="{FF2B5EF4-FFF2-40B4-BE49-F238E27FC236}">
                <a16:creationId xmlns:a16="http://schemas.microsoft.com/office/drawing/2014/main" id="{B39907D2-EE1D-1346-9040-7878808A88CA}"/>
              </a:ext>
            </a:extLst>
          </p:cNvPr>
          <p:cNvSpPr txBox="1"/>
          <p:nvPr/>
        </p:nvSpPr>
        <p:spPr>
          <a:xfrm>
            <a:off x="1787525"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Commercial - Notes</a:t>
            </a:r>
            <a:endParaRPr/>
          </a:p>
        </p:txBody>
      </p:sp>
    </p:spTree>
    <p:extLst>
      <p:ext uri="{BB962C8B-B14F-4D97-AF65-F5344CB8AC3E}">
        <p14:creationId xmlns:p14="http://schemas.microsoft.com/office/powerpoint/2010/main" val="12114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Case Studies</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7" name="1">
            <a:extLst>
              <a:ext uri="{FF2B5EF4-FFF2-40B4-BE49-F238E27FC236}">
                <a16:creationId xmlns:a16="http://schemas.microsoft.com/office/drawing/2014/main" id="{599C8E13-466B-D84F-BE35-76486D1B10F3}"/>
              </a:ext>
            </a:extLst>
          </p:cNvPr>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7</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Tree>
    <p:extLst>
      <p:ext uri="{BB962C8B-B14F-4D97-AF65-F5344CB8AC3E}">
        <p14:creationId xmlns:p14="http://schemas.microsoft.com/office/powerpoint/2010/main" val="663028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153</a:t>
            </a:fld>
            <a:endParaRPr/>
          </a:p>
        </p:txBody>
      </p:sp>
      <p:sp>
        <p:nvSpPr>
          <p:cNvPr id="770" name="Client Name  Presentation Title  -  1. Chapter Name"/>
          <p:cNvSpPr txBox="1">
            <a:spLocks noGrp="1"/>
          </p:cNvSpPr>
          <p:nvPr>
            <p:ph type="body" sz="quarter" idx="13"/>
          </p:nvPr>
        </p:nvSpPr>
        <p:spPr>
          <a:xfrm>
            <a:off x="1703286" y="210051"/>
            <a:ext cx="6375142"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7</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1</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Template 1</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Client and project name</a:t>
            </a:r>
            <a:endParaRPr/>
          </a:p>
        </p:txBody>
      </p:sp>
      <p:sp>
        <p:nvSpPr>
          <p:cNvPr id="774" name="20%…"/>
          <p:cNvSpPr txBox="1"/>
          <p:nvPr/>
        </p:nvSpPr>
        <p:spPr>
          <a:xfrm>
            <a:off x="17857460" y="3288855"/>
            <a:ext cx="2806860" cy="21195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pPr defTabSz="914400">
              <a:lnSpc>
                <a:spcPct val="80000"/>
              </a:lnSpc>
              <a:spcBef>
                <a:spcPts val="1000"/>
              </a:spcBef>
              <a:defRPr sz="7500" spc="-225">
                <a:solidFill>
                  <a:srgbClr val="000000"/>
                </a:solidFill>
              </a:defRPr>
            </a:pPr>
            <a:r>
              <a:t>20%</a:t>
            </a:r>
          </a:p>
          <a:p>
            <a:pPr>
              <a:defRPr spc="198">
                <a:solidFill>
                  <a:srgbClr val="000000"/>
                </a:solidFill>
              </a:defRPr>
            </a:pPr>
            <a:r>
              <a:rPr lang="en-US"/>
              <a:t>Achievement 1</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sp>
        <p:nvSpPr>
          <p:cNvPr id="775" name="20%…"/>
          <p:cNvSpPr txBox="1"/>
          <p:nvPr/>
        </p:nvSpPr>
        <p:spPr>
          <a:xfrm>
            <a:off x="17857460" y="9344787"/>
            <a:ext cx="2806860" cy="21195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pPr defTabSz="914400">
              <a:lnSpc>
                <a:spcPct val="80000"/>
              </a:lnSpc>
              <a:spcBef>
                <a:spcPts val="1000"/>
              </a:spcBef>
              <a:defRPr sz="7500" spc="-225">
                <a:solidFill>
                  <a:srgbClr val="000000"/>
                </a:solidFill>
              </a:defRPr>
            </a:pPr>
            <a:r>
              <a:t>20%</a:t>
            </a:r>
          </a:p>
          <a:p>
            <a:pPr>
              <a:defRPr spc="198">
                <a:solidFill>
                  <a:srgbClr val="000000"/>
                </a:solidFill>
              </a:defRPr>
            </a:pPr>
            <a:r>
              <a:rPr lang="en-US"/>
              <a:t>Achievement 3</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Description goes here in two lines</a:t>
            </a:r>
          </a:p>
        </p:txBody>
      </p:sp>
      <p:sp>
        <p:nvSpPr>
          <p:cNvPr id="776" name="20%…"/>
          <p:cNvSpPr txBox="1"/>
          <p:nvPr/>
        </p:nvSpPr>
        <p:spPr>
          <a:xfrm>
            <a:off x="17857460" y="6316821"/>
            <a:ext cx="2806860" cy="21195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pPr defTabSz="914400">
              <a:lnSpc>
                <a:spcPct val="80000"/>
              </a:lnSpc>
              <a:spcBef>
                <a:spcPts val="1000"/>
              </a:spcBef>
              <a:defRPr sz="7500" spc="-225">
                <a:solidFill>
                  <a:srgbClr val="000000"/>
                </a:solidFill>
              </a:defRPr>
            </a:pPr>
            <a:r>
              <a:t>20%</a:t>
            </a:r>
          </a:p>
          <a:p>
            <a:pPr>
              <a:defRPr spc="198">
                <a:solidFill>
                  <a:srgbClr val="000000"/>
                </a:solidFill>
              </a:defRPr>
            </a:pPr>
            <a:r>
              <a:rPr lang="en-US"/>
              <a:t>Achievement 2</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417952"/>
            <a:ext cx="13274840" cy="73815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p>
          <a:p>
            <a:pPr>
              <a:lnSpc>
                <a:spcPct val="100000"/>
              </a:lnSpc>
              <a:spcBef>
                <a:spcPts val="3000"/>
              </a:spcBef>
              <a:defRPr spc="198">
                <a:solidFill>
                  <a:srgbClr val="000000"/>
                </a:solidFill>
              </a:defRPr>
            </a:pPr>
            <a:r>
              <a:t>1. </a:t>
            </a:r>
            <a:r>
              <a:rPr lang="en-US"/>
              <a:t>Challenges – client goals – business problem we solved</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a:lnSpc>
                <a:spcPct val="100000"/>
              </a:lnSpc>
              <a:spcBef>
                <a:spcPts val="3000"/>
              </a:spcBef>
              <a:defRPr spc="198">
                <a:solidFill>
                  <a:srgbClr val="000000"/>
                </a:solidFill>
              </a:defRPr>
            </a:pPr>
            <a:r>
              <a:t>2. </a:t>
            </a:r>
            <a:r>
              <a:rPr lang="en-US"/>
              <a:t>Solution – </a:t>
            </a:r>
            <a:r>
              <a:rPr lang="en-US" err="1"/>
              <a:t>endava</a:t>
            </a:r>
            <a:r>
              <a:rPr lang="en-US"/>
              <a:t> approach</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355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154</a:t>
            </a:fld>
            <a:endParaRPr/>
          </a:p>
        </p:txBody>
      </p:sp>
      <p:sp>
        <p:nvSpPr>
          <p:cNvPr id="770" name="Client Name  Presentation Title  -  1. Chapter Name"/>
          <p:cNvSpPr txBox="1">
            <a:spLocks noGrp="1"/>
          </p:cNvSpPr>
          <p:nvPr>
            <p:ph type="body" sz="quarter" idx="13"/>
          </p:nvPr>
        </p:nvSpPr>
        <p:spPr>
          <a:xfrm>
            <a:off x="1703286" y="210051"/>
            <a:ext cx="6375142"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7</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2</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Template 2</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Client and project name</a:t>
            </a:r>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417952"/>
            <a:ext cx="13274840" cy="73815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p>
          <a:p>
            <a:pPr>
              <a:lnSpc>
                <a:spcPct val="100000"/>
              </a:lnSpc>
              <a:spcBef>
                <a:spcPts val="3000"/>
              </a:spcBef>
              <a:defRPr spc="198">
                <a:solidFill>
                  <a:srgbClr val="000000"/>
                </a:solidFill>
              </a:defRPr>
            </a:pPr>
            <a:r>
              <a:t>1. </a:t>
            </a:r>
            <a:r>
              <a:rPr lang="en-US"/>
              <a:t>Challenges – client goals – business problem we solved</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a:lnSpc>
                <a:spcPct val="100000"/>
              </a:lnSpc>
              <a:spcBef>
                <a:spcPts val="3000"/>
              </a:spcBef>
              <a:defRPr spc="198">
                <a:solidFill>
                  <a:srgbClr val="000000"/>
                </a:solidFill>
              </a:defRPr>
            </a:pPr>
            <a:r>
              <a:t>2. </a:t>
            </a:r>
            <a:r>
              <a:rPr lang="en-US"/>
              <a:t>Solution – </a:t>
            </a:r>
            <a:r>
              <a:rPr lang="en-US" err="1"/>
              <a:t>endava</a:t>
            </a:r>
            <a:r>
              <a:rPr lang="en-US"/>
              <a:t> approach</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grpSp>
        <p:nvGrpSpPr>
          <p:cNvPr id="10" name="Group">
            <a:extLst>
              <a:ext uri="{FF2B5EF4-FFF2-40B4-BE49-F238E27FC236}">
                <a16:creationId xmlns:a16="http://schemas.microsoft.com/office/drawing/2014/main" id="{8CD329F4-A646-F344-8207-D19C1CFC6F43}"/>
              </a:ext>
            </a:extLst>
          </p:cNvPr>
          <p:cNvGrpSpPr/>
          <p:nvPr/>
        </p:nvGrpSpPr>
        <p:grpSpPr>
          <a:xfrm>
            <a:off x="16951298" y="1966931"/>
            <a:ext cx="3165476" cy="3165476"/>
            <a:chOff x="0" y="0"/>
            <a:chExt cx="3165475" cy="3165475"/>
          </a:xfrm>
        </p:grpSpPr>
        <p:sp>
          <p:nvSpPr>
            <p:cNvPr id="11" name="Square">
              <a:extLst>
                <a:ext uri="{FF2B5EF4-FFF2-40B4-BE49-F238E27FC236}">
                  <a16:creationId xmlns:a16="http://schemas.microsoft.com/office/drawing/2014/main" id="{8420BBDC-2F80-B643-9991-AF0599F52C7E}"/>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12" name="20%…">
              <a:extLst>
                <a:ext uri="{FF2B5EF4-FFF2-40B4-BE49-F238E27FC236}">
                  <a16:creationId xmlns:a16="http://schemas.microsoft.com/office/drawing/2014/main" id="{46AC1B0C-8696-1846-B1FE-282DA0BA3572}"/>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1</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13" name="Group">
            <a:extLst>
              <a:ext uri="{FF2B5EF4-FFF2-40B4-BE49-F238E27FC236}">
                <a16:creationId xmlns:a16="http://schemas.microsoft.com/office/drawing/2014/main" id="{1824E5C1-65A4-CA42-8046-71E044C966FA}"/>
              </a:ext>
            </a:extLst>
          </p:cNvPr>
          <p:cNvGrpSpPr/>
          <p:nvPr/>
        </p:nvGrpSpPr>
        <p:grpSpPr>
          <a:xfrm>
            <a:off x="20246467" y="1966931"/>
            <a:ext cx="3165476" cy="3165476"/>
            <a:chOff x="0" y="0"/>
            <a:chExt cx="3165475" cy="3165475"/>
          </a:xfrm>
        </p:grpSpPr>
        <p:sp>
          <p:nvSpPr>
            <p:cNvPr id="14" name="Square">
              <a:extLst>
                <a:ext uri="{FF2B5EF4-FFF2-40B4-BE49-F238E27FC236}">
                  <a16:creationId xmlns:a16="http://schemas.microsoft.com/office/drawing/2014/main" id="{88FA90B2-E3EB-0A47-81A3-14798C5A9FE3}"/>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15" name="20%…">
              <a:extLst>
                <a:ext uri="{FF2B5EF4-FFF2-40B4-BE49-F238E27FC236}">
                  <a16:creationId xmlns:a16="http://schemas.microsoft.com/office/drawing/2014/main" id="{B9EFC970-781D-5B47-9845-2038B9C1E6E9}"/>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2</a:t>
              </a: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16" name="Group">
            <a:extLst>
              <a:ext uri="{FF2B5EF4-FFF2-40B4-BE49-F238E27FC236}">
                <a16:creationId xmlns:a16="http://schemas.microsoft.com/office/drawing/2014/main" id="{EEF4CE65-B92D-F747-9ACB-6C13E1BFFAFE}"/>
              </a:ext>
            </a:extLst>
          </p:cNvPr>
          <p:cNvGrpSpPr/>
          <p:nvPr/>
        </p:nvGrpSpPr>
        <p:grpSpPr>
          <a:xfrm>
            <a:off x="16951298" y="5259987"/>
            <a:ext cx="3165476" cy="3165476"/>
            <a:chOff x="0" y="0"/>
            <a:chExt cx="3165475" cy="3165475"/>
          </a:xfrm>
        </p:grpSpPr>
        <p:sp>
          <p:nvSpPr>
            <p:cNvPr id="17" name="Square">
              <a:extLst>
                <a:ext uri="{FF2B5EF4-FFF2-40B4-BE49-F238E27FC236}">
                  <a16:creationId xmlns:a16="http://schemas.microsoft.com/office/drawing/2014/main" id="{615B9C84-69CA-7749-8510-24DDF26ED2F5}"/>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18" name="20%…">
              <a:extLst>
                <a:ext uri="{FF2B5EF4-FFF2-40B4-BE49-F238E27FC236}">
                  <a16:creationId xmlns:a16="http://schemas.microsoft.com/office/drawing/2014/main" id="{9A87C018-23D5-8D46-B978-9C13265752E3}"/>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3</a:t>
              </a: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19" name="Group">
            <a:extLst>
              <a:ext uri="{FF2B5EF4-FFF2-40B4-BE49-F238E27FC236}">
                <a16:creationId xmlns:a16="http://schemas.microsoft.com/office/drawing/2014/main" id="{82A01F06-5481-2848-8BD0-ED340BFD6484}"/>
              </a:ext>
            </a:extLst>
          </p:cNvPr>
          <p:cNvGrpSpPr/>
          <p:nvPr/>
        </p:nvGrpSpPr>
        <p:grpSpPr>
          <a:xfrm>
            <a:off x="20246467" y="5259987"/>
            <a:ext cx="3165476" cy="3165476"/>
            <a:chOff x="0" y="0"/>
            <a:chExt cx="3165475" cy="3165475"/>
          </a:xfrm>
        </p:grpSpPr>
        <p:sp>
          <p:nvSpPr>
            <p:cNvPr id="20" name="Square">
              <a:extLst>
                <a:ext uri="{FF2B5EF4-FFF2-40B4-BE49-F238E27FC236}">
                  <a16:creationId xmlns:a16="http://schemas.microsoft.com/office/drawing/2014/main" id="{B0575766-61B2-9844-B16B-9E39208BDD2F}"/>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1" name="20%…">
              <a:extLst>
                <a:ext uri="{FF2B5EF4-FFF2-40B4-BE49-F238E27FC236}">
                  <a16:creationId xmlns:a16="http://schemas.microsoft.com/office/drawing/2014/main" id="{6F3FA8F3-2EE3-FD43-B62E-CBA69B9AAD89}"/>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4</a:t>
              </a: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22" name="Group">
            <a:extLst>
              <a:ext uri="{FF2B5EF4-FFF2-40B4-BE49-F238E27FC236}">
                <a16:creationId xmlns:a16="http://schemas.microsoft.com/office/drawing/2014/main" id="{A862D7B0-4A71-7943-8B21-F48ECC0756E9}"/>
              </a:ext>
            </a:extLst>
          </p:cNvPr>
          <p:cNvGrpSpPr/>
          <p:nvPr/>
        </p:nvGrpSpPr>
        <p:grpSpPr>
          <a:xfrm>
            <a:off x="16951298" y="8553044"/>
            <a:ext cx="3165476" cy="3165476"/>
            <a:chOff x="0" y="0"/>
            <a:chExt cx="3165475" cy="3165475"/>
          </a:xfrm>
        </p:grpSpPr>
        <p:sp>
          <p:nvSpPr>
            <p:cNvPr id="23" name="Square">
              <a:extLst>
                <a:ext uri="{FF2B5EF4-FFF2-40B4-BE49-F238E27FC236}">
                  <a16:creationId xmlns:a16="http://schemas.microsoft.com/office/drawing/2014/main" id="{855133D8-F2E6-494E-8BB6-BDECC057D3F6}"/>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4" name="20%…">
              <a:extLst>
                <a:ext uri="{FF2B5EF4-FFF2-40B4-BE49-F238E27FC236}">
                  <a16:creationId xmlns:a16="http://schemas.microsoft.com/office/drawing/2014/main" id="{381D0C10-DFE5-C444-A905-88B7E05F8A2A}"/>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5</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25" name="Group">
            <a:extLst>
              <a:ext uri="{FF2B5EF4-FFF2-40B4-BE49-F238E27FC236}">
                <a16:creationId xmlns:a16="http://schemas.microsoft.com/office/drawing/2014/main" id="{6FE74E62-FA7B-104C-8005-D60049741B6B}"/>
              </a:ext>
            </a:extLst>
          </p:cNvPr>
          <p:cNvGrpSpPr/>
          <p:nvPr/>
        </p:nvGrpSpPr>
        <p:grpSpPr>
          <a:xfrm>
            <a:off x="20246467" y="8553044"/>
            <a:ext cx="3165476" cy="3165476"/>
            <a:chOff x="0" y="0"/>
            <a:chExt cx="3165475" cy="3165475"/>
          </a:xfrm>
        </p:grpSpPr>
        <p:sp>
          <p:nvSpPr>
            <p:cNvPr id="26" name="Square">
              <a:extLst>
                <a:ext uri="{FF2B5EF4-FFF2-40B4-BE49-F238E27FC236}">
                  <a16:creationId xmlns:a16="http://schemas.microsoft.com/office/drawing/2014/main" id="{0A556ACE-2450-5848-9055-7B579B8AB917}"/>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7" name="20%…">
              <a:extLst>
                <a:ext uri="{FF2B5EF4-FFF2-40B4-BE49-F238E27FC236}">
                  <a16:creationId xmlns:a16="http://schemas.microsoft.com/office/drawing/2014/main" id="{83BA69C8-89A6-6B41-8F41-7E984D41517E}"/>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6</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spTree>
    <p:extLst>
      <p:ext uri="{BB962C8B-B14F-4D97-AF65-F5344CB8AC3E}">
        <p14:creationId xmlns:p14="http://schemas.microsoft.com/office/powerpoint/2010/main" val="3066419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rPr/>
              <a:t>155</a:t>
            </a:fld>
            <a:endParaRPr/>
          </a:p>
        </p:txBody>
      </p:sp>
      <p:sp>
        <p:nvSpPr>
          <p:cNvPr id="770" name="Client Name  Presentation Title  -  1. Chapter Name"/>
          <p:cNvSpPr txBox="1">
            <a:spLocks noGrp="1"/>
          </p:cNvSpPr>
          <p:nvPr>
            <p:ph type="body" sz="quarter" idx="13"/>
          </p:nvPr>
        </p:nvSpPr>
        <p:spPr>
          <a:xfrm>
            <a:off x="1703286" y="210051"/>
            <a:ext cx="6375142"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7</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3</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Template 3</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Client and project name</a:t>
            </a:r>
            <a:endParaRPr/>
          </a:p>
        </p:txBody>
      </p:sp>
      <p:sp>
        <p:nvSpPr>
          <p:cNvPr id="774" name="20%…"/>
          <p:cNvSpPr txBox="1"/>
          <p:nvPr/>
        </p:nvSpPr>
        <p:spPr>
          <a:xfrm>
            <a:off x="17857460" y="3288855"/>
            <a:ext cx="2806860" cy="21195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pPr defTabSz="914400">
              <a:lnSpc>
                <a:spcPct val="80000"/>
              </a:lnSpc>
              <a:spcBef>
                <a:spcPts val="1000"/>
              </a:spcBef>
              <a:defRPr sz="7500" spc="-225">
                <a:solidFill>
                  <a:srgbClr val="000000"/>
                </a:solidFill>
              </a:defRPr>
            </a:pPr>
            <a:r>
              <a:t>20%</a:t>
            </a:r>
          </a:p>
          <a:p>
            <a:pPr>
              <a:defRPr spc="198">
                <a:solidFill>
                  <a:srgbClr val="000000"/>
                </a:solidFill>
              </a:defRPr>
            </a:pPr>
            <a:r>
              <a:rPr lang="en-US"/>
              <a:t>Achievement 1</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sp>
        <p:nvSpPr>
          <p:cNvPr id="775" name="20%…"/>
          <p:cNvSpPr txBox="1"/>
          <p:nvPr/>
        </p:nvSpPr>
        <p:spPr>
          <a:xfrm>
            <a:off x="17857460" y="9344787"/>
            <a:ext cx="2806860" cy="21195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pPr defTabSz="914400">
              <a:lnSpc>
                <a:spcPct val="80000"/>
              </a:lnSpc>
              <a:spcBef>
                <a:spcPts val="1000"/>
              </a:spcBef>
              <a:defRPr sz="7500" spc="-225">
                <a:solidFill>
                  <a:srgbClr val="000000"/>
                </a:solidFill>
              </a:defRPr>
            </a:pPr>
            <a:r>
              <a:t>20%</a:t>
            </a:r>
          </a:p>
          <a:p>
            <a:pPr>
              <a:defRPr spc="198">
                <a:solidFill>
                  <a:srgbClr val="000000"/>
                </a:solidFill>
              </a:defRPr>
            </a:pPr>
            <a:r>
              <a:rPr lang="en-US"/>
              <a:t>Achievement 3</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Description goes here in two lines</a:t>
            </a:r>
          </a:p>
        </p:txBody>
      </p:sp>
      <p:sp>
        <p:nvSpPr>
          <p:cNvPr id="776" name="20%…"/>
          <p:cNvSpPr txBox="1"/>
          <p:nvPr/>
        </p:nvSpPr>
        <p:spPr>
          <a:xfrm>
            <a:off x="17857460" y="6316821"/>
            <a:ext cx="2806860" cy="21195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pPr defTabSz="914400">
              <a:lnSpc>
                <a:spcPct val="80000"/>
              </a:lnSpc>
              <a:spcBef>
                <a:spcPts val="1000"/>
              </a:spcBef>
              <a:defRPr sz="7500" spc="-225">
                <a:solidFill>
                  <a:srgbClr val="000000"/>
                </a:solidFill>
              </a:defRPr>
            </a:pPr>
            <a:r>
              <a:t>20%</a:t>
            </a:r>
          </a:p>
          <a:p>
            <a:pPr>
              <a:defRPr spc="198">
                <a:solidFill>
                  <a:srgbClr val="000000"/>
                </a:solidFill>
              </a:defRPr>
            </a:pPr>
            <a:r>
              <a:rPr lang="en-US"/>
              <a:t>Achievement 2</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417952"/>
            <a:ext cx="13274840" cy="194925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sp>
        <p:nvSpPr>
          <p:cNvPr id="10" name="Rectangle">
            <a:extLst>
              <a:ext uri="{FF2B5EF4-FFF2-40B4-BE49-F238E27FC236}">
                <a16:creationId xmlns:a16="http://schemas.microsoft.com/office/drawing/2014/main" id="{0E30EC5A-A324-3D44-922D-8BA1A8A77F0E}"/>
              </a:ext>
            </a:extLst>
          </p:cNvPr>
          <p:cNvSpPr/>
          <p:nvPr/>
        </p:nvSpPr>
        <p:spPr>
          <a:xfrm rot="16200000">
            <a:off x="2138702" y="6520539"/>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1" name="Rectangle">
            <a:extLst>
              <a:ext uri="{FF2B5EF4-FFF2-40B4-BE49-F238E27FC236}">
                <a16:creationId xmlns:a16="http://schemas.microsoft.com/office/drawing/2014/main" id="{AD50C6B3-3598-7046-872A-72CD0300F194}"/>
              </a:ext>
            </a:extLst>
          </p:cNvPr>
          <p:cNvSpPr/>
          <p:nvPr/>
        </p:nvSpPr>
        <p:spPr>
          <a:xfrm rot="16200000">
            <a:off x="8665420" y="6520539"/>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2" name="Rectangle">
            <a:extLst>
              <a:ext uri="{FF2B5EF4-FFF2-40B4-BE49-F238E27FC236}">
                <a16:creationId xmlns:a16="http://schemas.microsoft.com/office/drawing/2014/main" id="{7EB9ADE8-477F-B641-9259-597C75EA1A4C}"/>
              </a:ext>
            </a:extLst>
          </p:cNvPr>
          <p:cNvSpPr/>
          <p:nvPr/>
        </p:nvSpPr>
        <p:spPr>
          <a:xfrm rot="16200000">
            <a:off x="2138702" y="10406835"/>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3" name="Rectangle">
            <a:extLst>
              <a:ext uri="{FF2B5EF4-FFF2-40B4-BE49-F238E27FC236}">
                <a16:creationId xmlns:a16="http://schemas.microsoft.com/office/drawing/2014/main" id="{BB90CF0A-EEEF-D942-884C-32A0E10481EB}"/>
              </a:ext>
            </a:extLst>
          </p:cNvPr>
          <p:cNvSpPr/>
          <p:nvPr/>
        </p:nvSpPr>
        <p:spPr>
          <a:xfrm rot="16200000">
            <a:off x="8665420" y="10406835"/>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4" name="ELEMENT 1…">
            <a:extLst>
              <a:ext uri="{FF2B5EF4-FFF2-40B4-BE49-F238E27FC236}">
                <a16:creationId xmlns:a16="http://schemas.microsoft.com/office/drawing/2014/main" id="{91D14023-1977-C44E-9DFE-142C029045F2}"/>
              </a:ext>
            </a:extLst>
          </p:cNvPr>
          <p:cNvSpPr txBox="1"/>
          <p:nvPr/>
        </p:nvSpPr>
        <p:spPr>
          <a:xfrm>
            <a:off x="1733202" y="7146174"/>
            <a:ext cx="5263882" cy="1950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Client goals &amp; business problems</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a:t>
            </a:r>
          </a:p>
        </p:txBody>
      </p:sp>
      <p:sp>
        <p:nvSpPr>
          <p:cNvPr id="15" name="ELEMENT 2…">
            <a:extLst>
              <a:ext uri="{FF2B5EF4-FFF2-40B4-BE49-F238E27FC236}">
                <a16:creationId xmlns:a16="http://schemas.microsoft.com/office/drawing/2014/main" id="{391EC0EA-DC01-7C44-8FFA-268CB0FEA656}"/>
              </a:ext>
            </a:extLst>
          </p:cNvPr>
          <p:cNvSpPr txBox="1"/>
          <p:nvPr/>
        </p:nvSpPr>
        <p:spPr>
          <a:xfrm>
            <a:off x="8279961" y="7146174"/>
            <a:ext cx="5263883" cy="17016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Challenges </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a:t>
            </a:r>
          </a:p>
        </p:txBody>
      </p:sp>
      <p:sp>
        <p:nvSpPr>
          <p:cNvPr id="16" name="ELEMENT 4…">
            <a:extLst>
              <a:ext uri="{FF2B5EF4-FFF2-40B4-BE49-F238E27FC236}">
                <a16:creationId xmlns:a16="http://schemas.microsoft.com/office/drawing/2014/main" id="{CE5388AB-4746-9A48-9026-5211C3023619}"/>
              </a:ext>
            </a:extLst>
          </p:cNvPr>
          <p:cNvSpPr txBox="1"/>
          <p:nvPr/>
        </p:nvSpPr>
        <p:spPr>
          <a:xfrm>
            <a:off x="1733202" y="11031397"/>
            <a:ext cx="5263882" cy="17016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solution</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a:t>
            </a:r>
          </a:p>
        </p:txBody>
      </p:sp>
      <p:sp>
        <p:nvSpPr>
          <p:cNvPr id="17" name="ELEMENT 5…">
            <a:extLst>
              <a:ext uri="{FF2B5EF4-FFF2-40B4-BE49-F238E27FC236}">
                <a16:creationId xmlns:a16="http://schemas.microsoft.com/office/drawing/2014/main" id="{D398750B-F98B-1549-9735-07669136BCB0}"/>
              </a:ext>
            </a:extLst>
          </p:cNvPr>
          <p:cNvSpPr txBox="1"/>
          <p:nvPr/>
        </p:nvSpPr>
        <p:spPr>
          <a:xfrm>
            <a:off x="8279961" y="11031397"/>
            <a:ext cx="5263883" cy="17016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Technical approach</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a:t>
            </a:r>
          </a:p>
        </p:txBody>
      </p:sp>
      <p:pic>
        <p:nvPicPr>
          <p:cNvPr id="18" name="Graphic 170" descr="Graphic 170">
            <a:extLst>
              <a:ext uri="{FF2B5EF4-FFF2-40B4-BE49-F238E27FC236}">
                <a16:creationId xmlns:a16="http://schemas.microsoft.com/office/drawing/2014/main" id="{BD789FA8-D441-CF40-AAFF-CFDA5EC07DA2}"/>
              </a:ext>
            </a:extLst>
          </p:cNvPr>
          <p:cNvPicPr>
            <a:picLocks noChangeAspect="1"/>
          </p:cNvPicPr>
          <p:nvPr/>
        </p:nvPicPr>
        <p:blipFill>
          <a:blip r:embed="rId3"/>
          <a:stretch>
            <a:fillRect/>
          </a:stretch>
        </p:blipFill>
        <p:spPr>
          <a:xfrm>
            <a:off x="1827922" y="9344787"/>
            <a:ext cx="762001" cy="762000"/>
          </a:xfrm>
          <a:prstGeom prst="rect">
            <a:avLst/>
          </a:prstGeom>
          <a:ln w="12700">
            <a:miter lim="400000"/>
          </a:ln>
        </p:spPr>
      </p:pic>
      <p:pic>
        <p:nvPicPr>
          <p:cNvPr id="19" name="Graphic 254" descr="Graphic 254">
            <a:extLst>
              <a:ext uri="{FF2B5EF4-FFF2-40B4-BE49-F238E27FC236}">
                <a16:creationId xmlns:a16="http://schemas.microsoft.com/office/drawing/2014/main" id="{6A5EEF7D-2037-214B-89F3-3E1839BD4CBE}"/>
              </a:ext>
            </a:extLst>
          </p:cNvPr>
          <p:cNvPicPr>
            <a:picLocks noChangeAspect="1"/>
          </p:cNvPicPr>
          <p:nvPr/>
        </p:nvPicPr>
        <p:blipFill>
          <a:blip r:embed="rId4"/>
          <a:stretch>
            <a:fillRect/>
          </a:stretch>
        </p:blipFill>
        <p:spPr>
          <a:xfrm>
            <a:off x="8278070" y="9344787"/>
            <a:ext cx="762001" cy="762000"/>
          </a:xfrm>
          <a:prstGeom prst="rect">
            <a:avLst/>
          </a:prstGeom>
          <a:ln w="12700">
            <a:miter lim="400000"/>
          </a:ln>
        </p:spPr>
      </p:pic>
      <p:pic>
        <p:nvPicPr>
          <p:cNvPr id="20" name="Graphic 323" descr="Graphic 323">
            <a:extLst>
              <a:ext uri="{FF2B5EF4-FFF2-40B4-BE49-F238E27FC236}">
                <a16:creationId xmlns:a16="http://schemas.microsoft.com/office/drawing/2014/main" id="{0A1C9CBE-9838-1847-BDA8-2C1324AA1269}"/>
              </a:ext>
            </a:extLst>
          </p:cNvPr>
          <p:cNvPicPr>
            <a:picLocks noChangeAspect="1"/>
          </p:cNvPicPr>
          <p:nvPr/>
        </p:nvPicPr>
        <p:blipFill>
          <a:blip r:embed="rId5"/>
          <a:stretch>
            <a:fillRect/>
          </a:stretch>
        </p:blipFill>
        <p:spPr>
          <a:xfrm>
            <a:off x="8316170" y="5433523"/>
            <a:ext cx="762001" cy="762001"/>
          </a:xfrm>
          <a:prstGeom prst="rect">
            <a:avLst/>
          </a:prstGeom>
          <a:ln w="12700">
            <a:miter lim="400000"/>
          </a:ln>
        </p:spPr>
      </p:pic>
      <p:pic>
        <p:nvPicPr>
          <p:cNvPr id="21" name="Graphic 142" descr="Graphic 142">
            <a:extLst>
              <a:ext uri="{FF2B5EF4-FFF2-40B4-BE49-F238E27FC236}">
                <a16:creationId xmlns:a16="http://schemas.microsoft.com/office/drawing/2014/main" id="{487D3D8C-3610-6748-B7A9-DF672BC0D209}"/>
              </a:ext>
            </a:extLst>
          </p:cNvPr>
          <p:cNvPicPr>
            <a:picLocks noChangeAspect="1"/>
          </p:cNvPicPr>
          <p:nvPr/>
        </p:nvPicPr>
        <p:blipFill>
          <a:blip r:embed="rId6"/>
          <a:stretch>
            <a:fillRect/>
          </a:stretch>
        </p:blipFill>
        <p:spPr>
          <a:xfrm>
            <a:off x="1827922" y="5433523"/>
            <a:ext cx="762001" cy="762001"/>
          </a:xfrm>
          <a:prstGeom prst="rect">
            <a:avLst/>
          </a:prstGeom>
          <a:ln w="12700">
            <a:miter lim="400000"/>
          </a:ln>
        </p:spPr>
      </p:pic>
    </p:spTree>
    <p:extLst>
      <p:ext uri="{BB962C8B-B14F-4D97-AF65-F5344CB8AC3E}">
        <p14:creationId xmlns:p14="http://schemas.microsoft.com/office/powerpoint/2010/main" val="25558119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156</a:t>
            </a:fld>
            <a:endParaRPr/>
          </a:p>
        </p:txBody>
      </p:sp>
      <p:sp>
        <p:nvSpPr>
          <p:cNvPr id="770" name="Client Name  Presentation Title  -  1. Chapter Name"/>
          <p:cNvSpPr txBox="1">
            <a:spLocks noGrp="1"/>
          </p:cNvSpPr>
          <p:nvPr>
            <p:ph type="body" sz="quarter" idx="13"/>
          </p:nvPr>
        </p:nvSpPr>
        <p:spPr>
          <a:xfrm>
            <a:off x="1703286" y="210051"/>
            <a:ext cx="6375142"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7</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4</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Template 4</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Client and project name</a:t>
            </a:r>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417952"/>
            <a:ext cx="13274840"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sp>
        <p:nvSpPr>
          <p:cNvPr id="10" name="Rectangle">
            <a:extLst>
              <a:ext uri="{FF2B5EF4-FFF2-40B4-BE49-F238E27FC236}">
                <a16:creationId xmlns:a16="http://schemas.microsoft.com/office/drawing/2014/main" id="{0E30EC5A-A324-3D44-922D-8BA1A8A77F0E}"/>
              </a:ext>
            </a:extLst>
          </p:cNvPr>
          <p:cNvSpPr/>
          <p:nvPr/>
        </p:nvSpPr>
        <p:spPr>
          <a:xfrm rot="16200000">
            <a:off x="2138702" y="6520539"/>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1" name="Rectangle">
            <a:extLst>
              <a:ext uri="{FF2B5EF4-FFF2-40B4-BE49-F238E27FC236}">
                <a16:creationId xmlns:a16="http://schemas.microsoft.com/office/drawing/2014/main" id="{AD50C6B3-3598-7046-872A-72CD0300F194}"/>
              </a:ext>
            </a:extLst>
          </p:cNvPr>
          <p:cNvSpPr/>
          <p:nvPr/>
        </p:nvSpPr>
        <p:spPr>
          <a:xfrm rot="16200000">
            <a:off x="8665420" y="6520539"/>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2" name="Rectangle">
            <a:extLst>
              <a:ext uri="{FF2B5EF4-FFF2-40B4-BE49-F238E27FC236}">
                <a16:creationId xmlns:a16="http://schemas.microsoft.com/office/drawing/2014/main" id="{7EB9ADE8-477F-B641-9259-597C75EA1A4C}"/>
              </a:ext>
            </a:extLst>
          </p:cNvPr>
          <p:cNvSpPr/>
          <p:nvPr/>
        </p:nvSpPr>
        <p:spPr>
          <a:xfrm rot="16200000">
            <a:off x="2138702" y="10406835"/>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3" name="Rectangle">
            <a:extLst>
              <a:ext uri="{FF2B5EF4-FFF2-40B4-BE49-F238E27FC236}">
                <a16:creationId xmlns:a16="http://schemas.microsoft.com/office/drawing/2014/main" id="{BB90CF0A-EEEF-D942-884C-32A0E10481EB}"/>
              </a:ext>
            </a:extLst>
          </p:cNvPr>
          <p:cNvSpPr/>
          <p:nvPr/>
        </p:nvSpPr>
        <p:spPr>
          <a:xfrm rot="16200000">
            <a:off x="8665420" y="10406835"/>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14" name="ELEMENT 1…">
            <a:extLst>
              <a:ext uri="{FF2B5EF4-FFF2-40B4-BE49-F238E27FC236}">
                <a16:creationId xmlns:a16="http://schemas.microsoft.com/office/drawing/2014/main" id="{91D14023-1977-C44E-9DFE-142C029045F2}"/>
              </a:ext>
            </a:extLst>
          </p:cNvPr>
          <p:cNvSpPr txBox="1"/>
          <p:nvPr/>
        </p:nvSpPr>
        <p:spPr>
          <a:xfrm>
            <a:off x="1733202" y="7146174"/>
            <a:ext cx="5263882" cy="19509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a:defRPr spc="198">
                <a:solidFill>
                  <a:srgbClr val="000000"/>
                </a:solidFill>
              </a:defRPr>
            </a:pPr>
            <a:r>
              <a:rPr lang="en-US"/>
              <a:t>Client goals &amp; business problems</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a:t>
            </a:r>
          </a:p>
        </p:txBody>
      </p:sp>
      <p:sp>
        <p:nvSpPr>
          <p:cNvPr id="15" name="ELEMENT 2…">
            <a:extLst>
              <a:ext uri="{FF2B5EF4-FFF2-40B4-BE49-F238E27FC236}">
                <a16:creationId xmlns:a16="http://schemas.microsoft.com/office/drawing/2014/main" id="{391EC0EA-DC01-7C44-8FFA-268CB0FEA656}"/>
              </a:ext>
            </a:extLst>
          </p:cNvPr>
          <p:cNvSpPr txBox="1"/>
          <p:nvPr/>
        </p:nvSpPr>
        <p:spPr>
          <a:xfrm>
            <a:off x="8279961" y="7146174"/>
            <a:ext cx="5263883" cy="170161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a:defRPr spc="198">
                <a:solidFill>
                  <a:srgbClr val="000000"/>
                </a:solidFill>
              </a:defRPr>
            </a:pPr>
            <a:r>
              <a:rPr lang="en-US"/>
              <a:t>Challenges </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a:t>
            </a:r>
          </a:p>
        </p:txBody>
      </p:sp>
      <p:sp>
        <p:nvSpPr>
          <p:cNvPr id="16" name="ELEMENT 4…">
            <a:extLst>
              <a:ext uri="{FF2B5EF4-FFF2-40B4-BE49-F238E27FC236}">
                <a16:creationId xmlns:a16="http://schemas.microsoft.com/office/drawing/2014/main" id="{CE5388AB-4746-9A48-9026-5211C3023619}"/>
              </a:ext>
            </a:extLst>
          </p:cNvPr>
          <p:cNvSpPr txBox="1"/>
          <p:nvPr/>
        </p:nvSpPr>
        <p:spPr>
          <a:xfrm>
            <a:off x="1733202" y="11031397"/>
            <a:ext cx="5263882" cy="170161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a:defRPr spc="198">
                <a:solidFill>
                  <a:srgbClr val="000000"/>
                </a:solidFill>
              </a:defRPr>
            </a:pPr>
            <a:r>
              <a:rPr lang="en-US"/>
              <a:t>solution</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a:t>
            </a:r>
          </a:p>
        </p:txBody>
      </p:sp>
      <p:sp>
        <p:nvSpPr>
          <p:cNvPr id="17" name="ELEMENT 5…">
            <a:extLst>
              <a:ext uri="{FF2B5EF4-FFF2-40B4-BE49-F238E27FC236}">
                <a16:creationId xmlns:a16="http://schemas.microsoft.com/office/drawing/2014/main" id="{D398750B-F98B-1549-9735-07669136BCB0}"/>
              </a:ext>
            </a:extLst>
          </p:cNvPr>
          <p:cNvSpPr txBox="1"/>
          <p:nvPr/>
        </p:nvSpPr>
        <p:spPr>
          <a:xfrm>
            <a:off x="8279961" y="11031397"/>
            <a:ext cx="5263883" cy="170161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a:defRPr spc="198">
                <a:solidFill>
                  <a:srgbClr val="000000"/>
                </a:solidFill>
              </a:defRPr>
            </a:pPr>
            <a:r>
              <a:rPr lang="en-US"/>
              <a:t>Technical approach</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a:t>
            </a:r>
          </a:p>
        </p:txBody>
      </p:sp>
      <p:pic>
        <p:nvPicPr>
          <p:cNvPr id="18" name="Graphic 170" descr="Graphic 170">
            <a:extLst>
              <a:ext uri="{FF2B5EF4-FFF2-40B4-BE49-F238E27FC236}">
                <a16:creationId xmlns:a16="http://schemas.microsoft.com/office/drawing/2014/main" id="{BD789FA8-D441-CF40-AAFF-CFDA5EC07DA2}"/>
              </a:ext>
            </a:extLst>
          </p:cNvPr>
          <p:cNvPicPr>
            <a:picLocks noChangeAspect="1"/>
          </p:cNvPicPr>
          <p:nvPr/>
        </p:nvPicPr>
        <p:blipFill>
          <a:blip r:embed="rId3"/>
          <a:stretch>
            <a:fillRect/>
          </a:stretch>
        </p:blipFill>
        <p:spPr>
          <a:xfrm>
            <a:off x="1827922" y="9344787"/>
            <a:ext cx="762001" cy="762000"/>
          </a:xfrm>
          <a:prstGeom prst="rect">
            <a:avLst/>
          </a:prstGeom>
          <a:ln w="12700">
            <a:miter lim="400000"/>
          </a:ln>
        </p:spPr>
      </p:pic>
      <p:pic>
        <p:nvPicPr>
          <p:cNvPr id="19" name="Graphic 254" descr="Graphic 254">
            <a:extLst>
              <a:ext uri="{FF2B5EF4-FFF2-40B4-BE49-F238E27FC236}">
                <a16:creationId xmlns:a16="http://schemas.microsoft.com/office/drawing/2014/main" id="{6A5EEF7D-2037-214B-89F3-3E1839BD4CBE}"/>
              </a:ext>
            </a:extLst>
          </p:cNvPr>
          <p:cNvPicPr>
            <a:picLocks noChangeAspect="1"/>
          </p:cNvPicPr>
          <p:nvPr/>
        </p:nvPicPr>
        <p:blipFill>
          <a:blip r:embed="rId4"/>
          <a:stretch>
            <a:fillRect/>
          </a:stretch>
        </p:blipFill>
        <p:spPr>
          <a:xfrm>
            <a:off x="8278070" y="9344787"/>
            <a:ext cx="762001" cy="762000"/>
          </a:xfrm>
          <a:prstGeom prst="rect">
            <a:avLst/>
          </a:prstGeom>
          <a:ln w="12700">
            <a:miter lim="400000"/>
          </a:ln>
        </p:spPr>
      </p:pic>
      <p:pic>
        <p:nvPicPr>
          <p:cNvPr id="20" name="Graphic 323" descr="Graphic 323">
            <a:extLst>
              <a:ext uri="{FF2B5EF4-FFF2-40B4-BE49-F238E27FC236}">
                <a16:creationId xmlns:a16="http://schemas.microsoft.com/office/drawing/2014/main" id="{0A1C9CBE-9838-1847-BDA8-2C1324AA1269}"/>
              </a:ext>
            </a:extLst>
          </p:cNvPr>
          <p:cNvPicPr>
            <a:picLocks noChangeAspect="1"/>
          </p:cNvPicPr>
          <p:nvPr/>
        </p:nvPicPr>
        <p:blipFill>
          <a:blip r:embed="rId5"/>
          <a:stretch>
            <a:fillRect/>
          </a:stretch>
        </p:blipFill>
        <p:spPr>
          <a:xfrm>
            <a:off x="8316170" y="5433523"/>
            <a:ext cx="762001" cy="762001"/>
          </a:xfrm>
          <a:prstGeom prst="rect">
            <a:avLst/>
          </a:prstGeom>
          <a:ln w="12700">
            <a:miter lim="400000"/>
          </a:ln>
        </p:spPr>
      </p:pic>
      <p:pic>
        <p:nvPicPr>
          <p:cNvPr id="21" name="Graphic 142" descr="Graphic 142">
            <a:extLst>
              <a:ext uri="{FF2B5EF4-FFF2-40B4-BE49-F238E27FC236}">
                <a16:creationId xmlns:a16="http://schemas.microsoft.com/office/drawing/2014/main" id="{487D3D8C-3610-6748-B7A9-DF672BC0D209}"/>
              </a:ext>
            </a:extLst>
          </p:cNvPr>
          <p:cNvPicPr>
            <a:picLocks noChangeAspect="1"/>
          </p:cNvPicPr>
          <p:nvPr/>
        </p:nvPicPr>
        <p:blipFill>
          <a:blip r:embed="rId6"/>
          <a:stretch>
            <a:fillRect/>
          </a:stretch>
        </p:blipFill>
        <p:spPr>
          <a:xfrm>
            <a:off x="1827922" y="5433523"/>
            <a:ext cx="762001" cy="762001"/>
          </a:xfrm>
          <a:prstGeom prst="rect">
            <a:avLst/>
          </a:prstGeom>
          <a:ln w="12700">
            <a:miter lim="400000"/>
          </a:ln>
        </p:spPr>
      </p:pic>
      <p:grpSp>
        <p:nvGrpSpPr>
          <p:cNvPr id="22" name="Group">
            <a:extLst>
              <a:ext uri="{FF2B5EF4-FFF2-40B4-BE49-F238E27FC236}">
                <a16:creationId xmlns:a16="http://schemas.microsoft.com/office/drawing/2014/main" id="{F6E9D236-93EB-FF42-BB8B-DCCD68791FE0}"/>
              </a:ext>
            </a:extLst>
          </p:cNvPr>
          <p:cNvGrpSpPr/>
          <p:nvPr/>
        </p:nvGrpSpPr>
        <p:grpSpPr>
          <a:xfrm>
            <a:off x="16951298" y="1966931"/>
            <a:ext cx="3165476" cy="3165476"/>
            <a:chOff x="0" y="0"/>
            <a:chExt cx="3165475" cy="3165475"/>
          </a:xfrm>
        </p:grpSpPr>
        <p:sp>
          <p:nvSpPr>
            <p:cNvPr id="23" name="Square">
              <a:extLst>
                <a:ext uri="{FF2B5EF4-FFF2-40B4-BE49-F238E27FC236}">
                  <a16:creationId xmlns:a16="http://schemas.microsoft.com/office/drawing/2014/main" id="{0208F4DE-8376-FD43-97D9-CEF31F7B9742}"/>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4" name="20%…">
              <a:extLst>
                <a:ext uri="{FF2B5EF4-FFF2-40B4-BE49-F238E27FC236}">
                  <a16:creationId xmlns:a16="http://schemas.microsoft.com/office/drawing/2014/main" id="{54DF4FE5-EDD0-6148-9943-E3F30AB25DEE}"/>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1</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25" name="Group">
            <a:extLst>
              <a:ext uri="{FF2B5EF4-FFF2-40B4-BE49-F238E27FC236}">
                <a16:creationId xmlns:a16="http://schemas.microsoft.com/office/drawing/2014/main" id="{C2DB50AC-042B-C840-89F9-DBE82DAABA7B}"/>
              </a:ext>
            </a:extLst>
          </p:cNvPr>
          <p:cNvGrpSpPr/>
          <p:nvPr/>
        </p:nvGrpSpPr>
        <p:grpSpPr>
          <a:xfrm>
            <a:off x="20246467" y="1966931"/>
            <a:ext cx="3165476" cy="3165476"/>
            <a:chOff x="0" y="0"/>
            <a:chExt cx="3165475" cy="3165475"/>
          </a:xfrm>
        </p:grpSpPr>
        <p:sp>
          <p:nvSpPr>
            <p:cNvPr id="26" name="Square">
              <a:extLst>
                <a:ext uri="{FF2B5EF4-FFF2-40B4-BE49-F238E27FC236}">
                  <a16:creationId xmlns:a16="http://schemas.microsoft.com/office/drawing/2014/main" id="{B1EF86FB-DF2E-E841-99C4-CD36B2FA06ED}"/>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7" name="20%…">
              <a:extLst>
                <a:ext uri="{FF2B5EF4-FFF2-40B4-BE49-F238E27FC236}">
                  <a16:creationId xmlns:a16="http://schemas.microsoft.com/office/drawing/2014/main" id="{72578E5E-B44F-AE4D-BB98-DC3A63FD3ADD}"/>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2</a:t>
              </a: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28" name="Group">
            <a:extLst>
              <a:ext uri="{FF2B5EF4-FFF2-40B4-BE49-F238E27FC236}">
                <a16:creationId xmlns:a16="http://schemas.microsoft.com/office/drawing/2014/main" id="{7FF7B02D-EC00-0C43-8EDF-74C7608DBA53}"/>
              </a:ext>
            </a:extLst>
          </p:cNvPr>
          <p:cNvGrpSpPr/>
          <p:nvPr/>
        </p:nvGrpSpPr>
        <p:grpSpPr>
          <a:xfrm>
            <a:off x="16951298" y="5259987"/>
            <a:ext cx="3165476" cy="3165476"/>
            <a:chOff x="0" y="0"/>
            <a:chExt cx="3165475" cy="3165475"/>
          </a:xfrm>
        </p:grpSpPr>
        <p:sp>
          <p:nvSpPr>
            <p:cNvPr id="29" name="Square">
              <a:extLst>
                <a:ext uri="{FF2B5EF4-FFF2-40B4-BE49-F238E27FC236}">
                  <a16:creationId xmlns:a16="http://schemas.microsoft.com/office/drawing/2014/main" id="{2337F84C-C8C3-0844-8541-B862AC7C0A92}"/>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30" name="20%…">
              <a:extLst>
                <a:ext uri="{FF2B5EF4-FFF2-40B4-BE49-F238E27FC236}">
                  <a16:creationId xmlns:a16="http://schemas.microsoft.com/office/drawing/2014/main" id="{D3DACF21-5B20-BE47-B4ED-5F8624C8D2A8}"/>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3</a:t>
              </a: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31" name="Group">
            <a:extLst>
              <a:ext uri="{FF2B5EF4-FFF2-40B4-BE49-F238E27FC236}">
                <a16:creationId xmlns:a16="http://schemas.microsoft.com/office/drawing/2014/main" id="{74EFBA4C-1229-2C47-B4B6-FCAF5F57CE7A}"/>
              </a:ext>
            </a:extLst>
          </p:cNvPr>
          <p:cNvGrpSpPr/>
          <p:nvPr/>
        </p:nvGrpSpPr>
        <p:grpSpPr>
          <a:xfrm>
            <a:off x="20246467" y="5259987"/>
            <a:ext cx="3165476" cy="3165476"/>
            <a:chOff x="0" y="0"/>
            <a:chExt cx="3165475" cy="3165475"/>
          </a:xfrm>
        </p:grpSpPr>
        <p:sp>
          <p:nvSpPr>
            <p:cNvPr id="32" name="Square">
              <a:extLst>
                <a:ext uri="{FF2B5EF4-FFF2-40B4-BE49-F238E27FC236}">
                  <a16:creationId xmlns:a16="http://schemas.microsoft.com/office/drawing/2014/main" id="{7364264D-4F27-6546-AA58-862DE50B21B7}"/>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33" name="20%…">
              <a:extLst>
                <a:ext uri="{FF2B5EF4-FFF2-40B4-BE49-F238E27FC236}">
                  <a16:creationId xmlns:a16="http://schemas.microsoft.com/office/drawing/2014/main" id="{453F3AD1-82F0-CA4F-AC9C-7411FDEA4ACF}"/>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4</a:t>
              </a: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34" name="Group">
            <a:extLst>
              <a:ext uri="{FF2B5EF4-FFF2-40B4-BE49-F238E27FC236}">
                <a16:creationId xmlns:a16="http://schemas.microsoft.com/office/drawing/2014/main" id="{AE1718FD-DDE2-E74C-B936-79B484C8E280}"/>
              </a:ext>
            </a:extLst>
          </p:cNvPr>
          <p:cNvGrpSpPr/>
          <p:nvPr/>
        </p:nvGrpSpPr>
        <p:grpSpPr>
          <a:xfrm>
            <a:off x="16951298" y="8553044"/>
            <a:ext cx="3165476" cy="3165476"/>
            <a:chOff x="0" y="0"/>
            <a:chExt cx="3165475" cy="3165475"/>
          </a:xfrm>
        </p:grpSpPr>
        <p:sp>
          <p:nvSpPr>
            <p:cNvPr id="35" name="Square">
              <a:extLst>
                <a:ext uri="{FF2B5EF4-FFF2-40B4-BE49-F238E27FC236}">
                  <a16:creationId xmlns:a16="http://schemas.microsoft.com/office/drawing/2014/main" id="{9B9E514F-1725-FC43-98E8-5A374C549B7D}"/>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36" name="20%…">
              <a:extLst>
                <a:ext uri="{FF2B5EF4-FFF2-40B4-BE49-F238E27FC236}">
                  <a16:creationId xmlns:a16="http://schemas.microsoft.com/office/drawing/2014/main" id="{DD212C82-0523-044B-9C2B-214AFBBABEC9}"/>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5</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37" name="Group">
            <a:extLst>
              <a:ext uri="{FF2B5EF4-FFF2-40B4-BE49-F238E27FC236}">
                <a16:creationId xmlns:a16="http://schemas.microsoft.com/office/drawing/2014/main" id="{C57DB274-4B70-8C45-B273-D621F5C355B7}"/>
              </a:ext>
            </a:extLst>
          </p:cNvPr>
          <p:cNvGrpSpPr/>
          <p:nvPr/>
        </p:nvGrpSpPr>
        <p:grpSpPr>
          <a:xfrm>
            <a:off x="20246467" y="8553044"/>
            <a:ext cx="3165476" cy="3165476"/>
            <a:chOff x="0" y="0"/>
            <a:chExt cx="3165475" cy="3165475"/>
          </a:xfrm>
        </p:grpSpPr>
        <p:sp>
          <p:nvSpPr>
            <p:cNvPr id="38" name="Square">
              <a:extLst>
                <a:ext uri="{FF2B5EF4-FFF2-40B4-BE49-F238E27FC236}">
                  <a16:creationId xmlns:a16="http://schemas.microsoft.com/office/drawing/2014/main" id="{455F5015-5620-AF4A-8929-482FD98050D5}"/>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39" name="20%…">
              <a:extLst>
                <a:ext uri="{FF2B5EF4-FFF2-40B4-BE49-F238E27FC236}">
                  <a16:creationId xmlns:a16="http://schemas.microsoft.com/office/drawing/2014/main" id="{35A8F1DC-BFD5-5B48-87A1-68BB1A4A4AD8}"/>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6</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spTree>
    <p:extLst>
      <p:ext uri="{BB962C8B-B14F-4D97-AF65-F5344CB8AC3E}">
        <p14:creationId xmlns:p14="http://schemas.microsoft.com/office/powerpoint/2010/main" val="20789827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157</a:t>
            </a:fld>
            <a:endParaRPr/>
          </a:p>
        </p:txBody>
      </p:sp>
      <p:sp>
        <p:nvSpPr>
          <p:cNvPr id="770" name="Client Name  Presentation Title  -  1. Chapter Name"/>
          <p:cNvSpPr txBox="1">
            <a:spLocks noGrp="1"/>
          </p:cNvSpPr>
          <p:nvPr>
            <p:ph type="body" sz="quarter" idx="13"/>
          </p:nvPr>
        </p:nvSpPr>
        <p:spPr>
          <a:xfrm>
            <a:off x="1703286" y="210051"/>
            <a:ext cx="6375142"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7</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5</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Template 5</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Client and project name</a:t>
            </a:r>
            <a:endParaRPr/>
          </a:p>
        </p:txBody>
      </p:sp>
      <p:sp>
        <p:nvSpPr>
          <p:cNvPr id="774" name="20%…"/>
          <p:cNvSpPr txBox="1"/>
          <p:nvPr/>
        </p:nvSpPr>
        <p:spPr>
          <a:xfrm>
            <a:off x="17857460" y="3288855"/>
            <a:ext cx="2806860" cy="21195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pPr defTabSz="914400">
              <a:lnSpc>
                <a:spcPct val="80000"/>
              </a:lnSpc>
              <a:spcBef>
                <a:spcPts val="1000"/>
              </a:spcBef>
              <a:defRPr sz="7500" spc="-225">
                <a:solidFill>
                  <a:srgbClr val="000000"/>
                </a:solidFill>
              </a:defRPr>
            </a:pPr>
            <a:r>
              <a:t>20%</a:t>
            </a:r>
          </a:p>
          <a:p>
            <a:pPr>
              <a:defRPr spc="198">
                <a:solidFill>
                  <a:srgbClr val="000000"/>
                </a:solidFill>
              </a:defRPr>
            </a:pPr>
            <a:r>
              <a:rPr lang="en-US"/>
              <a:t>Achievement 1</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sp>
        <p:nvSpPr>
          <p:cNvPr id="775" name="20%…"/>
          <p:cNvSpPr txBox="1"/>
          <p:nvPr/>
        </p:nvSpPr>
        <p:spPr>
          <a:xfrm>
            <a:off x="17857460" y="9344787"/>
            <a:ext cx="2806860" cy="21195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pPr defTabSz="914400">
              <a:lnSpc>
                <a:spcPct val="80000"/>
              </a:lnSpc>
              <a:spcBef>
                <a:spcPts val="1000"/>
              </a:spcBef>
              <a:defRPr sz="7500" spc="-225">
                <a:solidFill>
                  <a:srgbClr val="000000"/>
                </a:solidFill>
              </a:defRPr>
            </a:pPr>
            <a:r>
              <a:t>20%</a:t>
            </a:r>
          </a:p>
          <a:p>
            <a:pPr>
              <a:defRPr spc="198">
                <a:solidFill>
                  <a:srgbClr val="000000"/>
                </a:solidFill>
              </a:defRPr>
            </a:pPr>
            <a:r>
              <a:rPr lang="en-US"/>
              <a:t>Achievement 3</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Description goes here in two lines</a:t>
            </a:r>
          </a:p>
        </p:txBody>
      </p:sp>
      <p:sp>
        <p:nvSpPr>
          <p:cNvPr id="776" name="20%…"/>
          <p:cNvSpPr txBox="1"/>
          <p:nvPr/>
        </p:nvSpPr>
        <p:spPr>
          <a:xfrm>
            <a:off x="17857460" y="6316821"/>
            <a:ext cx="2806860" cy="21195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pPr defTabSz="914400">
              <a:lnSpc>
                <a:spcPct val="80000"/>
              </a:lnSpc>
              <a:spcBef>
                <a:spcPts val="1000"/>
              </a:spcBef>
              <a:defRPr sz="7500" spc="-225">
                <a:solidFill>
                  <a:srgbClr val="000000"/>
                </a:solidFill>
              </a:defRPr>
            </a:pPr>
            <a:r>
              <a:t>20%</a:t>
            </a:r>
          </a:p>
          <a:p>
            <a:pPr>
              <a:defRPr spc="198">
                <a:solidFill>
                  <a:srgbClr val="000000"/>
                </a:solidFill>
              </a:defRPr>
            </a:pPr>
            <a:r>
              <a:rPr lang="en-US"/>
              <a:t>Achievement 2</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417952"/>
            <a:ext cx="13274840" cy="194925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sp>
        <p:nvSpPr>
          <p:cNvPr id="22" name="1. SUB TITLE…">
            <a:extLst>
              <a:ext uri="{FF2B5EF4-FFF2-40B4-BE49-F238E27FC236}">
                <a16:creationId xmlns:a16="http://schemas.microsoft.com/office/drawing/2014/main" id="{1FB261D2-B590-0546-85D2-AEC477F118BE}"/>
              </a:ext>
            </a:extLst>
          </p:cNvPr>
          <p:cNvSpPr txBox="1"/>
          <p:nvPr/>
        </p:nvSpPr>
        <p:spPr>
          <a:xfrm>
            <a:off x="1714500" y="6183343"/>
            <a:ext cx="20916900" cy="637910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numCol="3" spcCol="986470"/>
          <a:lstStyle/>
          <a:p>
            <a:pPr>
              <a:lnSpc>
                <a:spcPct val="70000"/>
              </a:lnSpc>
              <a:defRPr>
                <a:solidFill>
                  <a:srgbClr val="000000"/>
                </a:solidFill>
              </a:defRPr>
            </a:pPr>
            <a:r>
              <a:rPr spc="200">
                <a:solidFill>
                  <a:schemeClr val="bg2"/>
                </a:solidFill>
                <a:latin typeface="Arial" panose="020B0604020202020204" pitchFamily="34" charset="0"/>
                <a:cs typeface="Arial" panose="020B0604020202020204" pitchFamily="34" charset="0"/>
              </a:rPr>
              <a:t>1. </a:t>
            </a:r>
            <a:r>
              <a:rPr lang="en-US" spc="200">
                <a:solidFill>
                  <a:schemeClr val="bg2"/>
                </a:solidFill>
                <a:latin typeface="Arial" panose="020B0604020202020204" pitchFamily="34" charset="0"/>
                <a:cs typeface="Arial" panose="020B0604020202020204" pitchFamily="34" charset="0"/>
              </a:rPr>
              <a:t>Client goals &amp; Business problems</a:t>
            </a:r>
            <a:endParaRPr spc="20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a:t>
            </a:r>
            <a:r>
              <a:rPr lang="en-US" sz="2000" b="0">
                <a:solidFill>
                  <a:schemeClr val="bg1"/>
                </a:solidFill>
                <a:latin typeface="Arial" panose="020B0604020202020204" pitchFamily="34" charset="0"/>
                <a:cs typeface="Arial" panose="020B0604020202020204" pitchFamily="34" charset="0"/>
              </a:rPr>
              <a:t> </a:t>
            </a: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a:t>
            </a:r>
            <a:endParaRPr sz="2000" b="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a:solidFill>
                  <a:schemeClr val="bg2"/>
                </a:solidFill>
                <a:latin typeface="Arial" panose="020B0604020202020204" pitchFamily="34" charset="0"/>
                <a:cs typeface="Arial" panose="020B0604020202020204" pitchFamily="34" charset="0"/>
              </a:rPr>
              <a:t>2. </a:t>
            </a:r>
            <a:r>
              <a:rPr lang="en-US" spc="200">
                <a:solidFill>
                  <a:schemeClr val="bg2"/>
                </a:solidFill>
                <a:latin typeface="Arial" panose="020B0604020202020204" pitchFamily="34" charset="0"/>
                <a:cs typeface="Arial" panose="020B0604020202020204" pitchFamily="34" charset="0"/>
              </a:rPr>
              <a:t>solution</a:t>
            </a:r>
            <a:endParaRPr spc="20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What is simply dummy text of the printing and typesetting industry has been the industry's standard dummy text ever since the 1500s.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lang="en-GB" sz="2000" b="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a:solidFill>
                  <a:schemeClr val="bg2"/>
                </a:solidFill>
                <a:latin typeface="Arial" panose="020B0604020202020204" pitchFamily="34" charset="0"/>
                <a:cs typeface="Arial" panose="020B0604020202020204" pitchFamily="34" charset="0"/>
              </a:rPr>
              <a:t>3. </a:t>
            </a:r>
            <a:r>
              <a:rPr lang="en-US" spc="200">
                <a:solidFill>
                  <a:schemeClr val="bg2"/>
                </a:solidFill>
                <a:latin typeface="Arial" panose="020B0604020202020204" pitchFamily="34" charset="0"/>
                <a:cs typeface="Arial" panose="020B0604020202020204" pitchFamily="34" charset="0"/>
              </a:rPr>
              <a:t>Challenges </a:t>
            </a:r>
            <a:endParaRPr spc="20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What is simply dummy text of the printing and typesetting industry has been the industry's standard dummy text ever since the 1500s.</a:t>
            </a:r>
          </a:p>
          <a:p>
            <a:pPr>
              <a:lnSpc>
                <a:spcPct val="70000"/>
              </a:lnSpc>
              <a:defRPr>
                <a:solidFill>
                  <a:srgbClr val="000000"/>
                </a:solidFill>
              </a:defRPr>
            </a:pPr>
            <a:r>
              <a:rPr spc="200">
                <a:solidFill>
                  <a:schemeClr val="bg2"/>
                </a:solidFill>
                <a:latin typeface="Arial" panose="020B0604020202020204" pitchFamily="34" charset="0"/>
                <a:cs typeface="Arial" panose="020B0604020202020204" pitchFamily="34" charset="0"/>
              </a:rPr>
              <a:t>4. </a:t>
            </a:r>
            <a:r>
              <a:rPr lang="en-US" spc="200">
                <a:solidFill>
                  <a:schemeClr val="bg2"/>
                </a:solidFill>
                <a:latin typeface="Arial" panose="020B0604020202020204" pitchFamily="34" charset="0"/>
                <a:cs typeface="Arial" panose="020B0604020202020204" pitchFamily="34" charset="0"/>
              </a:rPr>
              <a:t>Technical approach</a:t>
            </a:r>
            <a:endParaRPr spc="20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What is simply dummy text of the printing and typesetting industry has been the industry's standard dummy text ever since the 1500s.</a:t>
            </a:r>
          </a:p>
        </p:txBody>
      </p:sp>
    </p:spTree>
    <p:extLst>
      <p:ext uri="{BB962C8B-B14F-4D97-AF65-F5344CB8AC3E}">
        <p14:creationId xmlns:p14="http://schemas.microsoft.com/office/powerpoint/2010/main" val="509578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158</a:t>
            </a:fld>
            <a:endParaRPr/>
          </a:p>
        </p:txBody>
      </p:sp>
      <p:sp>
        <p:nvSpPr>
          <p:cNvPr id="770" name="Client Name  Presentation Title  -  1. Chapter Name"/>
          <p:cNvSpPr txBox="1">
            <a:spLocks noGrp="1"/>
          </p:cNvSpPr>
          <p:nvPr>
            <p:ph type="body" sz="quarter" idx="13"/>
          </p:nvPr>
        </p:nvSpPr>
        <p:spPr>
          <a:xfrm>
            <a:off x="1703286" y="210051"/>
            <a:ext cx="6375142"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7</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5</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Template 5</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Client and project name</a:t>
            </a:r>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417952"/>
            <a:ext cx="13274840"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sp>
        <p:nvSpPr>
          <p:cNvPr id="22" name="1. SUB TITLE…">
            <a:extLst>
              <a:ext uri="{FF2B5EF4-FFF2-40B4-BE49-F238E27FC236}">
                <a16:creationId xmlns:a16="http://schemas.microsoft.com/office/drawing/2014/main" id="{1FB261D2-B590-0546-85D2-AEC477F118BE}"/>
              </a:ext>
            </a:extLst>
          </p:cNvPr>
          <p:cNvSpPr txBox="1"/>
          <p:nvPr/>
        </p:nvSpPr>
        <p:spPr>
          <a:xfrm>
            <a:off x="1714500" y="6183343"/>
            <a:ext cx="20916900" cy="6379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3" spcCol="986470"/>
          <a:lstStyle/>
          <a:p>
            <a:pPr>
              <a:lnSpc>
                <a:spcPct val="70000"/>
              </a:lnSpc>
              <a:defRPr>
                <a:solidFill>
                  <a:srgbClr val="000000"/>
                </a:solidFill>
              </a:defRPr>
            </a:pPr>
            <a:r>
              <a:rPr spc="200">
                <a:solidFill>
                  <a:schemeClr val="bg2"/>
                </a:solidFill>
                <a:latin typeface="Arial" panose="020B0604020202020204" pitchFamily="34" charset="0"/>
                <a:cs typeface="Arial" panose="020B0604020202020204" pitchFamily="34" charset="0"/>
              </a:rPr>
              <a:t>1. </a:t>
            </a:r>
            <a:r>
              <a:rPr lang="en-US" spc="200">
                <a:solidFill>
                  <a:schemeClr val="bg2"/>
                </a:solidFill>
                <a:latin typeface="Arial" panose="020B0604020202020204" pitchFamily="34" charset="0"/>
                <a:cs typeface="Arial" panose="020B0604020202020204" pitchFamily="34" charset="0"/>
              </a:rPr>
              <a:t>Client goals &amp; Business problems</a:t>
            </a:r>
            <a:endParaRPr spc="20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a:t>
            </a:r>
            <a:r>
              <a:rPr lang="en-US" sz="2000" b="0">
                <a:solidFill>
                  <a:schemeClr val="bg1"/>
                </a:solidFill>
                <a:latin typeface="Arial" panose="020B0604020202020204" pitchFamily="34" charset="0"/>
                <a:cs typeface="Arial" panose="020B0604020202020204" pitchFamily="34" charset="0"/>
              </a:rPr>
              <a:t> </a:t>
            </a: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a:t>
            </a:r>
            <a:endParaRPr sz="2000" b="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a:solidFill>
                  <a:schemeClr val="bg2"/>
                </a:solidFill>
                <a:latin typeface="Arial" panose="020B0604020202020204" pitchFamily="34" charset="0"/>
                <a:cs typeface="Arial" panose="020B0604020202020204" pitchFamily="34" charset="0"/>
              </a:rPr>
              <a:t>2. </a:t>
            </a:r>
            <a:r>
              <a:rPr lang="en-US" spc="200">
                <a:solidFill>
                  <a:schemeClr val="bg2"/>
                </a:solidFill>
                <a:latin typeface="Arial" panose="020B0604020202020204" pitchFamily="34" charset="0"/>
                <a:cs typeface="Arial" panose="020B0604020202020204" pitchFamily="34" charset="0"/>
              </a:rPr>
              <a:t>solution</a:t>
            </a:r>
            <a:endParaRPr spc="20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What is simply dummy text of the printing and typesetting industry has been the industry's standard dummy text ever since the 1500s.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lang="en-GB" sz="2000" b="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a:solidFill>
                  <a:schemeClr val="bg2"/>
                </a:solidFill>
                <a:latin typeface="Arial" panose="020B0604020202020204" pitchFamily="34" charset="0"/>
                <a:cs typeface="Arial" panose="020B0604020202020204" pitchFamily="34" charset="0"/>
              </a:rPr>
              <a:t>3. </a:t>
            </a:r>
            <a:r>
              <a:rPr lang="en-US" spc="200">
                <a:solidFill>
                  <a:schemeClr val="bg2"/>
                </a:solidFill>
                <a:latin typeface="Arial" panose="020B0604020202020204" pitchFamily="34" charset="0"/>
                <a:cs typeface="Arial" panose="020B0604020202020204" pitchFamily="34" charset="0"/>
              </a:rPr>
              <a:t>Challenges </a:t>
            </a:r>
            <a:endParaRPr spc="20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What is simply dummy text of the printing and typesetting industry has been the industry's standard dummy text ever since the 1500s.</a:t>
            </a:r>
          </a:p>
          <a:p>
            <a:pPr>
              <a:lnSpc>
                <a:spcPct val="70000"/>
              </a:lnSpc>
              <a:defRPr>
                <a:solidFill>
                  <a:srgbClr val="000000"/>
                </a:solidFill>
              </a:defRPr>
            </a:pPr>
            <a:r>
              <a:rPr spc="200">
                <a:solidFill>
                  <a:schemeClr val="bg2"/>
                </a:solidFill>
                <a:latin typeface="Arial" panose="020B0604020202020204" pitchFamily="34" charset="0"/>
                <a:cs typeface="Arial" panose="020B0604020202020204" pitchFamily="34" charset="0"/>
              </a:rPr>
              <a:t>4. </a:t>
            </a:r>
            <a:r>
              <a:rPr lang="en-US" spc="200">
                <a:solidFill>
                  <a:schemeClr val="bg2"/>
                </a:solidFill>
                <a:latin typeface="Arial" panose="020B0604020202020204" pitchFamily="34" charset="0"/>
                <a:cs typeface="Arial" panose="020B0604020202020204" pitchFamily="34" charset="0"/>
              </a:rPr>
              <a:t>Technical approach</a:t>
            </a:r>
            <a:endParaRPr spc="20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What is simply dummy text of the printing and typesetting industry has been the industry's standard dummy text ever since the 1500s.</a:t>
            </a:r>
          </a:p>
        </p:txBody>
      </p:sp>
      <p:grpSp>
        <p:nvGrpSpPr>
          <p:cNvPr id="10" name="Group">
            <a:extLst>
              <a:ext uri="{FF2B5EF4-FFF2-40B4-BE49-F238E27FC236}">
                <a16:creationId xmlns:a16="http://schemas.microsoft.com/office/drawing/2014/main" id="{5DB36596-188B-F547-807F-7131A7B9E441}"/>
              </a:ext>
            </a:extLst>
          </p:cNvPr>
          <p:cNvGrpSpPr/>
          <p:nvPr/>
        </p:nvGrpSpPr>
        <p:grpSpPr>
          <a:xfrm>
            <a:off x="16951298" y="1966931"/>
            <a:ext cx="3165476" cy="3165476"/>
            <a:chOff x="0" y="0"/>
            <a:chExt cx="3165475" cy="3165475"/>
          </a:xfrm>
        </p:grpSpPr>
        <p:sp>
          <p:nvSpPr>
            <p:cNvPr id="11" name="Square">
              <a:extLst>
                <a:ext uri="{FF2B5EF4-FFF2-40B4-BE49-F238E27FC236}">
                  <a16:creationId xmlns:a16="http://schemas.microsoft.com/office/drawing/2014/main" id="{22D3E9CD-425C-FA42-9AA0-976AD825B528}"/>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12" name="20%…">
              <a:extLst>
                <a:ext uri="{FF2B5EF4-FFF2-40B4-BE49-F238E27FC236}">
                  <a16:creationId xmlns:a16="http://schemas.microsoft.com/office/drawing/2014/main" id="{4F35C662-2E79-7745-8BDC-28659840F746}"/>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1</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13" name="Group">
            <a:extLst>
              <a:ext uri="{FF2B5EF4-FFF2-40B4-BE49-F238E27FC236}">
                <a16:creationId xmlns:a16="http://schemas.microsoft.com/office/drawing/2014/main" id="{C3D18CF4-C22E-8C42-A74B-35B97FEF02C3}"/>
              </a:ext>
            </a:extLst>
          </p:cNvPr>
          <p:cNvGrpSpPr/>
          <p:nvPr/>
        </p:nvGrpSpPr>
        <p:grpSpPr>
          <a:xfrm>
            <a:off x="20246467" y="1966931"/>
            <a:ext cx="3165476" cy="3165476"/>
            <a:chOff x="0" y="0"/>
            <a:chExt cx="3165475" cy="3165475"/>
          </a:xfrm>
        </p:grpSpPr>
        <p:sp>
          <p:nvSpPr>
            <p:cNvPr id="14" name="Square">
              <a:extLst>
                <a:ext uri="{FF2B5EF4-FFF2-40B4-BE49-F238E27FC236}">
                  <a16:creationId xmlns:a16="http://schemas.microsoft.com/office/drawing/2014/main" id="{DA166693-F2F4-544F-B8AE-8DEC4743EEA2}"/>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15" name="20%…">
              <a:extLst>
                <a:ext uri="{FF2B5EF4-FFF2-40B4-BE49-F238E27FC236}">
                  <a16:creationId xmlns:a16="http://schemas.microsoft.com/office/drawing/2014/main" id="{610871A9-3A54-FC41-8A5E-7861814A206B}"/>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2</a:t>
              </a: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16" name="Group">
            <a:extLst>
              <a:ext uri="{FF2B5EF4-FFF2-40B4-BE49-F238E27FC236}">
                <a16:creationId xmlns:a16="http://schemas.microsoft.com/office/drawing/2014/main" id="{222B49DF-3F99-7442-98D0-9096DFC9FDB8}"/>
              </a:ext>
            </a:extLst>
          </p:cNvPr>
          <p:cNvGrpSpPr/>
          <p:nvPr/>
        </p:nvGrpSpPr>
        <p:grpSpPr>
          <a:xfrm>
            <a:off x="16951298" y="5259987"/>
            <a:ext cx="3165476" cy="3165476"/>
            <a:chOff x="0" y="0"/>
            <a:chExt cx="3165475" cy="3165475"/>
          </a:xfrm>
        </p:grpSpPr>
        <p:sp>
          <p:nvSpPr>
            <p:cNvPr id="17" name="Square">
              <a:extLst>
                <a:ext uri="{FF2B5EF4-FFF2-40B4-BE49-F238E27FC236}">
                  <a16:creationId xmlns:a16="http://schemas.microsoft.com/office/drawing/2014/main" id="{9074F9AC-C2E1-D548-9026-13907C1AFBBE}"/>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18" name="20%…">
              <a:extLst>
                <a:ext uri="{FF2B5EF4-FFF2-40B4-BE49-F238E27FC236}">
                  <a16:creationId xmlns:a16="http://schemas.microsoft.com/office/drawing/2014/main" id="{25CBA0EF-8563-6742-ABAC-AFF285CE1739}"/>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3</a:t>
              </a: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19" name="Group">
            <a:extLst>
              <a:ext uri="{FF2B5EF4-FFF2-40B4-BE49-F238E27FC236}">
                <a16:creationId xmlns:a16="http://schemas.microsoft.com/office/drawing/2014/main" id="{FE7657B9-B4BA-5A4E-97C9-83444AB43F0F}"/>
              </a:ext>
            </a:extLst>
          </p:cNvPr>
          <p:cNvGrpSpPr/>
          <p:nvPr/>
        </p:nvGrpSpPr>
        <p:grpSpPr>
          <a:xfrm>
            <a:off x="20246467" y="5259987"/>
            <a:ext cx="3165476" cy="3165476"/>
            <a:chOff x="0" y="0"/>
            <a:chExt cx="3165475" cy="3165475"/>
          </a:xfrm>
        </p:grpSpPr>
        <p:sp>
          <p:nvSpPr>
            <p:cNvPr id="20" name="Square">
              <a:extLst>
                <a:ext uri="{FF2B5EF4-FFF2-40B4-BE49-F238E27FC236}">
                  <a16:creationId xmlns:a16="http://schemas.microsoft.com/office/drawing/2014/main" id="{E3C24737-8588-284F-BF68-02358F5FE5C6}"/>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1" name="20%…">
              <a:extLst>
                <a:ext uri="{FF2B5EF4-FFF2-40B4-BE49-F238E27FC236}">
                  <a16:creationId xmlns:a16="http://schemas.microsoft.com/office/drawing/2014/main" id="{9461BE9A-CC3C-5C41-8A69-44E0693DED03}"/>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4</a:t>
              </a: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23" name="Group">
            <a:extLst>
              <a:ext uri="{FF2B5EF4-FFF2-40B4-BE49-F238E27FC236}">
                <a16:creationId xmlns:a16="http://schemas.microsoft.com/office/drawing/2014/main" id="{A2E0B3D4-5D65-EF47-A24A-AADF5B5601F7}"/>
              </a:ext>
            </a:extLst>
          </p:cNvPr>
          <p:cNvGrpSpPr/>
          <p:nvPr/>
        </p:nvGrpSpPr>
        <p:grpSpPr>
          <a:xfrm>
            <a:off x="16951298" y="8553044"/>
            <a:ext cx="3165476" cy="3165476"/>
            <a:chOff x="0" y="0"/>
            <a:chExt cx="3165475" cy="3165475"/>
          </a:xfrm>
        </p:grpSpPr>
        <p:sp>
          <p:nvSpPr>
            <p:cNvPr id="24" name="Square">
              <a:extLst>
                <a:ext uri="{FF2B5EF4-FFF2-40B4-BE49-F238E27FC236}">
                  <a16:creationId xmlns:a16="http://schemas.microsoft.com/office/drawing/2014/main" id="{C16FD67B-FB7D-334F-A061-6D6FFF0A025A}"/>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5" name="20%…">
              <a:extLst>
                <a:ext uri="{FF2B5EF4-FFF2-40B4-BE49-F238E27FC236}">
                  <a16:creationId xmlns:a16="http://schemas.microsoft.com/office/drawing/2014/main" id="{50A9D6B8-831B-6D48-86EC-4A214082C27D}"/>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5</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26" name="Group">
            <a:extLst>
              <a:ext uri="{FF2B5EF4-FFF2-40B4-BE49-F238E27FC236}">
                <a16:creationId xmlns:a16="http://schemas.microsoft.com/office/drawing/2014/main" id="{20BECE8D-BA3E-484F-BD57-BBF32EBD2DFB}"/>
              </a:ext>
            </a:extLst>
          </p:cNvPr>
          <p:cNvGrpSpPr/>
          <p:nvPr/>
        </p:nvGrpSpPr>
        <p:grpSpPr>
          <a:xfrm>
            <a:off x="20246467" y="8553044"/>
            <a:ext cx="3165476" cy="3165476"/>
            <a:chOff x="0" y="0"/>
            <a:chExt cx="3165475" cy="3165475"/>
          </a:xfrm>
        </p:grpSpPr>
        <p:sp>
          <p:nvSpPr>
            <p:cNvPr id="27" name="Square">
              <a:extLst>
                <a:ext uri="{FF2B5EF4-FFF2-40B4-BE49-F238E27FC236}">
                  <a16:creationId xmlns:a16="http://schemas.microsoft.com/office/drawing/2014/main" id="{D8AF5581-FFA3-BA40-B588-DE406B48601F}"/>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8" name="20%…">
              <a:extLst>
                <a:ext uri="{FF2B5EF4-FFF2-40B4-BE49-F238E27FC236}">
                  <a16:creationId xmlns:a16="http://schemas.microsoft.com/office/drawing/2014/main" id="{60655C02-CB8C-6D42-9BF6-5EAC06873112}"/>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b">
              <a:noAutofit/>
            </a:bodyPr>
            <a:lstStyle/>
            <a:p>
              <a:pPr defTabSz="914400">
                <a:lnSpc>
                  <a:spcPct val="80000"/>
                </a:lnSpc>
                <a:spcBef>
                  <a:spcPts val="1000"/>
                </a:spcBef>
                <a:defRPr sz="7500" spc="-225"/>
              </a:pPr>
              <a:r>
                <a:t>20%</a:t>
              </a:r>
            </a:p>
            <a:p>
              <a:pPr>
                <a:lnSpc>
                  <a:spcPct val="70000"/>
                </a:lnSpc>
                <a:spcBef>
                  <a:spcPts val="2000"/>
                </a:spcBef>
              </a:pPr>
              <a:r>
                <a:rPr lang="en-US"/>
                <a:t>Achievement 6</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spTree>
    <p:extLst>
      <p:ext uri="{BB962C8B-B14F-4D97-AF65-F5344CB8AC3E}">
        <p14:creationId xmlns:p14="http://schemas.microsoft.com/office/powerpoint/2010/main" val="848396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rPr/>
              <a:t>159</a:t>
            </a:fld>
            <a:endParaRPr/>
          </a:p>
        </p:txBody>
      </p:sp>
      <p:sp>
        <p:nvSpPr>
          <p:cNvPr id="770" name="Client Name  Presentation Title  -  1. Chapter Name"/>
          <p:cNvSpPr txBox="1">
            <a:spLocks noGrp="1"/>
          </p:cNvSpPr>
          <p:nvPr>
            <p:ph type="body" sz="quarter" idx="13"/>
          </p:nvPr>
        </p:nvSpPr>
        <p:spPr>
          <a:xfrm>
            <a:off x="1703286" y="210051"/>
            <a:ext cx="6375142"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7</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6</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Template 6</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Client and project name</a:t>
            </a:r>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417952"/>
            <a:ext cx="13274840" cy="36112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p>
          <a:p>
            <a:pPr>
              <a:lnSpc>
                <a:spcPct val="100000"/>
              </a:lnSpc>
              <a:spcBef>
                <a:spcPts val="3000"/>
              </a:spcBef>
              <a:defRPr spc="198">
                <a:solidFill>
                  <a:srgbClr val="000000"/>
                </a:solidFill>
              </a:defRPr>
            </a:pPr>
            <a:r>
              <a:t>1. </a:t>
            </a:r>
            <a:r>
              <a:rPr lang="en-US"/>
              <a:t>Challenges – client goals – business problem we solved</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p:txBody>
      </p:sp>
      <p:sp>
        <p:nvSpPr>
          <p:cNvPr id="10"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326956BA-7FA9-D34F-A4C6-A0791E2C1D64}"/>
              </a:ext>
            </a:extLst>
          </p:cNvPr>
          <p:cNvSpPr txBox="1"/>
          <p:nvPr/>
        </p:nvSpPr>
        <p:spPr>
          <a:xfrm>
            <a:off x="1733202" y="10751360"/>
            <a:ext cx="13274840" cy="19954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a:lnSpc>
                <a:spcPct val="100000"/>
              </a:lnSpc>
              <a:spcBef>
                <a:spcPts val="3000"/>
              </a:spcBef>
              <a:defRPr spc="198">
                <a:solidFill>
                  <a:srgbClr val="000000"/>
                </a:solidFill>
              </a:defRPr>
            </a:pPr>
            <a:r>
              <a:rPr lang="en-GB"/>
              <a:t>2. Solution – </a:t>
            </a:r>
            <a:r>
              <a:rPr lang="en-GB" err="1"/>
              <a:t>endava</a:t>
            </a:r>
            <a:r>
              <a:rPr lang="en-GB"/>
              <a:t> approach</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br>
              <a:rPr lang="en-GB" b="0">
                <a:latin typeface="Arial" panose="020B0604020202020204" pitchFamily="34" charset="0"/>
                <a:cs typeface="Arial" panose="020B0604020202020204" pitchFamily="34" charset="0"/>
              </a:rPr>
            </a:br>
            <a:endParaRPr lang="en-GB" b="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37515AE6-7270-6348-A2BD-3B08331BD993}"/>
              </a:ext>
            </a:extLst>
          </p:cNvPr>
          <p:cNvSpPr/>
          <p:nvPr/>
        </p:nvSpPr>
        <p:spPr>
          <a:xfrm>
            <a:off x="1733201" y="7574891"/>
            <a:ext cx="13274839" cy="2630774"/>
          </a:xfrm>
          <a:prstGeom prst="rect">
            <a:avLst/>
          </a:prstGeom>
          <a:solidFill>
            <a:srgbClr val="FFFFFF">
              <a:lumMod val="9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RO"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nvGrpSpPr>
          <p:cNvPr id="2" name="Group 1">
            <a:extLst>
              <a:ext uri="{FF2B5EF4-FFF2-40B4-BE49-F238E27FC236}">
                <a16:creationId xmlns:a16="http://schemas.microsoft.com/office/drawing/2014/main" id="{6BA94947-1E52-F74A-BFF8-795C1F5559A7}"/>
              </a:ext>
            </a:extLst>
          </p:cNvPr>
          <p:cNvGrpSpPr/>
          <p:nvPr/>
        </p:nvGrpSpPr>
        <p:grpSpPr>
          <a:xfrm>
            <a:off x="17857460" y="1485505"/>
            <a:ext cx="2806860" cy="3614938"/>
            <a:chOff x="4738360" y="6574528"/>
            <a:chExt cx="2806860" cy="3614938"/>
          </a:xfrm>
        </p:grpSpPr>
        <p:sp>
          <p:nvSpPr>
            <p:cNvPr id="14" name="20%…">
              <a:extLst>
                <a:ext uri="{FF2B5EF4-FFF2-40B4-BE49-F238E27FC236}">
                  <a16:creationId xmlns:a16="http://schemas.microsoft.com/office/drawing/2014/main" id="{3721DEA3-9974-9B49-927A-74ACE4AB7DFD}"/>
                </a:ext>
              </a:extLst>
            </p:cNvPr>
            <p:cNvSpPr txBox="1"/>
            <p:nvPr/>
          </p:nvSpPr>
          <p:spPr>
            <a:xfrm>
              <a:off x="4738360" y="8069949"/>
              <a:ext cx="2806860" cy="21195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pPr algn="ctr" defTabSz="914400">
                <a:lnSpc>
                  <a:spcPct val="80000"/>
                </a:lnSpc>
                <a:spcBef>
                  <a:spcPts val="1000"/>
                </a:spcBef>
                <a:defRPr sz="7500" spc="-225">
                  <a:solidFill>
                    <a:srgbClr val="000000"/>
                  </a:solidFill>
                </a:defRPr>
              </a:pPr>
              <a:r>
                <a:t>20%</a:t>
              </a:r>
            </a:p>
            <a:p>
              <a:pPr algn="ctr">
                <a:defRPr spc="198">
                  <a:solidFill>
                    <a:srgbClr val="000000"/>
                  </a:solidFill>
                </a:defRPr>
              </a:pPr>
              <a:r>
                <a:t>TITLE GOES HERE</a:t>
              </a:r>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pic>
          <p:nvPicPr>
            <p:cNvPr id="15" name="Graphic 221" descr="Graphic 221">
              <a:extLst>
                <a:ext uri="{FF2B5EF4-FFF2-40B4-BE49-F238E27FC236}">
                  <a16:creationId xmlns:a16="http://schemas.microsoft.com/office/drawing/2014/main" id="{6E206529-463F-A94E-A279-46245DE27778}"/>
                </a:ext>
              </a:extLst>
            </p:cNvPr>
            <p:cNvPicPr>
              <a:picLocks noChangeAspect="1"/>
            </p:cNvPicPr>
            <p:nvPr/>
          </p:nvPicPr>
          <p:blipFill>
            <a:blip r:embed="rId3"/>
            <a:stretch>
              <a:fillRect/>
            </a:stretch>
          </p:blipFill>
          <p:spPr>
            <a:xfrm>
              <a:off x="5633789" y="6574528"/>
              <a:ext cx="1016001" cy="1016001"/>
            </a:xfrm>
            <a:prstGeom prst="rect">
              <a:avLst/>
            </a:prstGeom>
            <a:ln w="12700">
              <a:miter lim="400000"/>
            </a:ln>
          </p:spPr>
        </p:pic>
      </p:grpSp>
      <p:grpSp>
        <p:nvGrpSpPr>
          <p:cNvPr id="18" name="Group 17">
            <a:extLst>
              <a:ext uri="{FF2B5EF4-FFF2-40B4-BE49-F238E27FC236}">
                <a16:creationId xmlns:a16="http://schemas.microsoft.com/office/drawing/2014/main" id="{351FD5D5-AD69-9241-832B-300DFFF5B85E}"/>
              </a:ext>
            </a:extLst>
          </p:cNvPr>
          <p:cNvGrpSpPr/>
          <p:nvPr/>
        </p:nvGrpSpPr>
        <p:grpSpPr>
          <a:xfrm>
            <a:off x="17857460" y="5557442"/>
            <a:ext cx="2806860" cy="3614938"/>
            <a:chOff x="4738360" y="6574528"/>
            <a:chExt cx="2806860" cy="3614938"/>
          </a:xfrm>
        </p:grpSpPr>
        <p:sp>
          <p:nvSpPr>
            <p:cNvPr id="19" name="20%…">
              <a:extLst>
                <a:ext uri="{FF2B5EF4-FFF2-40B4-BE49-F238E27FC236}">
                  <a16:creationId xmlns:a16="http://schemas.microsoft.com/office/drawing/2014/main" id="{80B1276F-B995-0C43-B24C-DF7B50506D18}"/>
                </a:ext>
              </a:extLst>
            </p:cNvPr>
            <p:cNvSpPr txBox="1"/>
            <p:nvPr/>
          </p:nvSpPr>
          <p:spPr>
            <a:xfrm>
              <a:off x="4738360" y="8069949"/>
              <a:ext cx="2806860" cy="21195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pPr algn="ctr" defTabSz="914400">
                <a:lnSpc>
                  <a:spcPct val="80000"/>
                </a:lnSpc>
                <a:spcBef>
                  <a:spcPts val="1000"/>
                </a:spcBef>
                <a:defRPr sz="7500" spc="-225">
                  <a:solidFill>
                    <a:srgbClr val="000000"/>
                  </a:solidFill>
                </a:defRPr>
              </a:pPr>
              <a:r>
                <a:t>20%</a:t>
              </a:r>
            </a:p>
            <a:p>
              <a:pPr algn="ctr">
                <a:defRPr spc="198">
                  <a:solidFill>
                    <a:srgbClr val="000000"/>
                  </a:solidFill>
                </a:defRPr>
              </a:pPr>
              <a:r>
                <a:t>TITLE GOES HERE</a:t>
              </a:r>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pic>
          <p:nvPicPr>
            <p:cNvPr id="20" name="Graphic 221" descr="Graphic 221">
              <a:extLst>
                <a:ext uri="{FF2B5EF4-FFF2-40B4-BE49-F238E27FC236}">
                  <a16:creationId xmlns:a16="http://schemas.microsoft.com/office/drawing/2014/main" id="{3DE734D8-D70A-3649-BE5E-1C1B9AA4AAF3}"/>
                </a:ext>
              </a:extLst>
            </p:cNvPr>
            <p:cNvPicPr>
              <a:picLocks noChangeAspect="1"/>
            </p:cNvPicPr>
            <p:nvPr/>
          </p:nvPicPr>
          <p:blipFill>
            <a:blip r:embed="rId3"/>
            <a:stretch>
              <a:fillRect/>
            </a:stretch>
          </p:blipFill>
          <p:spPr>
            <a:xfrm>
              <a:off x="5633789" y="6574528"/>
              <a:ext cx="1016001" cy="1016001"/>
            </a:xfrm>
            <a:prstGeom prst="rect">
              <a:avLst/>
            </a:prstGeom>
            <a:ln w="12700">
              <a:miter lim="400000"/>
            </a:ln>
          </p:spPr>
        </p:pic>
      </p:grpSp>
      <p:grpSp>
        <p:nvGrpSpPr>
          <p:cNvPr id="21" name="Group 20">
            <a:extLst>
              <a:ext uri="{FF2B5EF4-FFF2-40B4-BE49-F238E27FC236}">
                <a16:creationId xmlns:a16="http://schemas.microsoft.com/office/drawing/2014/main" id="{F3FF2274-5C0C-BB42-A0C9-B40D420F023F}"/>
              </a:ext>
            </a:extLst>
          </p:cNvPr>
          <p:cNvGrpSpPr/>
          <p:nvPr/>
        </p:nvGrpSpPr>
        <p:grpSpPr>
          <a:xfrm>
            <a:off x="17857460" y="9651800"/>
            <a:ext cx="2806860" cy="3614938"/>
            <a:chOff x="4738360" y="6574528"/>
            <a:chExt cx="2806860" cy="3614938"/>
          </a:xfrm>
        </p:grpSpPr>
        <p:sp>
          <p:nvSpPr>
            <p:cNvPr id="22" name="20%…">
              <a:extLst>
                <a:ext uri="{FF2B5EF4-FFF2-40B4-BE49-F238E27FC236}">
                  <a16:creationId xmlns:a16="http://schemas.microsoft.com/office/drawing/2014/main" id="{D0AAFA51-3817-704C-93ED-1EB6314C4EBD}"/>
                </a:ext>
              </a:extLst>
            </p:cNvPr>
            <p:cNvSpPr txBox="1"/>
            <p:nvPr/>
          </p:nvSpPr>
          <p:spPr>
            <a:xfrm>
              <a:off x="4738360" y="8069949"/>
              <a:ext cx="2806860" cy="21195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pPr algn="ctr" defTabSz="914400">
                <a:lnSpc>
                  <a:spcPct val="80000"/>
                </a:lnSpc>
                <a:spcBef>
                  <a:spcPts val="1000"/>
                </a:spcBef>
                <a:defRPr sz="7500" spc="-225">
                  <a:solidFill>
                    <a:srgbClr val="000000"/>
                  </a:solidFill>
                </a:defRPr>
              </a:pPr>
              <a:r>
                <a:t>20%</a:t>
              </a:r>
            </a:p>
            <a:p>
              <a:pPr algn="ctr">
                <a:defRPr spc="198">
                  <a:solidFill>
                    <a:srgbClr val="000000"/>
                  </a:solidFill>
                </a:defRPr>
              </a:pPr>
              <a:r>
                <a:t>TITLE GOES HERE</a:t>
              </a:r>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pic>
          <p:nvPicPr>
            <p:cNvPr id="23" name="Graphic 221" descr="Graphic 221">
              <a:extLst>
                <a:ext uri="{FF2B5EF4-FFF2-40B4-BE49-F238E27FC236}">
                  <a16:creationId xmlns:a16="http://schemas.microsoft.com/office/drawing/2014/main" id="{AE024B39-FC76-2C48-A0B6-D286DA410A2A}"/>
                </a:ext>
              </a:extLst>
            </p:cNvPr>
            <p:cNvPicPr>
              <a:picLocks noChangeAspect="1"/>
            </p:cNvPicPr>
            <p:nvPr/>
          </p:nvPicPr>
          <p:blipFill>
            <a:blip r:embed="rId3"/>
            <a:stretch>
              <a:fillRect/>
            </a:stretch>
          </p:blipFill>
          <p:spPr>
            <a:xfrm>
              <a:off x="5633789" y="6574528"/>
              <a:ext cx="1016001" cy="1016001"/>
            </a:xfrm>
            <a:prstGeom prst="rect">
              <a:avLst/>
            </a:prstGeom>
            <a:ln w="12700">
              <a:miter lim="400000"/>
            </a:ln>
          </p:spPr>
        </p:pic>
      </p:grpSp>
    </p:spTree>
    <p:extLst>
      <p:ext uri="{BB962C8B-B14F-4D97-AF65-F5344CB8AC3E}">
        <p14:creationId xmlns:p14="http://schemas.microsoft.com/office/powerpoint/2010/main" val="5953331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4E4680E4-8C53-8B4C-84CF-DC1345100A41}"/>
              </a:ext>
            </a:extLst>
          </p:cNvPr>
          <p:cNvSpPr txBox="1"/>
          <p:nvPr/>
        </p:nvSpPr>
        <p:spPr>
          <a:xfrm>
            <a:off x="1800000" y="3682232"/>
            <a:ext cx="13485825" cy="568424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000" spc="0">
                <a:solidFill>
                  <a:schemeClr val="bg1"/>
                </a:solidFill>
                <a:latin typeface="Arial" panose="020B0604020202020204" pitchFamily="34" charset="0"/>
                <a:cs typeface="Arial" panose="020B0604020202020204" pitchFamily="34" charset="0"/>
              </a:rPr>
              <a:t>Lorem ipsum </a:t>
            </a:r>
            <a:r>
              <a:rPr lang="en-GB" sz="2000" spc="0" err="1">
                <a:solidFill>
                  <a:schemeClr val="bg1"/>
                </a:solidFill>
                <a:latin typeface="Arial" panose="020B0604020202020204" pitchFamily="34" charset="0"/>
                <a:cs typeface="Arial" panose="020B0604020202020204" pitchFamily="34" charset="0"/>
              </a:rPr>
              <a:t>dolor</a:t>
            </a:r>
            <a:r>
              <a:rPr lang="en-GB" sz="2000" spc="0">
                <a:solidFill>
                  <a:schemeClr val="bg1"/>
                </a:solidFill>
                <a:latin typeface="Arial" panose="020B0604020202020204" pitchFamily="34" charset="0"/>
                <a:cs typeface="Arial" panose="020B0604020202020204" pitchFamily="34" charset="0"/>
              </a:rPr>
              <a:t> sit </a:t>
            </a:r>
            <a:r>
              <a:rPr lang="en-GB" sz="2000" spc="0" err="1">
                <a:solidFill>
                  <a:schemeClr val="bg1"/>
                </a:solidFill>
                <a:latin typeface="Arial" panose="020B0604020202020204" pitchFamily="34" charset="0"/>
                <a:cs typeface="Arial" panose="020B0604020202020204" pitchFamily="34" charset="0"/>
              </a:rPr>
              <a:t>amet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consectetur</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adipiscing</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elit</a:t>
            </a:r>
            <a:r>
              <a:rPr lang="en-GB" sz="2000" spc="0">
                <a:solidFill>
                  <a:schemeClr val="bg1"/>
                </a:solidFill>
                <a:latin typeface="Arial" panose="020B0604020202020204" pitchFamily="34" charset="0"/>
                <a:cs typeface="Arial" panose="020B0604020202020204" pitchFamily="34" charset="0"/>
              </a:rPr>
              <a:t>. Vestibulum </a:t>
            </a:r>
            <a:r>
              <a:rPr lang="en-GB" sz="2000" spc="0" err="1">
                <a:solidFill>
                  <a:schemeClr val="bg1"/>
                </a:solidFill>
                <a:latin typeface="Arial" panose="020B0604020202020204" pitchFamily="34" charset="0"/>
                <a:cs typeface="Arial" panose="020B0604020202020204" pitchFamily="34" charset="0"/>
              </a:rPr>
              <a:t>tristique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quam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eu</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tempor</a:t>
            </a:r>
            <a:r>
              <a:rPr lang="en-GB" sz="2000" spc="0">
                <a:solidFill>
                  <a:schemeClr val="bg1"/>
                </a:solidFill>
                <a:latin typeface="Arial" panose="020B0604020202020204" pitchFamily="34" charset="0"/>
                <a:cs typeface="Arial" panose="020B0604020202020204" pitchFamily="34" charset="0"/>
              </a:rPr>
              <a:t>. Duis a </a:t>
            </a:r>
            <a:r>
              <a:rPr lang="en-GB" sz="2000" spc="0" err="1">
                <a:solidFill>
                  <a:schemeClr val="bg1"/>
                </a:solidFill>
                <a:latin typeface="Arial" panose="020B0604020202020204" pitchFamily="34" charset="0"/>
                <a:cs typeface="Arial" panose="020B0604020202020204" pitchFamily="34" charset="0"/>
              </a:rPr>
              <a:t>imperdiet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velit</a:t>
            </a:r>
            <a:r>
              <a:rPr lang="en-GB" sz="2000" spc="0">
                <a:solidFill>
                  <a:schemeClr val="bg1"/>
                </a:solidFill>
                <a:latin typeface="Arial" panose="020B0604020202020204" pitchFamily="34" charset="0"/>
                <a:cs typeface="Arial" panose="020B0604020202020204" pitchFamily="34" charset="0"/>
              </a:rPr>
              <a:t>, non </a:t>
            </a:r>
            <a:r>
              <a:rPr lang="en-GB" sz="2000" spc="0" err="1">
                <a:solidFill>
                  <a:schemeClr val="bg1"/>
                </a:solidFill>
                <a:latin typeface="Arial" panose="020B0604020202020204" pitchFamily="34" charset="0"/>
                <a:cs typeface="Arial" panose="020B0604020202020204" pitchFamily="34" charset="0"/>
              </a:rPr>
              <a:t>scelerisque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risus</a:t>
            </a:r>
            <a:r>
              <a:rPr lang="en-GB" sz="2000" spc="0">
                <a:solidFill>
                  <a:schemeClr val="bg1"/>
                </a:solidFill>
                <a:latin typeface="Arial" panose="020B0604020202020204" pitchFamily="34" charset="0"/>
                <a:cs typeface="Arial" panose="020B0604020202020204" pitchFamily="34" charset="0"/>
              </a:rPr>
              <a:t>. Cras </a:t>
            </a:r>
            <a:r>
              <a:rPr lang="en-GB" sz="2000" spc="0" err="1">
                <a:solidFill>
                  <a:schemeClr val="bg1"/>
                </a:solidFill>
                <a:latin typeface="Arial" panose="020B0604020202020204" pitchFamily="34" charset="0"/>
                <a:cs typeface="Arial" panose="020B0604020202020204" pitchFamily="34" charset="0"/>
              </a:rPr>
              <a:t>imperdiet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pellentesque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vehicula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tellus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mollis</a:t>
            </a:r>
            <a:r>
              <a:rPr lang="en-GB" sz="2000" spc="0">
                <a:solidFill>
                  <a:schemeClr val="bg1"/>
                </a:solidFill>
                <a:latin typeface="Arial" panose="020B0604020202020204" pitchFamily="34" charset="0"/>
                <a:cs typeface="Arial" panose="020B0604020202020204" pitchFamily="34" charset="0"/>
              </a:rPr>
              <a:t> in. Duis vitae libero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venenatis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augue</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aliquam</a:t>
            </a:r>
            <a:r>
              <a:rPr lang="en-GB" sz="2000" spc="0">
                <a:solidFill>
                  <a:schemeClr val="bg1"/>
                </a:solidFill>
                <a:latin typeface="Arial" panose="020B0604020202020204" pitchFamily="34" charset="0"/>
                <a:cs typeface="Arial" panose="020B0604020202020204" pitchFamily="34" charset="0"/>
              </a:rPr>
              <a:t> ante. Aenean </a:t>
            </a:r>
            <a:r>
              <a:rPr lang="en-GB" sz="2000" spc="0" err="1">
                <a:solidFill>
                  <a:schemeClr val="bg1"/>
                </a:solidFill>
                <a:latin typeface="Arial" panose="020B0604020202020204" pitchFamily="34" charset="0"/>
                <a:cs typeface="Arial" panose="020B0604020202020204" pitchFamily="34" charset="0"/>
              </a:rPr>
              <a:t>vel</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elit</a:t>
            </a:r>
            <a:r>
              <a:rPr lang="en-GB" sz="2000" spc="0">
                <a:solidFill>
                  <a:schemeClr val="bg1"/>
                </a:solidFill>
                <a:latin typeface="Arial" panose="020B0604020202020204" pitchFamily="34" charset="0"/>
                <a:cs typeface="Arial" panose="020B0604020202020204" pitchFamily="34" charset="0"/>
              </a:rPr>
              <a:t> gravida, </a:t>
            </a:r>
            <a:r>
              <a:rPr lang="en-GB" sz="2000" spc="0" err="1">
                <a:solidFill>
                  <a:schemeClr val="bg1"/>
                </a:solidFill>
                <a:latin typeface="Arial" panose="020B0604020202020204" pitchFamily="34" charset="0"/>
                <a:cs typeface="Arial" panose="020B0604020202020204" pitchFamily="34" charset="0"/>
              </a:rPr>
              <a:t>pellentesque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faucibus</a:t>
            </a:r>
            <a:r>
              <a:rPr lang="en-GB" sz="2000" spc="0">
                <a:solidFill>
                  <a:schemeClr val="bg1"/>
                </a:solidFill>
                <a:latin typeface="Arial" panose="020B0604020202020204" pitchFamily="34" charset="0"/>
                <a:cs typeface="Arial" panose="020B0604020202020204" pitchFamily="34" charset="0"/>
              </a:rPr>
              <a:t> ante. In </a:t>
            </a:r>
            <a:r>
              <a:rPr lang="en-GB" sz="2000" spc="0" err="1">
                <a:solidFill>
                  <a:schemeClr val="bg1"/>
                </a:solidFill>
                <a:latin typeface="Arial" panose="020B0604020202020204" pitchFamily="34" charset="0"/>
                <a:cs typeface="Arial" panose="020B0604020202020204" pitchFamily="34" charset="0"/>
              </a:rPr>
              <a:t>hac</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habitasse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platea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dictumst</a:t>
            </a:r>
            <a:r>
              <a:rPr lang="en-GB" sz="2000" spc="0">
                <a:solidFill>
                  <a:schemeClr val="bg1"/>
                </a:solidFill>
                <a:latin typeface="Arial" panose="020B0604020202020204" pitchFamily="34" charset="0"/>
                <a:cs typeface="Arial" panose="020B0604020202020204" pitchFamily="34" charset="0"/>
              </a:rPr>
              <a:t>. Aenean auctor nisi </a:t>
            </a:r>
            <a:r>
              <a:rPr lang="en-GB" sz="2000" spc="0" err="1">
                <a:solidFill>
                  <a:schemeClr val="bg1"/>
                </a:solidFill>
                <a:latin typeface="Arial" panose="020B0604020202020204" pitchFamily="34" charset="0"/>
                <a:cs typeface="Arial" panose="020B0604020202020204" pitchFamily="34" charset="0"/>
              </a:rPr>
              <a:t>leo</a:t>
            </a:r>
            <a:r>
              <a:rPr lang="en-GB" sz="2000" spc="0">
                <a:solidFill>
                  <a:schemeClr val="bg1"/>
                </a:solidFill>
                <a:latin typeface="Arial" panose="020B0604020202020204" pitchFamily="34" charset="0"/>
                <a:cs typeface="Arial" panose="020B0604020202020204" pitchFamily="34" charset="0"/>
              </a:rPr>
              <a:t>, id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est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aliquam</a:t>
            </a:r>
            <a:r>
              <a:rPr lang="en-GB" sz="2000" spc="0">
                <a:solidFill>
                  <a:schemeClr val="bg1"/>
                </a:solidFill>
                <a:latin typeface="Arial" panose="020B0604020202020204" pitchFamily="34" charset="0"/>
                <a:cs typeface="Arial" panose="020B0604020202020204" pitchFamily="34" charset="0"/>
              </a:rPr>
              <a:t> in.</a:t>
            </a:r>
          </a:p>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000" spc="0" err="1">
                <a:solidFill>
                  <a:schemeClr val="bg1"/>
                </a:solidFill>
                <a:latin typeface="Arial" panose="020B0604020202020204" pitchFamily="34" charset="0"/>
                <a:cs typeface="Arial" panose="020B0604020202020204" pitchFamily="34" charset="0"/>
              </a:rPr>
              <a:t>Quisque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arcu</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accumsan</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sodales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neque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sapien</a:t>
            </a:r>
            <a:r>
              <a:rPr lang="en-GB" sz="2000" spc="0">
                <a:solidFill>
                  <a:schemeClr val="bg1"/>
                </a:solidFill>
                <a:latin typeface="Arial" panose="020B0604020202020204" pitchFamily="34" charset="0"/>
                <a:cs typeface="Arial" panose="020B0604020202020204" pitchFamily="34" charset="0"/>
              </a:rPr>
              <a:t> convallis </a:t>
            </a:r>
            <a:r>
              <a:rPr lang="en-GB" sz="2000" spc="0" err="1">
                <a:solidFill>
                  <a:schemeClr val="bg1"/>
                </a:solidFill>
                <a:latin typeface="Arial" panose="020B0604020202020204" pitchFamily="34" charset="0"/>
                <a:cs typeface="Arial" panose="020B0604020202020204" pitchFamily="34" charset="0"/>
              </a:rPr>
              <a:t>felis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finibus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sapien</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lacus</a:t>
            </a:r>
            <a:r>
              <a:rPr lang="en-GB" sz="2000" spc="0">
                <a:solidFill>
                  <a:schemeClr val="bg1"/>
                </a:solidFill>
                <a:latin typeface="Arial" panose="020B0604020202020204" pitchFamily="34" charset="0"/>
                <a:cs typeface="Arial" panose="020B0604020202020204" pitchFamily="34" charset="0"/>
              </a:rPr>
              <a:t> vitae ante. </a:t>
            </a:r>
            <a:r>
              <a:rPr lang="en-GB" sz="2000" spc="0" err="1">
                <a:solidFill>
                  <a:schemeClr val="bg1"/>
                </a:solidFill>
                <a:latin typeface="Arial" panose="020B0604020202020204" pitchFamily="34" charset="0"/>
                <a:cs typeface="Arial" panose="020B0604020202020204" pitchFamily="34" charset="0"/>
              </a:rPr>
              <a:t>Phasellus</a:t>
            </a:r>
            <a:r>
              <a:rPr lang="en-GB" sz="2000" spc="0">
                <a:solidFill>
                  <a:schemeClr val="bg1"/>
                </a:solidFill>
                <a:latin typeface="Arial" panose="020B0604020202020204" pitchFamily="34" charset="0"/>
                <a:cs typeface="Arial" panose="020B0604020202020204" pitchFamily="34" charset="0"/>
              </a:rPr>
              <a:t> fermentum id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ut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ornare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Sed</a:t>
            </a:r>
            <a:r>
              <a:rPr lang="en-GB" sz="2000" spc="0">
                <a:solidFill>
                  <a:schemeClr val="bg1"/>
                </a:solidFill>
                <a:latin typeface="Arial" panose="020B0604020202020204" pitchFamily="34" charset="0"/>
                <a:cs typeface="Arial" panose="020B0604020202020204" pitchFamily="34" charset="0"/>
              </a:rPr>
              <a:t> semper </a:t>
            </a:r>
            <a:r>
              <a:rPr lang="en-GB" sz="2000" spc="0" err="1">
                <a:solidFill>
                  <a:schemeClr val="bg1"/>
                </a:solidFill>
                <a:latin typeface="Arial" panose="020B0604020202020204" pitchFamily="34" charset="0"/>
                <a:cs typeface="Arial" panose="020B0604020202020204" pitchFamily="34" charset="0"/>
              </a:rPr>
              <a:t>sem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eget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enim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scelerisque</a:t>
            </a:r>
            <a:r>
              <a:rPr lang="en-GB" sz="2000" spc="0">
                <a:solidFill>
                  <a:schemeClr val="bg1"/>
                </a:solidFill>
                <a:latin typeface="Arial" panose="020B0604020202020204" pitchFamily="34" charset="0"/>
                <a:cs typeface="Arial" panose="020B0604020202020204" pitchFamily="34" charset="0"/>
              </a:rPr>
              <a:t>, et gravida </a:t>
            </a:r>
            <a:r>
              <a:rPr lang="en-GB" sz="2000" spc="0" err="1">
                <a:solidFill>
                  <a:schemeClr val="bg1"/>
                </a:solidFill>
                <a:latin typeface="Arial" panose="020B0604020202020204" pitchFamily="34" charset="0"/>
                <a:cs typeface="Arial" panose="020B0604020202020204" pitchFamily="34" charset="0"/>
              </a:rPr>
              <a:t>erat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ullamcorper</a:t>
            </a:r>
            <a:r>
              <a:rPr lang="en-GB" sz="2000" spc="0">
                <a:solidFill>
                  <a:schemeClr val="bg1"/>
                </a:solidFill>
                <a:latin typeface="Arial" panose="020B0604020202020204" pitchFamily="34" charset="0"/>
                <a:cs typeface="Arial" panose="020B0604020202020204" pitchFamily="34" charset="0"/>
              </a:rPr>
              <a:t>. Ut </a:t>
            </a:r>
            <a:r>
              <a:rPr lang="en-GB" sz="2000" spc="0" err="1">
                <a:solidFill>
                  <a:schemeClr val="bg1"/>
                </a:solidFill>
                <a:latin typeface="Arial" panose="020B0604020202020204" pitchFamily="34" charset="0"/>
                <a:cs typeface="Arial" panose="020B0604020202020204" pitchFamily="34" charset="0"/>
              </a:rPr>
              <a:t>ultricies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volutpat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odio</a:t>
            </a:r>
            <a:r>
              <a:rPr lang="en-GB" sz="2000" spc="0">
                <a:solidFill>
                  <a:schemeClr val="bg1"/>
                </a:solidFill>
                <a:latin typeface="Arial" panose="020B0604020202020204" pitchFamily="34" charset="0"/>
                <a:cs typeface="Arial" panose="020B0604020202020204" pitchFamily="34" charset="0"/>
              </a:rPr>
              <a:t>, sit </a:t>
            </a:r>
            <a:r>
              <a:rPr lang="en-GB" sz="2000" spc="0" err="1">
                <a:solidFill>
                  <a:schemeClr val="bg1"/>
                </a:solidFill>
                <a:latin typeface="Arial" panose="020B0604020202020204" pitchFamily="34" charset="0"/>
                <a:cs typeface="Arial" panose="020B0604020202020204" pitchFamily="34" charset="0"/>
              </a:rPr>
              <a:t>amet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pretium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lacus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tincidunt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euismod</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Praesent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imperdiet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facilisis</a:t>
            </a:r>
            <a:r>
              <a:rPr lang="en-GB" sz="2000" spc="0">
                <a:solidFill>
                  <a:schemeClr val="bg1"/>
                </a:solidFill>
                <a:latin typeface="Arial" panose="020B0604020202020204" pitchFamily="34" charset="0"/>
                <a:cs typeface="Arial" panose="020B0604020202020204" pitchFamily="34" charset="0"/>
              </a:rPr>
              <a:t> vestibulum. Proin </a:t>
            </a:r>
            <a:r>
              <a:rPr lang="en-GB" sz="2000" spc="0" err="1">
                <a:solidFill>
                  <a:schemeClr val="bg1"/>
                </a:solidFill>
                <a:latin typeface="Arial" panose="020B0604020202020204" pitchFamily="34" charset="0"/>
                <a:cs typeface="Arial" panose="020B0604020202020204" pitchFamily="34" charset="0"/>
              </a:rPr>
              <a:t>est</a:t>
            </a:r>
            <a:r>
              <a:rPr lang="en-GB" sz="2000" spc="0">
                <a:solidFill>
                  <a:schemeClr val="bg1"/>
                </a:solidFill>
                <a:latin typeface="Arial" panose="020B0604020202020204" pitchFamily="34" charset="0"/>
                <a:cs typeface="Arial" panose="020B0604020202020204" pitchFamily="34" charset="0"/>
              </a:rPr>
              <a:t> ante, </a:t>
            </a:r>
            <a:r>
              <a:rPr lang="en-GB" sz="2000" spc="0" err="1">
                <a:solidFill>
                  <a:schemeClr val="bg1"/>
                </a:solidFill>
                <a:latin typeface="Arial" panose="020B0604020202020204" pitchFamily="34" charset="0"/>
                <a:cs typeface="Arial" panose="020B0604020202020204" pitchFamily="34" charset="0"/>
              </a:rPr>
              <a:t>ultricies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eget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nisl</a:t>
            </a:r>
            <a:r>
              <a:rPr lang="en-GB" sz="2000" spc="0">
                <a:solidFill>
                  <a:schemeClr val="bg1"/>
                </a:solidFill>
                <a:latin typeface="Arial" panose="020B0604020202020204" pitchFamily="34" charset="0"/>
                <a:cs typeface="Arial" panose="020B0604020202020204" pitchFamily="34" charset="0"/>
              </a:rPr>
              <a:t> sit </a:t>
            </a:r>
            <a:r>
              <a:rPr lang="en-GB" sz="2000" spc="0" err="1">
                <a:solidFill>
                  <a:schemeClr val="bg1"/>
                </a:solidFill>
                <a:latin typeface="Arial" panose="020B0604020202020204" pitchFamily="34" charset="0"/>
                <a:cs typeface="Arial" panose="020B0604020202020204" pitchFamily="34" charset="0"/>
              </a:rPr>
              <a:t>amet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ultricies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interdum</a:t>
            </a:r>
            <a:r>
              <a:rPr lang="en-GB" sz="2000" spc="0">
                <a:solidFill>
                  <a:schemeClr val="bg1"/>
                </a:solidFill>
                <a:latin typeface="Arial" panose="020B0604020202020204" pitchFamily="34" charset="0"/>
                <a:cs typeface="Arial" panose="020B0604020202020204" pitchFamily="34" charset="0"/>
              </a:rPr>
              <a:t> sem. Ut </a:t>
            </a:r>
            <a:r>
              <a:rPr lang="en-GB" sz="2000" spc="0" err="1">
                <a:solidFill>
                  <a:schemeClr val="bg1"/>
                </a:solidFill>
                <a:latin typeface="Arial" panose="020B0604020202020204" pitchFamily="34" charset="0"/>
                <a:cs typeface="Arial" panose="020B0604020202020204" pitchFamily="34" charset="0"/>
              </a:rPr>
              <a:t>eu</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arcu</a:t>
            </a:r>
            <a:r>
              <a:rPr lang="en-GB" sz="2000" spc="0">
                <a:solidFill>
                  <a:schemeClr val="bg1"/>
                </a:solidFill>
                <a:latin typeface="Arial" panose="020B0604020202020204" pitchFamily="34" charset="0"/>
                <a:cs typeface="Arial" panose="020B0604020202020204" pitchFamily="34" charset="0"/>
              </a:rPr>
              <a:t> ligula. In </a:t>
            </a:r>
            <a:r>
              <a:rPr lang="en-GB" sz="2000" spc="0" err="1">
                <a:solidFill>
                  <a:schemeClr val="bg1"/>
                </a:solidFill>
                <a:latin typeface="Arial" panose="020B0604020202020204" pitchFamily="34" charset="0"/>
                <a:cs typeface="Arial" panose="020B0604020202020204" pitchFamily="34" charset="0"/>
              </a:rPr>
              <a:t>luctus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lectus</a:t>
            </a:r>
            <a:r>
              <a:rPr lang="en-GB" sz="2000" spc="0">
                <a:solidFill>
                  <a:schemeClr val="bg1"/>
                </a:solidFill>
                <a:latin typeface="Arial" panose="020B0604020202020204" pitchFamily="34" charset="0"/>
                <a:cs typeface="Arial" panose="020B0604020202020204" pitchFamily="34" charset="0"/>
              </a:rPr>
              <a:t> sit </a:t>
            </a:r>
            <a:r>
              <a:rPr lang="en-GB" sz="2000" spc="0" err="1">
                <a:solidFill>
                  <a:schemeClr val="bg1"/>
                </a:solidFill>
                <a:latin typeface="Arial" panose="020B0604020202020204" pitchFamily="34" charset="0"/>
                <a:cs typeface="Arial" panose="020B0604020202020204" pitchFamily="34" charset="0"/>
              </a:rPr>
              <a:t>amet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velit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ornare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venenatis</a:t>
            </a:r>
            <a:r>
              <a:rPr lang="en-GB" sz="2000" spc="0">
                <a:solidFill>
                  <a:schemeClr val="bg1"/>
                </a:solidFill>
                <a:latin typeface="Arial" panose="020B0604020202020204" pitchFamily="34" charset="0"/>
                <a:cs typeface="Arial" panose="020B0604020202020204" pitchFamily="34" charset="0"/>
              </a:rPr>
              <a:t>. Nam </a:t>
            </a:r>
            <a:r>
              <a:rPr lang="en-GB" sz="2000" spc="0" err="1">
                <a:solidFill>
                  <a:schemeClr val="bg1"/>
                </a:solidFill>
                <a:latin typeface="Arial" panose="020B0604020202020204" pitchFamily="34" charset="0"/>
                <a:cs typeface="Arial" panose="020B0604020202020204" pitchFamily="34" charset="0"/>
              </a:rPr>
              <a:t>pretium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dignissim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ac </a:t>
            </a:r>
            <a:r>
              <a:rPr lang="en-GB" sz="2000" spc="0" err="1">
                <a:solidFill>
                  <a:schemeClr val="bg1"/>
                </a:solidFill>
                <a:latin typeface="Arial" panose="020B0604020202020204" pitchFamily="34" charset="0"/>
                <a:cs typeface="Arial" panose="020B0604020202020204" pitchFamily="34" charset="0"/>
              </a:rPr>
              <a:t>ullamcorper</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risus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vehicula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quis</a:t>
            </a:r>
            <a:r>
              <a:rPr lang="en-GB" sz="2000" spc="0">
                <a:solidFill>
                  <a:schemeClr val="bg1"/>
                </a:solidFill>
                <a:latin typeface="Arial" panose="020B0604020202020204" pitchFamily="34" charset="0"/>
                <a:cs typeface="Arial" panose="020B0604020202020204" pitchFamily="34" charset="0"/>
              </a:rPr>
              <a:t>. Cras in ante ligula. Nunc ac </a:t>
            </a:r>
            <a:r>
              <a:rPr lang="en-GB" sz="2000" spc="0" err="1">
                <a:solidFill>
                  <a:schemeClr val="bg1"/>
                </a:solidFill>
                <a:latin typeface="Arial" panose="020B0604020202020204" pitchFamily="34" charset="0"/>
                <a:cs typeface="Arial" panose="020B0604020202020204" pitchFamily="34" charset="0"/>
              </a:rPr>
              <a:t>nibh</a:t>
            </a:r>
            <a:r>
              <a:rPr lang="en-GB" sz="2000" spc="0">
                <a:solidFill>
                  <a:schemeClr val="bg1"/>
                </a:solidFill>
                <a:latin typeface="Arial" panose="020B0604020202020204" pitchFamily="34" charset="0"/>
                <a:cs typeface="Arial" panose="020B0604020202020204" pitchFamily="34" charset="0"/>
              </a:rPr>
              <a:t> non </a:t>
            </a:r>
            <a:r>
              <a:rPr lang="en-GB" sz="2000" spc="0" err="1">
                <a:solidFill>
                  <a:schemeClr val="bg1"/>
                </a:solidFill>
                <a:latin typeface="Arial" panose="020B0604020202020204" pitchFamily="34" charset="0"/>
                <a:cs typeface="Arial" panose="020B0604020202020204" pitchFamily="34" charset="0"/>
              </a:rPr>
              <a:t>turpis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tincidunt</a:t>
            </a:r>
            <a:r>
              <a:rPr lang="en-GB" sz="2000" spc="0">
                <a:solidFill>
                  <a:schemeClr val="bg1"/>
                </a:solidFill>
                <a:latin typeface="Arial" panose="020B0604020202020204" pitchFamily="34" charset="0"/>
                <a:cs typeface="Arial" panose="020B0604020202020204" pitchFamily="34" charset="0"/>
              </a:rPr>
              <a:t> vestibulum in </a:t>
            </a:r>
            <a:r>
              <a:rPr lang="en-GB" sz="2000" spc="0" err="1">
                <a:solidFill>
                  <a:schemeClr val="bg1"/>
                </a:solidFill>
                <a:latin typeface="Arial" panose="020B0604020202020204" pitchFamily="34" charset="0"/>
                <a:cs typeface="Arial" panose="020B0604020202020204" pitchFamily="34" charset="0"/>
              </a:rPr>
              <a:t>nec</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felis</a:t>
            </a:r>
            <a:r>
              <a:rPr lang="en-GB" sz="2000" spc="0">
                <a:solidFill>
                  <a:schemeClr val="bg1"/>
                </a:solidFill>
                <a:latin typeface="Arial" panose="020B0604020202020204" pitchFamily="34" charset="0"/>
                <a:cs typeface="Arial" panose="020B0604020202020204" pitchFamily="34" charset="0"/>
              </a:rPr>
              <a:t>.</a:t>
            </a:r>
          </a:p>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000" spc="0">
                <a:solidFill>
                  <a:schemeClr val="bg1"/>
                </a:solidFill>
                <a:latin typeface="Arial" panose="020B0604020202020204" pitchFamily="34" charset="0"/>
                <a:cs typeface="Arial" panose="020B0604020202020204" pitchFamily="34" charset="0"/>
              </a:rPr>
              <a:t>Cras </a:t>
            </a:r>
            <a:r>
              <a:rPr lang="en-GB" sz="2000" spc="0" err="1">
                <a:solidFill>
                  <a:schemeClr val="bg1"/>
                </a:solidFill>
                <a:latin typeface="Arial" panose="020B0604020202020204" pitchFamily="34" charset="0"/>
                <a:cs typeface="Arial" panose="020B0604020202020204" pitchFamily="34" charset="0"/>
              </a:rPr>
              <a:t>viverra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dapibus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erat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vel</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ultrices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tellus</a:t>
            </a:r>
            <a:r>
              <a:rPr lang="en-GB" sz="2000" spc="0">
                <a:solidFill>
                  <a:schemeClr val="bg1"/>
                </a:solidFill>
                <a:latin typeface="Arial" panose="020B0604020202020204" pitchFamily="34" charset="0"/>
                <a:cs typeface="Arial" panose="020B0604020202020204" pitchFamily="34" charset="0"/>
              </a:rPr>
              <a:t> fermentum id. </a:t>
            </a:r>
            <a:r>
              <a:rPr lang="en-GB" sz="2000" spc="0" err="1">
                <a:solidFill>
                  <a:schemeClr val="bg1"/>
                </a:solidFill>
                <a:latin typeface="Arial" panose="020B0604020202020204" pitchFamily="34" charset="0"/>
                <a:cs typeface="Arial" panose="020B0604020202020204" pitchFamily="34" charset="0"/>
              </a:rPr>
              <a:t>Quisque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arcu</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tellus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vulputate</a:t>
            </a:r>
            <a:r>
              <a:rPr lang="en-GB" sz="2000" spc="0">
                <a:solidFill>
                  <a:schemeClr val="bg1"/>
                </a:solidFill>
                <a:latin typeface="Arial" panose="020B0604020202020204" pitchFamily="34" charset="0"/>
                <a:cs typeface="Arial" panose="020B0604020202020204" pitchFamily="34" charset="0"/>
              </a:rPr>
              <a:t> id </a:t>
            </a:r>
            <a:r>
              <a:rPr lang="en-GB" sz="2000" spc="0" err="1">
                <a:solidFill>
                  <a:schemeClr val="bg1"/>
                </a:solidFill>
                <a:latin typeface="Arial" panose="020B0604020202020204" pitchFamily="34" charset="0"/>
                <a:cs typeface="Arial" panose="020B0604020202020204" pitchFamily="34" charset="0"/>
              </a:rPr>
              <a:t>augue</a:t>
            </a:r>
            <a:r>
              <a:rPr lang="en-GB" sz="2000" spc="0">
                <a:solidFill>
                  <a:schemeClr val="bg1"/>
                </a:solidFill>
                <a:latin typeface="Arial" panose="020B0604020202020204" pitchFamily="34" charset="0"/>
                <a:cs typeface="Arial" panose="020B0604020202020204" pitchFamily="34" charset="0"/>
              </a:rPr>
              <a:t> at, vestibulum maximus </a:t>
            </a:r>
            <a:r>
              <a:rPr lang="en-GB" sz="2000" spc="0" err="1">
                <a:solidFill>
                  <a:schemeClr val="bg1"/>
                </a:solidFill>
                <a:latin typeface="Arial" panose="020B0604020202020204" pitchFamily="34" charset="0"/>
                <a:cs typeface="Arial" panose="020B0604020202020204" pitchFamily="34" charset="0"/>
              </a:rPr>
              <a:t>erat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Nulla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facilisi</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Fusce</a:t>
            </a:r>
            <a:r>
              <a:rPr lang="en-GB" sz="2000" spc="0">
                <a:solidFill>
                  <a:schemeClr val="bg1"/>
                </a:solidFill>
                <a:latin typeface="Arial" panose="020B0604020202020204" pitchFamily="34" charset="0"/>
                <a:cs typeface="Arial" panose="020B0604020202020204" pitchFamily="34" charset="0"/>
              </a:rPr>
              <a:t> ante ligula, </a:t>
            </a:r>
            <a:r>
              <a:rPr lang="en-GB" sz="2000" spc="0" err="1">
                <a:solidFill>
                  <a:schemeClr val="bg1"/>
                </a:solidFill>
                <a:latin typeface="Arial" panose="020B0604020202020204" pitchFamily="34" charset="0"/>
                <a:cs typeface="Arial" panose="020B0604020202020204" pitchFamily="34" charset="0"/>
              </a:rPr>
              <a:t>finibus</a:t>
            </a:r>
            <a:r>
              <a:rPr lang="en-GB" sz="2000" spc="0">
                <a:solidFill>
                  <a:schemeClr val="bg1"/>
                </a:solidFill>
                <a:latin typeface="Arial" panose="020B0604020202020204" pitchFamily="34" charset="0"/>
                <a:cs typeface="Arial" panose="020B0604020202020204" pitchFamily="34" charset="0"/>
              </a:rPr>
              <a:t> ac </a:t>
            </a:r>
            <a:r>
              <a:rPr lang="en-GB" sz="2000" spc="0" err="1">
                <a:solidFill>
                  <a:schemeClr val="bg1"/>
                </a:solidFill>
                <a:latin typeface="Arial" panose="020B0604020202020204" pitchFamily="34" charset="0"/>
                <a:cs typeface="Arial" panose="020B0604020202020204" pitchFamily="34" charset="0"/>
              </a:rPr>
              <a:t>est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eget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congue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sodales</a:t>
            </a:r>
            <a:r>
              <a:rPr lang="en-GB" sz="2000" spc="0">
                <a:solidFill>
                  <a:schemeClr val="bg1"/>
                </a:solidFill>
                <a:latin typeface="Arial" panose="020B0604020202020204" pitchFamily="34" charset="0"/>
                <a:cs typeface="Arial" panose="020B0604020202020204" pitchFamily="34" charset="0"/>
              </a:rPr>
              <a:t> lorem. </a:t>
            </a:r>
          </a:p>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000" spc="0">
                <a:solidFill>
                  <a:schemeClr val="bg1"/>
                </a:solidFill>
                <a:latin typeface="Arial" panose="020B0604020202020204" pitchFamily="34" charset="0"/>
                <a:cs typeface="Arial" panose="020B0604020202020204" pitchFamily="34" charset="0"/>
              </a:rPr>
              <a:t>Kind Regards,</a:t>
            </a:r>
          </a:p>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000" spc="0">
                <a:solidFill>
                  <a:schemeClr val="bg1"/>
                </a:solidFill>
                <a:latin typeface="Arial" panose="020B0604020202020204" pitchFamily="34" charset="0"/>
                <a:cs typeface="Arial" panose="020B0604020202020204" pitchFamily="34" charset="0"/>
              </a:rPr>
              <a:t>The Endava Team</a:t>
            </a:r>
          </a:p>
        </p:txBody>
      </p:sp>
      <p:sp>
        <p:nvSpPr>
          <p:cNvPr id="8" name="Pay.UK  Services Proposal -  2. Our Proposal">
            <a:extLst>
              <a:ext uri="{FF2B5EF4-FFF2-40B4-BE49-F238E27FC236}">
                <a16:creationId xmlns:a16="http://schemas.microsoft.com/office/drawing/2014/main" id="{F10BC17B-67EF-1D45-8E3A-83FBC1405DB7}"/>
              </a:ext>
            </a:extLst>
          </p:cNvPr>
          <p:cNvSpPr txBox="1"/>
          <p:nvPr/>
        </p:nvSpPr>
        <p:spPr>
          <a:xfrm>
            <a:off x="1703286" y="210051"/>
            <a:ext cx="4624663"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3.2</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Thank You</a:t>
            </a:r>
            <a:endParaRPr b="1">
              <a:solidFill>
                <a:srgbClr val="DE411B"/>
              </a:solidFill>
              <a:latin typeface="Arial" panose="020B0604020202020204" pitchFamily="34" charset="0"/>
              <a:cs typeface="Arial" panose="020B0604020202020204" pitchFamily="34" charset="0"/>
              <a:sym typeface="Helvetica"/>
            </a:endParaRPr>
          </a:p>
        </p:txBody>
      </p:sp>
      <p:sp>
        <p:nvSpPr>
          <p:cNvPr id="9"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4DEA67B0-D061-AE4B-8FBC-ED9770B85CD5}"/>
              </a:ext>
            </a:extLst>
          </p:cNvPr>
          <p:cNvSpPr txBox="1"/>
          <p:nvPr/>
        </p:nvSpPr>
        <p:spPr>
          <a:xfrm>
            <a:off x="1800000" y="3184649"/>
            <a:ext cx="20823670" cy="353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US">
                <a:solidFill>
                  <a:srgbClr val="DE411B"/>
                </a:solidFill>
                <a:latin typeface="Arial" panose="020B0604020202020204" pitchFamily="34" charset="0"/>
                <a:cs typeface="Arial" panose="020B0604020202020204" pitchFamily="34" charset="0"/>
              </a:rPr>
              <a:t>25</a:t>
            </a:r>
            <a:r>
              <a:rPr lang="en-US" baseline="30000">
                <a:solidFill>
                  <a:srgbClr val="DE411B"/>
                </a:solidFill>
                <a:latin typeface="Arial" panose="020B0604020202020204" pitchFamily="34" charset="0"/>
                <a:cs typeface="Arial" panose="020B0604020202020204" pitchFamily="34" charset="0"/>
              </a:rPr>
              <a:t>th</a:t>
            </a:r>
            <a:r>
              <a:rPr lang="en-US">
                <a:solidFill>
                  <a:srgbClr val="DE411B"/>
                </a:solidFill>
                <a:latin typeface="Arial" panose="020B0604020202020204" pitchFamily="34" charset="0"/>
                <a:cs typeface="Arial" panose="020B0604020202020204" pitchFamily="34" charset="0"/>
              </a:rPr>
              <a:t> June 2021</a:t>
            </a:r>
            <a:endParaRPr sz="1200" spc="132">
              <a:solidFill>
                <a:srgbClr val="DE411B"/>
              </a:solidFill>
              <a:latin typeface="Arial" panose="020B0604020202020204" pitchFamily="34" charset="0"/>
              <a:ea typeface="Times Roman"/>
              <a:cs typeface="Arial" panose="020B0604020202020204" pitchFamily="34" charset="0"/>
              <a:sym typeface="Times Roman"/>
            </a:endParaRPr>
          </a:p>
        </p:txBody>
      </p:sp>
      <p:sp>
        <p:nvSpPr>
          <p:cNvPr id="7" name="Title Goes Here">
            <a:extLst>
              <a:ext uri="{FF2B5EF4-FFF2-40B4-BE49-F238E27FC236}">
                <a16:creationId xmlns:a16="http://schemas.microsoft.com/office/drawing/2014/main" id="{50A34477-1F11-D54F-B92B-76C1BF1CB69D}"/>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Thank you template 1</a:t>
            </a:r>
          </a:p>
        </p:txBody>
      </p:sp>
    </p:spTree>
    <p:extLst>
      <p:ext uri="{BB962C8B-B14F-4D97-AF65-F5344CB8AC3E}">
        <p14:creationId xmlns:p14="http://schemas.microsoft.com/office/powerpoint/2010/main" val="20752603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Client Name  Presentation Title  -  1. Chapter Name"/>
          <p:cNvSpPr txBox="1">
            <a:spLocks noGrp="1"/>
          </p:cNvSpPr>
          <p:nvPr>
            <p:ph type="body" sz="quarter" idx="13"/>
          </p:nvPr>
        </p:nvSpPr>
        <p:spPr>
          <a:xfrm>
            <a:off x="1703286" y="210051"/>
            <a:ext cx="6375142"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7</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7</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Template 7</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Client and project name</a:t>
            </a:r>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417952"/>
            <a:ext cx="13274840" cy="3611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p>
          <a:p>
            <a:pPr>
              <a:lnSpc>
                <a:spcPct val="100000"/>
              </a:lnSpc>
              <a:spcBef>
                <a:spcPts val="3000"/>
              </a:spcBef>
              <a:defRPr spc="198">
                <a:solidFill>
                  <a:srgbClr val="000000"/>
                </a:solidFill>
              </a:defRPr>
            </a:pPr>
            <a:r>
              <a:t>1. </a:t>
            </a:r>
            <a:r>
              <a:rPr lang="en-US"/>
              <a:t>Challenges – client goals – business problem we solved</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p:txBody>
      </p:sp>
      <p:sp>
        <p:nvSpPr>
          <p:cNvPr id="10"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326956BA-7FA9-D34F-A4C6-A0791E2C1D64}"/>
              </a:ext>
            </a:extLst>
          </p:cNvPr>
          <p:cNvSpPr txBox="1"/>
          <p:nvPr/>
        </p:nvSpPr>
        <p:spPr>
          <a:xfrm>
            <a:off x="1733202" y="10751360"/>
            <a:ext cx="13274840" cy="1995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00000"/>
              </a:lnSpc>
              <a:spcBef>
                <a:spcPts val="3000"/>
              </a:spcBef>
              <a:defRPr spc="198">
                <a:solidFill>
                  <a:srgbClr val="000000"/>
                </a:solidFill>
              </a:defRPr>
            </a:pPr>
            <a:r>
              <a:rPr lang="en-GB"/>
              <a:t>2. Solution – </a:t>
            </a:r>
            <a:r>
              <a:rPr lang="en-GB" err="1"/>
              <a:t>endava</a:t>
            </a:r>
            <a:r>
              <a:rPr lang="en-GB"/>
              <a:t> approach</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br>
              <a:rPr lang="en-GB" b="0">
                <a:latin typeface="Arial" panose="020B0604020202020204" pitchFamily="34" charset="0"/>
                <a:cs typeface="Arial" panose="020B0604020202020204" pitchFamily="34" charset="0"/>
              </a:rPr>
            </a:br>
            <a:endParaRPr lang="en-GB" b="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37515AE6-7270-6348-A2BD-3B08331BD993}"/>
              </a:ext>
            </a:extLst>
          </p:cNvPr>
          <p:cNvSpPr/>
          <p:nvPr/>
        </p:nvSpPr>
        <p:spPr>
          <a:xfrm>
            <a:off x="1733201" y="7574891"/>
            <a:ext cx="13274839" cy="2630774"/>
          </a:xfrm>
          <a:prstGeom prst="rect">
            <a:avLst/>
          </a:prstGeom>
          <a:solidFill>
            <a:srgbClr val="FFFFFF">
              <a:lumMod val="9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RO"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A89FEBEC-9241-5D4D-A51F-FBEF528C1B45}"/>
              </a:ext>
            </a:extLst>
          </p:cNvPr>
          <p:cNvSpPr/>
          <p:nvPr/>
        </p:nvSpPr>
        <p:spPr>
          <a:xfrm>
            <a:off x="16419388" y="0"/>
            <a:ext cx="7989827" cy="13716000"/>
          </a:xfrm>
          <a:prstGeom prst="rect">
            <a:avLst/>
          </a:prstGeom>
          <a:solidFill>
            <a:srgbClr val="FFFFFF">
              <a:lumMod val="9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RO"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04967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43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439" name="Add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nSpc>
                <a:spcPct val="80000"/>
              </a:lnSpc>
              <a:defRPr sz="7000" cap="none" spc="-209"/>
            </a:pPr>
            <a:r>
              <a:rPr lang="en-US"/>
              <a:t>Three pager case study template</a:t>
            </a:r>
            <a:endParaRPr/>
          </a:p>
        </p:txBody>
      </p:sp>
      <p:sp>
        <p:nvSpPr>
          <p:cNvPr id="440" name="add subhead here"/>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r>
              <a:t>add subhead here</a:t>
            </a:r>
            <a:r>
              <a:rPr lang="en-US"/>
              <a:t> – Client/Project Name</a:t>
            </a:r>
            <a:endParaRPr/>
          </a:p>
        </p:txBody>
      </p:sp>
    </p:spTree>
    <p:extLst>
      <p:ext uri="{BB962C8B-B14F-4D97-AF65-F5344CB8AC3E}">
        <p14:creationId xmlns:p14="http://schemas.microsoft.com/office/powerpoint/2010/main" val="585202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162</a:t>
            </a:fld>
            <a:endParaRPr/>
          </a:p>
        </p:txBody>
      </p:sp>
      <p:sp>
        <p:nvSpPr>
          <p:cNvPr id="770" name="Client Name  Presentation Title  -  1. Chapter Name"/>
          <p:cNvSpPr txBox="1">
            <a:spLocks noGrp="1"/>
          </p:cNvSpPr>
          <p:nvPr>
            <p:ph type="body" sz="quarter" idx="13"/>
          </p:nvPr>
        </p:nvSpPr>
        <p:spPr>
          <a:xfrm>
            <a:off x="1703286" y="210051"/>
            <a:ext cx="918200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9</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8</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Three pager case study template – Part 1</a:t>
            </a:r>
            <a:endParaRPr b="1">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Client and project name</a:t>
            </a:r>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417952"/>
            <a:ext cx="13274840" cy="7381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p>
          <a:p>
            <a:pPr>
              <a:lnSpc>
                <a:spcPct val="100000"/>
              </a:lnSpc>
              <a:spcBef>
                <a:spcPts val="3000"/>
              </a:spcBef>
              <a:defRPr spc="198">
                <a:solidFill>
                  <a:srgbClr val="000000"/>
                </a:solidFill>
              </a:defRPr>
            </a:pPr>
            <a:r>
              <a:t>1. </a:t>
            </a:r>
            <a:r>
              <a:rPr lang="en-US"/>
              <a:t>Challenges – client goals – business problem we solved</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a:lnSpc>
                <a:spcPct val="100000"/>
              </a:lnSpc>
              <a:spcBef>
                <a:spcPts val="3000"/>
              </a:spcBef>
              <a:defRPr spc="198">
                <a:solidFill>
                  <a:srgbClr val="000000"/>
                </a:solidFill>
              </a:defRPr>
            </a:pPr>
            <a:r>
              <a:t>2. </a:t>
            </a:r>
            <a:r>
              <a:rPr lang="en-US"/>
              <a:t>Solution – </a:t>
            </a:r>
            <a:r>
              <a:rPr lang="en-US" err="1"/>
              <a:t>endava</a:t>
            </a:r>
            <a:r>
              <a:rPr lang="en-US"/>
              <a:t> approach</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3638DAB8-5069-DB4F-ABA5-5C0C3F0CA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311" y="250706"/>
            <a:ext cx="13134814" cy="13716000"/>
          </a:xfrm>
          <a:prstGeom prst="rect">
            <a:avLst/>
          </a:prstGeom>
        </p:spPr>
      </p:pic>
    </p:spTree>
    <p:extLst>
      <p:ext uri="{BB962C8B-B14F-4D97-AF65-F5344CB8AC3E}">
        <p14:creationId xmlns:p14="http://schemas.microsoft.com/office/powerpoint/2010/main" val="4205032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163</a:t>
            </a:fld>
            <a:endParaRPr/>
          </a:p>
        </p:txBody>
      </p:sp>
      <p:sp>
        <p:nvSpPr>
          <p:cNvPr id="770" name="Client Name  Presentation Title  -  1. Chapter Name"/>
          <p:cNvSpPr txBox="1">
            <a:spLocks noGrp="1"/>
          </p:cNvSpPr>
          <p:nvPr>
            <p:ph type="body" sz="quarter" idx="13"/>
          </p:nvPr>
        </p:nvSpPr>
        <p:spPr>
          <a:xfrm>
            <a:off x="1703286" y="210051"/>
            <a:ext cx="918200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9</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8</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Three pager case study template – Part 2</a:t>
            </a:r>
            <a:endParaRPr b="1">
              <a:solidFill>
                <a:srgbClr val="DE411B"/>
              </a:solidFill>
              <a:latin typeface="+mn-lt"/>
              <a:ea typeface="+mn-ea"/>
              <a:cs typeface="+mn-cs"/>
              <a:sym typeface="Helvetica"/>
            </a:endParaRPr>
          </a:p>
        </p:txBody>
      </p:sp>
      <p:grpSp>
        <p:nvGrpSpPr>
          <p:cNvPr id="7" name="Group 6">
            <a:extLst>
              <a:ext uri="{FF2B5EF4-FFF2-40B4-BE49-F238E27FC236}">
                <a16:creationId xmlns:a16="http://schemas.microsoft.com/office/drawing/2014/main" id="{F432D005-D308-4F4D-A6B4-2DFF4B91B8AB}"/>
              </a:ext>
            </a:extLst>
          </p:cNvPr>
          <p:cNvGrpSpPr/>
          <p:nvPr/>
        </p:nvGrpSpPr>
        <p:grpSpPr>
          <a:xfrm>
            <a:off x="3626216" y="1485505"/>
            <a:ext cx="2806860" cy="3614938"/>
            <a:chOff x="4738360" y="6574528"/>
            <a:chExt cx="2806860" cy="3614938"/>
          </a:xfrm>
        </p:grpSpPr>
        <p:sp>
          <p:nvSpPr>
            <p:cNvPr id="8" name="20%…">
              <a:extLst>
                <a:ext uri="{FF2B5EF4-FFF2-40B4-BE49-F238E27FC236}">
                  <a16:creationId xmlns:a16="http://schemas.microsoft.com/office/drawing/2014/main" id="{9F7A9CB3-85BB-BC42-AC07-AFE1CCBAB37F}"/>
                </a:ext>
              </a:extLst>
            </p:cNvPr>
            <p:cNvSpPr txBox="1"/>
            <p:nvPr/>
          </p:nvSpPr>
          <p:spPr>
            <a:xfrm>
              <a:off x="4738360" y="8069949"/>
              <a:ext cx="2806860" cy="21195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pPr algn="ctr" defTabSz="914400">
                <a:lnSpc>
                  <a:spcPct val="80000"/>
                </a:lnSpc>
                <a:spcBef>
                  <a:spcPts val="1000"/>
                </a:spcBef>
                <a:defRPr sz="7500" spc="-225">
                  <a:solidFill>
                    <a:srgbClr val="000000"/>
                  </a:solidFill>
                </a:defRPr>
              </a:pPr>
              <a:r>
                <a:t>20%</a:t>
              </a:r>
            </a:p>
            <a:p>
              <a:pPr algn="ctr">
                <a:defRPr spc="198">
                  <a:solidFill>
                    <a:srgbClr val="000000"/>
                  </a:solidFill>
                </a:defRPr>
              </a:pPr>
              <a:r>
                <a:t>TITLE GOES HERE</a:t>
              </a:r>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pic>
          <p:nvPicPr>
            <p:cNvPr id="10" name="Graphic 221" descr="Graphic 221">
              <a:extLst>
                <a:ext uri="{FF2B5EF4-FFF2-40B4-BE49-F238E27FC236}">
                  <a16:creationId xmlns:a16="http://schemas.microsoft.com/office/drawing/2014/main" id="{02B8EC1B-BAF0-4B4A-93AF-53BDAF940AED}"/>
                </a:ext>
              </a:extLst>
            </p:cNvPr>
            <p:cNvPicPr>
              <a:picLocks noChangeAspect="1"/>
            </p:cNvPicPr>
            <p:nvPr/>
          </p:nvPicPr>
          <p:blipFill>
            <a:blip r:embed="rId3"/>
            <a:stretch>
              <a:fillRect/>
            </a:stretch>
          </p:blipFill>
          <p:spPr>
            <a:xfrm>
              <a:off x="5633789" y="6574528"/>
              <a:ext cx="1016001" cy="1016001"/>
            </a:xfrm>
            <a:prstGeom prst="rect">
              <a:avLst/>
            </a:prstGeom>
            <a:ln w="12700">
              <a:miter lim="400000"/>
            </a:ln>
          </p:spPr>
        </p:pic>
      </p:grpSp>
      <p:grpSp>
        <p:nvGrpSpPr>
          <p:cNvPr id="11" name="Group 10">
            <a:extLst>
              <a:ext uri="{FF2B5EF4-FFF2-40B4-BE49-F238E27FC236}">
                <a16:creationId xmlns:a16="http://schemas.microsoft.com/office/drawing/2014/main" id="{CFA20074-3E24-1944-9EF2-BAE062967574}"/>
              </a:ext>
            </a:extLst>
          </p:cNvPr>
          <p:cNvGrpSpPr/>
          <p:nvPr/>
        </p:nvGrpSpPr>
        <p:grpSpPr>
          <a:xfrm>
            <a:off x="3626216" y="5557442"/>
            <a:ext cx="2806860" cy="3614938"/>
            <a:chOff x="4738360" y="6574528"/>
            <a:chExt cx="2806860" cy="3614938"/>
          </a:xfrm>
        </p:grpSpPr>
        <p:sp>
          <p:nvSpPr>
            <p:cNvPr id="12" name="20%…">
              <a:extLst>
                <a:ext uri="{FF2B5EF4-FFF2-40B4-BE49-F238E27FC236}">
                  <a16:creationId xmlns:a16="http://schemas.microsoft.com/office/drawing/2014/main" id="{ECE4CF1A-53A0-0A46-A08C-5AA338FD4BB5}"/>
                </a:ext>
              </a:extLst>
            </p:cNvPr>
            <p:cNvSpPr txBox="1"/>
            <p:nvPr/>
          </p:nvSpPr>
          <p:spPr>
            <a:xfrm>
              <a:off x="4738360" y="8069949"/>
              <a:ext cx="2806860" cy="21195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pPr algn="ctr" defTabSz="914400">
                <a:lnSpc>
                  <a:spcPct val="80000"/>
                </a:lnSpc>
                <a:spcBef>
                  <a:spcPts val="1000"/>
                </a:spcBef>
                <a:defRPr sz="7500" spc="-225">
                  <a:solidFill>
                    <a:srgbClr val="000000"/>
                  </a:solidFill>
                </a:defRPr>
              </a:pPr>
              <a:r>
                <a:t>20%</a:t>
              </a:r>
            </a:p>
            <a:p>
              <a:pPr algn="ctr">
                <a:defRPr spc="198">
                  <a:solidFill>
                    <a:srgbClr val="000000"/>
                  </a:solidFill>
                </a:defRPr>
              </a:pPr>
              <a:r>
                <a:t>TITLE GOES HERE</a:t>
              </a:r>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pic>
          <p:nvPicPr>
            <p:cNvPr id="13" name="Graphic 221" descr="Graphic 221">
              <a:extLst>
                <a:ext uri="{FF2B5EF4-FFF2-40B4-BE49-F238E27FC236}">
                  <a16:creationId xmlns:a16="http://schemas.microsoft.com/office/drawing/2014/main" id="{279FE0C0-9639-5F45-AF09-57E5F9EBC60D}"/>
                </a:ext>
              </a:extLst>
            </p:cNvPr>
            <p:cNvPicPr>
              <a:picLocks noChangeAspect="1"/>
            </p:cNvPicPr>
            <p:nvPr/>
          </p:nvPicPr>
          <p:blipFill>
            <a:blip r:embed="rId3"/>
            <a:stretch>
              <a:fillRect/>
            </a:stretch>
          </p:blipFill>
          <p:spPr>
            <a:xfrm>
              <a:off x="5633789" y="6574528"/>
              <a:ext cx="1016001" cy="1016001"/>
            </a:xfrm>
            <a:prstGeom prst="rect">
              <a:avLst/>
            </a:prstGeom>
            <a:ln w="12700">
              <a:miter lim="400000"/>
            </a:ln>
          </p:spPr>
        </p:pic>
      </p:grpSp>
      <p:grpSp>
        <p:nvGrpSpPr>
          <p:cNvPr id="14" name="Group 13">
            <a:extLst>
              <a:ext uri="{FF2B5EF4-FFF2-40B4-BE49-F238E27FC236}">
                <a16:creationId xmlns:a16="http://schemas.microsoft.com/office/drawing/2014/main" id="{BCE824D5-BD7B-F24D-8039-5DD49B9BA4B6}"/>
              </a:ext>
            </a:extLst>
          </p:cNvPr>
          <p:cNvGrpSpPr/>
          <p:nvPr/>
        </p:nvGrpSpPr>
        <p:grpSpPr>
          <a:xfrm>
            <a:off x="3626216" y="9651800"/>
            <a:ext cx="2806860" cy="3614938"/>
            <a:chOff x="4738360" y="6574528"/>
            <a:chExt cx="2806860" cy="3614938"/>
          </a:xfrm>
        </p:grpSpPr>
        <p:sp>
          <p:nvSpPr>
            <p:cNvPr id="15" name="20%…">
              <a:extLst>
                <a:ext uri="{FF2B5EF4-FFF2-40B4-BE49-F238E27FC236}">
                  <a16:creationId xmlns:a16="http://schemas.microsoft.com/office/drawing/2014/main" id="{2D7C9617-5B17-A645-994B-790236A5597E}"/>
                </a:ext>
              </a:extLst>
            </p:cNvPr>
            <p:cNvSpPr txBox="1"/>
            <p:nvPr/>
          </p:nvSpPr>
          <p:spPr>
            <a:xfrm>
              <a:off x="4738360" y="8069949"/>
              <a:ext cx="2806860" cy="21195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pPr algn="ctr" defTabSz="914400">
                <a:lnSpc>
                  <a:spcPct val="80000"/>
                </a:lnSpc>
                <a:spcBef>
                  <a:spcPts val="1000"/>
                </a:spcBef>
                <a:defRPr sz="7500" spc="-225">
                  <a:solidFill>
                    <a:srgbClr val="000000"/>
                  </a:solidFill>
                </a:defRPr>
              </a:pPr>
              <a:r>
                <a:t>20%</a:t>
              </a:r>
            </a:p>
            <a:p>
              <a:pPr algn="ctr">
                <a:defRPr spc="198">
                  <a:solidFill>
                    <a:srgbClr val="000000"/>
                  </a:solidFill>
                </a:defRPr>
              </a:pPr>
              <a:r>
                <a:t>TITLE GOES HERE</a:t>
              </a:r>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pic>
          <p:nvPicPr>
            <p:cNvPr id="16" name="Graphic 221" descr="Graphic 221">
              <a:extLst>
                <a:ext uri="{FF2B5EF4-FFF2-40B4-BE49-F238E27FC236}">
                  <a16:creationId xmlns:a16="http://schemas.microsoft.com/office/drawing/2014/main" id="{50697829-5F53-9947-87DA-E2C8DCA78C31}"/>
                </a:ext>
              </a:extLst>
            </p:cNvPr>
            <p:cNvPicPr>
              <a:picLocks noChangeAspect="1"/>
            </p:cNvPicPr>
            <p:nvPr/>
          </p:nvPicPr>
          <p:blipFill>
            <a:blip r:embed="rId3"/>
            <a:stretch>
              <a:fillRect/>
            </a:stretch>
          </p:blipFill>
          <p:spPr>
            <a:xfrm>
              <a:off x="5633789" y="6574528"/>
              <a:ext cx="1016001" cy="1016001"/>
            </a:xfrm>
            <a:prstGeom prst="rect">
              <a:avLst/>
            </a:prstGeom>
            <a:ln w="12700">
              <a:miter lim="400000"/>
            </a:ln>
          </p:spPr>
        </p:pic>
      </p:grpSp>
      <p:sp>
        <p:nvSpPr>
          <p:cNvPr id="17"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A2F690BA-2A3F-9544-8511-ED6DB685F290}"/>
              </a:ext>
            </a:extLst>
          </p:cNvPr>
          <p:cNvSpPr txBox="1"/>
          <p:nvPr/>
        </p:nvSpPr>
        <p:spPr>
          <a:xfrm>
            <a:off x="9405874" y="3417952"/>
            <a:ext cx="13274840"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sp>
        <p:nvSpPr>
          <p:cNvPr id="18" name="1. SUB TITLE…">
            <a:extLst>
              <a:ext uri="{FF2B5EF4-FFF2-40B4-BE49-F238E27FC236}">
                <a16:creationId xmlns:a16="http://schemas.microsoft.com/office/drawing/2014/main" id="{3FD5FA84-408B-CF45-A29D-386615AF5412}"/>
              </a:ext>
            </a:extLst>
          </p:cNvPr>
          <p:cNvSpPr txBox="1"/>
          <p:nvPr/>
        </p:nvSpPr>
        <p:spPr>
          <a:xfrm>
            <a:off x="9387172" y="6183343"/>
            <a:ext cx="20916900" cy="6379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3" spcCol="986470"/>
          <a:lstStyle/>
          <a:p>
            <a:pPr>
              <a:lnSpc>
                <a:spcPct val="70000"/>
              </a:lnSpc>
              <a:defRPr>
                <a:solidFill>
                  <a:srgbClr val="000000"/>
                </a:solidFill>
              </a:defRPr>
            </a:pPr>
            <a:r>
              <a:rPr lang="en-US" spc="200">
                <a:solidFill>
                  <a:schemeClr val="bg2"/>
                </a:solidFill>
                <a:latin typeface="Arial" panose="020B0604020202020204" pitchFamily="34" charset="0"/>
                <a:cs typeface="Arial" panose="020B0604020202020204" pitchFamily="34" charset="0"/>
              </a:rPr>
              <a:t>Short title</a:t>
            </a:r>
            <a:endParaRPr spc="20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a:t>
            </a:r>
            <a:r>
              <a:rPr lang="en-US" sz="2000" b="0">
                <a:solidFill>
                  <a:schemeClr val="bg1"/>
                </a:solidFill>
                <a:latin typeface="Arial" panose="020B0604020202020204" pitchFamily="34" charset="0"/>
                <a:cs typeface="Arial" panose="020B0604020202020204" pitchFamily="34" charset="0"/>
              </a:rPr>
              <a:t> </a:t>
            </a: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a:t>
            </a:r>
            <a:endParaRPr sz="2000" b="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lang="en-US" spc="200">
                <a:solidFill>
                  <a:schemeClr val="bg2"/>
                </a:solidFill>
                <a:latin typeface="Arial" panose="020B0604020202020204" pitchFamily="34" charset="0"/>
                <a:cs typeface="Arial" panose="020B0604020202020204" pitchFamily="34" charset="0"/>
              </a:rPr>
              <a:t>Short title</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What is simply dummy text of the printing and typesetting industry has been the industry's standard dummy text ever since the 1500s.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lang="en-GB" sz="2000" b="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lang="en-US" spc="200">
                <a:solidFill>
                  <a:schemeClr val="bg2"/>
                </a:solidFill>
                <a:latin typeface="Arial" panose="020B0604020202020204" pitchFamily="34" charset="0"/>
                <a:cs typeface="Arial" panose="020B0604020202020204" pitchFamily="34" charset="0"/>
              </a:rPr>
              <a:t>Short title</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What is simply dummy text of the printing and typesetting industry has been the industry's standard dummy text ever since the 1500s.</a:t>
            </a:r>
          </a:p>
          <a:p>
            <a:pPr>
              <a:lnSpc>
                <a:spcPct val="70000"/>
              </a:lnSpc>
              <a:defRPr>
                <a:solidFill>
                  <a:srgbClr val="000000"/>
                </a:solidFill>
              </a:defRPr>
            </a:pPr>
            <a:r>
              <a:rPr lang="en-US" spc="200">
                <a:solidFill>
                  <a:schemeClr val="bg2"/>
                </a:solidFill>
                <a:latin typeface="Arial" panose="020B0604020202020204" pitchFamily="34" charset="0"/>
                <a:cs typeface="Arial" panose="020B0604020202020204" pitchFamily="34" charset="0"/>
              </a:rPr>
              <a:t>Short title</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GB" sz="2000" b="0">
                <a:solidFill>
                  <a:schemeClr val="bg1"/>
                </a:solidFill>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What is simply dummy text of the printing and typesetting industry has been the industry's standard dummy text ever since the 1500s.</a:t>
            </a:r>
          </a:p>
        </p:txBody>
      </p:sp>
    </p:spTree>
    <p:extLst>
      <p:ext uri="{BB962C8B-B14F-4D97-AF65-F5344CB8AC3E}">
        <p14:creationId xmlns:p14="http://schemas.microsoft.com/office/powerpoint/2010/main" val="27353990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rPr/>
              <a:t>164</a:t>
            </a:fld>
            <a:endParaRPr/>
          </a:p>
        </p:txBody>
      </p:sp>
      <p:sp>
        <p:nvSpPr>
          <p:cNvPr id="770" name="Client Name  Presentation Title  -  1. Chapter Name"/>
          <p:cNvSpPr txBox="1">
            <a:spLocks noGrp="1"/>
          </p:cNvSpPr>
          <p:nvPr>
            <p:ph type="body" sz="quarter" idx="13"/>
          </p:nvPr>
        </p:nvSpPr>
        <p:spPr>
          <a:xfrm>
            <a:off x="1703286" y="210051"/>
            <a:ext cx="918200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9</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8</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Three pager case study template – Part 3</a:t>
            </a:r>
            <a:endParaRPr b="1">
              <a:solidFill>
                <a:srgbClr val="DE411B"/>
              </a:solidFill>
              <a:latin typeface="+mn-lt"/>
              <a:ea typeface="+mn-ea"/>
              <a:cs typeface="+mn-cs"/>
              <a:sym typeface="Helvetica"/>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2" y="3113152"/>
            <a:ext cx="9560440" cy="77323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Short description of de client (industry, geo &amp; size). </a:t>
            </a: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p>
          <a:p>
            <a:pPr>
              <a:lnSpc>
                <a:spcPct val="100000"/>
              </a:lnSpc>
              <a:spcBef>
                <a:spcPts val="3000"/>
              </a:spcBef>
              <a:defRPr spc="198">
                <a:solidFill>
                  <a:srgbClr val="000000"/>
                </a:solidFill>
              </a:defRPr>
            </a:pPr>
            <a:r>
              <a:rPr lang="en-US" spc="200">
                <a:solidFill>
                  <a:schemeClr val="bg2"/>
                </a:solidFill>
                <a:latin typeface="Arial" panose="020B0604020202020204" pitchFamily="34" charset="0"/>
                <a:cs typeface="Arial" panose="020B0604020202020204" pitchFamily="34" charset="0"/>
              </a:rPr>
              <a:t>Short title</a:t>
            </a:r>
            <a:endParaRPr lang="en-GB"/>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a:lnSpc>
                <a:spcPct val="70000"/>
              </a:lnSpc>
              <a:defRPr>
                <a:solidFill>
                  <a:srgbClr val="000000"/>
                </a:solidFill>
              </a:defRPr>
            </a:pPr>
            <a:endParaRPr lang="en-US" spc="200">
              <a:solidFill>
                <a:schemeClr val="bg2"/>
              </a:solidFill>
              <a:latin typeface="Arial" panose="020B0604020202020204" pitchFamily="34" charset="0"/>
              <a:cs typeface="Arial" panose="020B0604020202020204" pitchFamily="34" charset="0"/>
            </a:endParaRPr>
          </a:p>
          <a:p>
            <a:pPr>
              <a:lnSpc>
                <a:spcPct val="70000"/>
              </a:lnSpc>
              <a:defRPr>
                <a:solidFill>
                  <a:srgbClr val="000000"/>
                </a:solidFill>
              </a:defRPr>
            </a:pPr>
            <a:endParaRPr lang="en-US" spc="200">
              <a:solidFill>
                <a:schemeClr val="bg2"/>
              </a:solidFill>
              <a:latin typeface="Arial" panose="020B0604020202020204" pitchFamily="34" charset="0"/>
              <a:cs typeface="Arial" panose="020B0604020202020204" pitchFamily="34" charset="0"/>
            </a:endParaRPr>
          </a:p>
          <a:p>
            <a:pPr>
              <a:lnSpc>
                <a:spcPct val="70000"/>
              </a:lnSpc>
              <a:defRPr>
                <a:solidFill>
                  <a:srgbClr val="000000"/>
                </a:solidFill>
              </a:defRPr>
            </a:pPr>
            <a:r>
              <a:rPr lang="en-US" spc="200">
                <a:solidFill>
                  <a:schemeClr val="bg2"/>
                </a:solidFill>
                <a:latin typeface="Arial" panose="020B0604020202020204" pitchFamily="34" charset="0"/>
                <a:cs typeface="Arial" panose="020B0604020202020204" pitchFamily="34" charset="0"/>
              </a:rPr>
              <a:t>Short title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0E1DBFCD-42CB-AE49-9D0D-B588212D5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385" y="-898358"/>
            <a:ext cx="21847965" cy="16385974"/>
          </a:xfrm>
          <a:prstGeom prst="rect">
            <a:avLst/>
          </a:prstGeom>
        </p:spPr>
      </p:pic>
    </p:spTree>
    <p:extLst>
      <p:ext uri="{BB962C8B-B14F-4D97-AF65-F5344CB8AC3E}">
        <p14:creationId xmlns:p14="http://schemas.microsoft.com/office/powerpoint/2010/main" val="18775430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165</a:t>
            </a:fld>
            <a:endParaRPr/>
          </a:p>
        </p:txBody>
      </p:sp>
      <p:sp>
        <p:nvSpPr>
          <p:cNvPr id="770" name="Client Name  Presentation Title  -  1. Chapter Name"/>
          <p:cNvSpPr txBox="1">
            <a:spLocks noGrp="1"/>
          </p:cNvSpPr>
          <p:nvPr>
            <p:ph type="body" sz="quarter" idx="13"/>
          </p:nvPr>
        </p:nvSpPr>
        <p:spPr>
          <a:xfrm>
            <a:off x="1703286" y="210051"/>
            <a:ext cx="9182000" cy="390491"/>
          </a:xfrm>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lang="en-US" b="1">
                <a:solidFill>
                  <a:srgbClr val="DE411B"/>
                </a:solidFill>
                <a:latin typeface="+mn-lt"/>
                <a:ea typeface="+mn-ea"/>
                <a:cs typeface="+mn-cs"/>
                <a:sym typeface="Helvetica"/>
              </a:rPr>
              <a:t>9</a:t>
            </a:r>
            <a:r>
              <a:rPr b="1">
                <a:solidFill>
                  <a:srgbClr val="DE411B"/>
                </a:solidFill>
                <a:latin typeface="+mn-lt"/>
                <a:ea typeface="+mn-ea"/>
                <a:cs typeface="+mn-cs"/>
                <a:sym typeface="Helvetica"/>
              </a:rPr>
              <a:t>.</a:t>
            </a:r>
            <a:r>
              <a:rPr lang="en-US" b="1">
                <a:solidFill>
                  <a:srgbClr val="DE411B"/>
                </a:solidFill>
                <a:latin typeface="+mn-lt"/>
                <a:ea typeface="+mn-ea"/>
                <a:cs typeface="+mn-cs"/>
                <a:sym typeface="Helvetica"/>
              </a:rPr>
              <a:t>8</a:t>
            </a:r>
            <a:r>
              <a:rPr b="1">
                <a:solidFill>
                  <a:srgbClr val="DE411B"/>
                </a:solidFill>
                <a:latin typeface="+mn-lt"/>
                <a:ea typeface="+mn-ea"/>
                <a:cs typeface="+mn-cs"/>
                <a:sym typeface="Helvetica"/>
              </a:rPr>
              <a:t> </a:t>
            </a:r>
            <a:r>
              <a:rPr lang="en-US" b="1">
                <a:solidFill>
                  <a:srgbClr val="DE411B"/>
                </a:solidFill>
                <a:latin typeface="+mn-lt"/>
                <a:ea typeface="+mn-ea"/>
                <a:cs typeface="+mn-cs"/>
                <a:sym typeface="Helvetica"/>
              </a:rPr>
              <a:t>Case-studies – Three pager case study template – Part 4</a:t>
            </a:r>
            <a:endParaRPr b="1">
              <a:solidFill>
                <a:srgbClr val="DE411B"/>
              </a:solidFill>
              <a:latin typeface="+mn-lt"/>
              <a:ea typeface="+mn-ea"/>
              <a:cs typeface="+mn-cs"/>
              <a:sym typeface="Helvetica"/>
            </a:endParaRPr>
          </a:p>
        </p:txBody>
      </p:sp>
      <p:pic>
        <p:nvPicPr>
          <p:cNvPr id="3" name="Picture 2" descr="Graphical user interface, application&#10;&#10;Description automatically generated">
            <a:extLst>
              <a:ext uri="{FF2B5EF4-FFF2-40B4-BE49-F238E27FC236}">
                <a16:creationId xmlns:a16="http://schemas.microsoft.com/office/drawing/2014/main" id="{25EDCC3E-0458-4D4B-A4A9-B4D3CCF84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780" y="-4002587"/>
            <a:ext cx="30730120" cy="22186032"/>
          </a:xfrm>
          <a:prstGeom prst="rect">
            <a:avLst/>
          </a:prstGeom>
        </p:spPr>
      </p:pic>
    </p:spTree>
    <p:extLst>
      <p:ext uri="{BB962C8B-B14F-4D97-AF65-F5344CB8AC3E}">
        <p14:creationId xmlns:p14="http://schemas.microsoft.com/office/powerpoint/2010/main" val="35809160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Appendix</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7" name="1">
            <a:extLst>
              <a:ext uri="{FF2B5EF4-FFF2-40B4-BE49-F238E27FC236}">
                <a16:creationId xmlns:a16="http://schemas.microsoft.com/office/drawing/2014/main" id="{599C8E13-466B-D84F-BE35-76486D1B10F3}"/>
              </a:ext>
            </a:extLst>
          </p:cNvPr>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sz="3200" b="1" i="0" u="none" strike="noStrike" kern="0" cap="none" spc="0" normalizeH="0" baseline="0" noProof="0">
                <a:ln>
                  <a:noFill/>
                </a:ln>
                <a:solidFill>
                  <a:srgbClr val="DE411B"/>
                </a:solidFill>
                <a:effectLst/>
                <a:uLnTx/>
                <a:uFillTx/>
                <a:latin typeface="Arial" panose="020B0604020202020204"/>
                <a:cs typeface="Arial"/>
              </a:rPr>
              <a:t>8</a:t>
            </a:r>
          </a:p>
        </p:txBody>
      </p:sp>
    </p:spTree>
    <p:extLst>
      <p:ext uri="{BB962C8B-B14F-4D97-AF65-F5344CB8AC3E}">
        <p14:creationId xmlns:p14="http://schemas.microsoft.com/office/powerpoint/2010/main" val="50610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6A38-D885-4D41-93F7-C23E8D55BD0C}"/>
              </a:ext>
            </a:extLst>
          </p:cNvPr>
          <p:cNvSpPr>
            <a:spLocks noGrp="1"/>
          </p:cNvSpPr>
          <p:nvPr>
            <p:ph type="title"/>
          </p:nvPr>
        </p:nvSpPr>
        <p:spPr/>
        <p:txBody>
          <a:bodyPr/>
          <a:lstStyle/>
          <a:p>
            <a:r>
              <a:rPr lang="en-US" dirty="0">
                <a:solidFill>
                  <a:schemeClr val="bg2"/>
                </a:solidFill>
              </a:rPr>
              <a:t>Change Log</a:t>
            </a:r>
          </a:p>
        </p:txBody>
      </p:sp>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E7A8B519-6526-4079-9B10-A654E9B91101}"/>
              </a:ext>
            </a:extLst>
          </p:cNvPr>
          <p:cNvSpPr txBox="1"/>
          <p:nvPr/>
        </p:nvSpPr>
        <p:spPr>
          <a:xfrm>
            <a:off x="1733201" y="3417953"/>
            <a:ext cx="21959005" cy="31803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20211129 @vsalagean  Added Our Solution/Architecture from Documents&gt;General&gt;2. IN REVIEW&gt; 6.1 Solution Architecture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20211129 @vsalagean  Added Our Solution/Architecture from Documents&gt;General&gt;2. IN REVIEW&gt; 4.1 Generic intro slides [About Endava]</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20220324 @vsalagean  Updated About Endava section slides from </a:t>
            </a:r>
            <a:r>
              <a:rPr lang="en-US" b="0" dirty="0">
                <a:latin typeface="Arial" panose="020B0604020202020204" pitchFamily="34" charset="0"/>
                <a:cs typeface="Arial" panose="020B0604020202020204" pitchFamily="34" charset="0"/>
                <a:hlinkClick r:id="rId2"/>
              </a:rPr>
              <a:t>here</a:t>
            </a:r>
            <a:endParaRPr lang="en-US"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246895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17</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0" name="Work with the RHP stakeholders to design &amp; confirm the target architecture of Production…">
            <a:extLst>
              <a:ext uri="{FF2B5EF4-FFF2-40B4-BE49-F238E27FC236}">
                <a16:creationId xmlns:a16="http://schemas.microsoft.com/office/drawing/2014/main" id="{B81724C8-DA4A-3F48-9CD4-ED37F0CE00E7}"/>
              </a:ext>
            </a:extLst>
          </p:cNvPr>
          <p:cNvSpPr txBox="1"/>
          <p:nvPr/>
        </p:nvSpPr>
        <p:spPr>
          <a:xfrm>
            <a:off x="1749939" y="4127524"/>
            <a:ext cx="6101406" cy="8378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lstStyle/>
          <a:p>
            <a:pPr defTabSz="821531">
              <a:lnSpc>
                <a:spcPct val="100000"/>
              </a:lnSpc>
              <a:spcBef>
                <a:spcPts val="2300"/>
              </a:spcBef>
              <a:buSzPct val="80000"/>
              <a:defRPr sz="2000" b="0" cap="none" spc="0">
                <a:solidFill>
                  <a:srgbClr val="5E5E5E"/>
                </a:solidFill>
                <a:latin typeface="Helvetica Light"/>
                <a:ea typeface="Helvetica Light"/>
                <a:cs typeface="Helvetica Light"/>
                <a:sym typeface="Helvetica Light"/>
              </a:defRPr>
            </a:pPr>
            <a:r>
              <a:rPr lang="en-GB">
                <a:solidFill>
                  <a:schemeClr val="bg1"/>
                </a:solidFill>
                <a:latin typeface="Arial" panose="020B0604020202020204" pitchFamily="34" charset="0"/>
                <a:cs typeface="Arial" panose="020B0604020202020204" pitchFamily="34" charset="0"/>
              </a:rPr>
              <a:t>Lorem ipsum </a:t>
            </a:r>
            <a:r>
              <a:rPr lang="en-GB" err="1">
                <a:solidFill>
                  <a:schemeClr val="bg1"/>
                </a:solidFill>
                <a:latin typeface="Arial" panose="020B0604020202020204" pitchFamily="34" charset="0"/>
                <a:cs typeface="Arial" panose="020B0604020202020204" pitchFamily="34" charset="0"/>
              </a:rPr>
              <a:t>dolor</a:t>
            </a:r>
            <a:r>
              <a:rPr lang="en-GB">
                <a:solidFill>
                  <a:schemeClr val="bg1"/>
                </a:solidFill>
                <a:latin typeface="Arial" panose="020B0604020202020204" pitchFamily="34" charset="0"/>
                <a:cs typeface="Arial" panose="020B0604020202020204" pitchFamily="34" charset="0"/>
              </a:rPr>
              <a:t> sit </a:t>
            </a:r>
            <a:r>
              <a:rPr lang="en-GB" err="1">
                <a:solidFill>
                  <a:schemeClr val="bg1"/>
                </a:solidFill>
                <a:latin typeface="Arial" panose="020B0604020202020204" pitchFamily="34" charset="0"/>
                <a:cs typeface="Arial" panose="020B0604020202020204" pitchFamily="34" charset="0"/>
              </a:rPr>
              <a:t>amet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consectetur</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adipiscing</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elit</a:t>
            </a:r>
            <a:r>
              <a:rPr lang="en-GB">
                <a:solidFill>
                  <a:schemeClr val="bg1"/>
                </a:solidFill>
                <a:latin typeface="Arial" panose="020B0604020202020204" pitchFamily="34" charset="0"/>
                <a:cs typeface="Arial" panose="020B0604020202020204" pitchFamily="34" charset="0"/>
              </a:rPr>
              <a:t>. Vestibulum </a:t>
            </a:r>
            <a:r>
              <a:rPr lang="en-GB" err="1">
                <a:solidFill>
                  <a:schemeClr val="bg1"/>
                </a:solidFill>
                <a:latin typeface="Arial" panose="020B0604020202020204" pitchFamily="34" charset="0"/>
                <a:cs typeface="Arial" panose="020B0604020202020204" pitchFamily="34" charset="0"/>
              </a:rPr>
              <a:t>tristique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elementum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quam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eu</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tempor</a:t>
            </a:r>
            <a:r>
              <a:rPr lang="en-GB">
                <a:solidFill>
                  <a:schemeClr val="bg1"/>
                </a:solidFill>
                <a:latin typeface="Arial" panose="020B0604020202020204" pitchFamily="34" charset="0"/>
                <a:cs typeface="Arial" panose="020B0604020202020204" pitchFamily="34" charset="0"/>
              </a:rPr>
              <a:t>. Duis a </a:t>
            </a:r>
            <a:r>
              <a:rPr lang="en-GB" err="1">
                <a:solidFill>
                  <a:schemeClr val="bg1"/>
                </a:solidFill>
                <a:latin typeface="Arial" panose="020B0604020202020204" pitchFamily="34" charset="0"/>
                <a:cs typeface="Arial" panose="020B0604020202020204" pitchFamily="34" charset="0"/>
              </a:rPr>
              <a:t>imperdiet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velit</a:t>
            </a:r>
            <a:r>
              <a:rPr lang="en-GB">
                <a:solidFill>
                  <a:schemeClr val="bg1"/>
                </a:solidFill>
                <a:latin typeface="Arial" panose="020B0604020202020204" pitchFamily="34" charset="0"/>
                <a:cs typeface="Arial" panose="020B0604020202020204" pitchFamily="34" charset="0"/>
              </a:rPr>
              <a:t>, non </a:t>
            </a:r>
            <a:r>
              <a:rPr lang="en-GB" err="1">
                <a:solidFill>
                  <a:schemeClr val="bg1"/>
                </a:solidFill>
                <a:latin typeface="Arial" panose="020B0604020202020204" pitchFamily="34" charset="0"/>
                <a:cs typeface="Arial" panose="020B0604020202020204" pitchFamily="34" charset="0"/>
              </a:rPr>
              <a:t>scelerisque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risus</a:t>
            </a:r>
            <a:r>
              <a:rPr lang="en-GB">
                <a:solidFill>
                  <a:schemeClr val="bg1"/>
                </a:solidFill>
                <a:latin typeface="Arial" panose="020B0604020202020204" pitchFamily="34" charset="0"/>
                <a:cs typeface="Arial" panose="020B0604020202020204" pitchFamily="34" charset="0"/>
              </a:rPr>
              <a:t>. Cras </a:t>
            </a:r>
            <a:r>
              <a:rPr lang="en-GB" err="1">
                <a:solidFill>
                  <a:schemeClr val="bg1"/>
                </a:solidFill>
                <a:latin typeface="Arial" panose="020B0604020202020204" pitchFamily="34" charset="0"/>
                <a:cs typeface="Arial" panose="020B0604020202020204" pitchFamily="34" charset="0"/>
              </a:rPr>
              <a:t>imperdiet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pellentesque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massa</a:t>
            </a:r>
            <a:r>
              <a:rPr lang="en-GB">
                <a:solidFill>
                  <a:schemeClr val="bg1"/>
                </a:solidFill>
                <a:latin typeface="Arial" panose="020B0604020202020204" pitchFamily="34" charset="0"/>
                <a:cs typeface="Arial" panose="020B0604020202020204" pitchFamily="34" charset="0"/>
              </a:rPr>
              <a:t>, vitae </a:t>
            </a:r>
            <a:r>
              <a:rPr lang="en-GB" err="1">
                <a:solidFill>
                  <a:schemeClr val="bg1"/>
                </a:solidFill>
                <a:latin typeface="Arial" panose="020B0604020202020204" pitchFamily="34" charset="0"/>
                <a:cs typeface="Arial" panose="020B0604020202020204" pitchFamily="34" charset="0"/>
              </a:rPr>
              <a:t>vehicula</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tellus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mollis</a:t>
            </a:r>
            <a:r>
              <a:rPr lang="en-GB">
                <a:solidFill>
                  <a:schemeClr val="bg1"/>
                </a:solidFill>
                <a:latin typeface="Arial" panose="020B0604020202020204" pitchFamily="34" charset="0"/>
                <a:cs typeface="Arial" panose="020B0604020202020204" pitchFamily="34" charset="0"/>
              </a:rPr>
              <a:t> in. Duis vitae libero </a:t>
            </a:r>
            <a:r>
              <a:rPr lang="en-GB" err="1">
                <a:solidFill>
                  <a:schemeClr val="bg1"/>
                </a:solidFill>
                <a:latin typeface="Arial" panose="020B0604020202020204" pitchFamily="34" charset="0"/>
                <a:cs typeface="Arial" panose="020B0604020202020204" pitchFamily="34" charset="0"/>
              </a:rPr>
              <a:t>elementum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venenatis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augue</a:t>
            </a:r>
            <a:r>
              <a:rPr lang="en-GB">
                <a:solidFill>
                  <a:schemeClr val="bg1"/>
                </a:solidFill>
                <a:latin typeface="Arial" panose="020B0604020202020204" pitchFamily="34" charset="0"/>
                <a:cs typeface="Arial" panose="020B0604020202020204" pitchFamily="34" charset="0"/>
              </a:rPr>
              <a:t> vitae, </a:t>
            </a:r>
            <a:r>
              <a:rPr lang="en-GB" err="1">
                <a:solidFill>
                  <a:schemeClr val="bg1"/>
                </a:solidFill>
                <a:latin typeface="Arial" panose="020B0604020202020204" pitchFamily="34" charset="0"/>
                <a:cs typeface="Arial" panose="020B0604020202020204" pitchFamily="34" charset="0"/>
              </a:rPr>
              <a:t>aliquam</a:t>
            </a:r>
            <a:r>
              <a:rPr lang="en-GB">
                <a:solidFill>
                  <a:schemeClr val="bg1"/>
                </a:solidFill>
                <a:latin typeface="Arial" panose="020B0604020202020204" pitchFamily="34" charset="0"/>
                <a:cs typeface="Arial" panose="020B0604020202020204" pitchFamily="34" charset="0"/>
              </a:rPr>
              <a:t> ante. Aenean </a:t>
            </a:r>
            <a:r>
              <a:rPr lang="en-GB" err="1">
                <a:solidFill>
                  <a:schemeClr val="bg1"/>
                </a:solidFill>
                <a:latin typeface="Arial" panose="020B0604020202020204" pitchFamily="34" charset="0"/>
                <a:cs typeface="Arial" panose="020B0604020202020204" pitchFamily="34" charset="0"/>
              </a:rPr>
              <a:t>vel</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elit</a:t>
            </a:r>
            <a:r>
              <a:rPr lang="en-GB">
                <a:solidFill>
                  <a:schemeClr val="bg1"/>
                </a:solidFill>
                <a:latin typeface="Arial" panose="020B0604020202020204" pitchFamily="34" charset="0"/>
                <a:cs typeface="Arial" panose="020B0604020202020204" pitchFamily="34" charset="0"/>
              </a:rPr>
              <a:t> gravida, </a:t>
            </a:r>
            <a:r>
              <a:rPr lang="en-GB" err="1">
                <a:solidFill>
                  <a:schemeClr val="bg1"/>
                </a:solidFill>
                <a:latin typeface="Arial" panose="020B0604020202020204" pitchFamily="34" charset="0"/>
                <a:cs typeface="Arial" panose="020B0604020202020204" pitchFamily="34" charset="0"/>
              </a:rPr>
              <a:t>pellentesque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massa</a:t>
            </a:r>
            <a:r>
              <a:rPr lang="en-GB">
                <a:solidFill>
                  <a:schemeClr val="bg1"/>
                </a:solidFill>
                <a:latin typeface="Arial" panose="020B0604020202020204" pitchFamily="34" charset="0"/>
                <a:cs typeface="Arial" panose="020B0604020202020204" pitchFamily="34" charset="0"/>
              </a:rPr>
              <a:t> vitae, </a:t>
            </a:r>
            <a:r>
              <a:rPr lang="en-GB" err="1">
                <a:solidFill>
                  <a:schemeClr val="bg1"/>
                </a:solidFill>
                <a:latin typeface="Arial" panose="020B0604020202020204" pitchFamily="34" charset="0"/>
                <a:cs typeface="Arial" panose="020B0604020202020204" pitchFamily="34" charset="0"/>
              </a:rPr>
              <a:t>faucibus</a:t>
            </a:r>
            <a:r>
              <a:rPr lang="en-GB">
                <a:solidFill>
                  <a:schemeClr val="bg1"/>
                </a:solidFill>
                <a:latin typeface="Arial" panose="020B0604020202020204" pitchFamily="34" charset="0"/>
                <a:cs typeface="Arial" panose="020B0604020202020204" pitchFamily="34" charset="0"/>
              </a:rPr>
              <a:t> ante. In </a:t>
            </a:r>
            <a:r>
              <a:rPr lang="en-GB" err="1">
                <a:solidFill>
                  <a:schemeClr val="bg1"/>
                </a:solidFill>
                <a:latin typeface="Arial" panose="020B0604020202020204" pitchFamily="34" charset="0"/>
                <a:cs typeface="Arial" panose="020B0604020202020204" pitchFamily="34" charset="0"/>
              </a:rPr>
              <a:t>hac</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habitasse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platea</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dictumst</a:t>
            </a:r>
            <a:r>
              <a:rPr lang="en-GB">
                <a:solidFill>
                  <a:schemeClr val="bg1"/>
                </a:solidFill>
                <a:latin typeface="Arial" panose="020B0604020202020204" pitchFamily="34" charset="0"/>
                <a:cs typeface="Arial" panose="020B0604020202020204" pitchFamily="34" charset="0"/>
              </a:rPr>
              <a:t>. Aenean auctor nisi </a:t>
            </a:r>
            <a:r>
              <a:rPr lang="en-GB" err="1">
                <a:solidFill>
                  <a:schemeClr val="bg1"/>
                </a:solidFill>
                <a:latin typeface="Arial" panose="020B0604020202020204" pitchFamily="34" charset="0"/>
                <a:cs typeface="Arial" panose="020B0604020202020204" pitchFamily="34" charset="0"/>
              </a:rPr>
              <a:t>leo</a:t>
            </a:r>
            <a:r>
              <a:rPr lang="en-GB">
                <a:solidFill>
                  <a:schemeClr val="bg1"/>
                </a:solidFill>
                <a:latin typeface="Arial" panose="020B0604020202020204" pitchFamily="34" charset="0"/>
                <a:cs typeface="Arial" panose="020B0604020202020204" pitchFamily="34" charset="0"/>
              </a:rPr>
              <a:t>, id </a:t>
            </a:r>
            <a:r>
              <a:rPr lang="en-GB" err="1">
                <a:solidFill>
                  <a:schemeClr val="bg1"/>
                </a:solidFill>
                <a:latin typeface="Arial" panose="020B0604020202020204" pitchFamily="34" charset="0"/>
                <a:cs typeface="Arial" panose="020B0604020202020204" pitchFamily="34" charset="0"/>
              </a:rPr>
              <a:t>elementum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est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aliquam</a:t>
            </a:r>
            <a:r>
              <a:rPr lang="en-GB">
                <a:solidFill>
                  <a:schemeClr val="bg1"/>
                </a:solidFill>
                <a:latin typeface="Arial" panose="020B0604020202020204" pitchFamily="34" charset="0"/>
                <a:cs typeface="Arial" panose="020B0604020202020204" pitchFamily="34" charset="0"/>
              </a:rPr>
              <a:t> in.</a:t>
            </a:r>
          </a:p>
          <a:p>
            <a:pPr defTabSz="821531">
              <a:lnSpc>
                <a:spcPct val="100000"/>
              </a:lnSpc>
              <a:spcBef>
                <a:spcPts val="2300"/>
              </a:spcBef>
              <a:buSzPct val="80000"/>
              <a:defRPr sz="2000" b="0" cap="none" spc="0">
                <a:solidFill>
                  <a:srgbClr val="5E5E5E"/>
                </a:solidFill>
                <a:latin typeface="Helvetica Light"/>
                <a:ea typeface="Helvetica Light"/>
                <a:cs typeface="Helvetica Light"/>
                <a:sym typeface="Helvetica Light"/>
              </a:defRPr>
            </a:pPr>
            <a:r>
              <a:rPr lang="en-GB" err="1">
                <a:solidFill>
                  <a:schemeClr val="bg1"/>
                </a:solidFill>
                <a:latin typeface="Arial" panose="020B0604020202020204" pitchFamily="34" charset="0"/>
                <a:cs typeface="Arial" panose="020B0604020202020204" pitchFamily="34" charset="0"/>
              </a:rPr>
              <a:t>Quisque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elementum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arcu</a:t>
            </a:r>
            <a:r>
              <a:rPr lang="en-GB">
                <a:solidFill>
                  <a:schemeClr val="bg1"/>
                </a:solidFill>
                <a:latin typeface="Arial" panose="020B0604020202020204" pitchFamily="34" charset="0"/>
                <a:cs typeface="Arial" panose="020B0604020202020204" pitchFamily="34" charset="0"/>
              </a:rPr>
              <a:t> vitae </a:t>
            </a:r>
            <a:r>
              <a:rPr lang="en-GB" err="1">
                <a:solidFill>
                  <a:schemeClr val="bg1"/>
                </a:solidFill>
                <a:latin typeface="Arial" panose="020B0604020202020204" pitchFamily="34" charset="0"/>
                <a:cs typeface="Arial" panose="020B0604020202020204" pitchFamily="34" charset="0"/>
              </a:rPr>
              <a:t>accumsan</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sodales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neque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sapien</a:t>
            </a:r>
            <a:r>
              <a:rPr lang="en-GB">
                <a:solidFill>
                  <a:schemeClr val="bg1"/>
                </a:solidFill>
                <a:latin typeface="Arial" panose="020B0604020202020204" pitchFamily="34" charset="0"/>
                <a:cs typeface="Arial" panose="020B0604020202020204" pitchFamily="34" charset="0"/>
              </a:rPr>
              <a:t> convallis </a:t>
            </a:r>
            <a:r>
              <a:rPr lang="en-GB" err="1">
                <a:solidFill>
                  <a:schemeClr val="bg1"/>
                </a:solidFill>
                <a:latin typeface="Arial" panose="020B0604020202020204" pitchFamily="34" charset="0"/>
                <a:cs typeface="Arial" panose="020B0604020202020204" pitchFamily="34" charset="0"/>
              </a:rPr>
              <a:t>felis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elementum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finibus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sapien</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lacus</a:t>
            </a:r>
            <a:r>
              <a:rPr lang="en-GB">
                <a:solidFill>
                  <a:schemeClr val="bg1"/>
                </a:solidFill>
                <a:latin typeface="Arial" panose="020B0604020202020204" pitchFamily="34" charset="0"/>
                <a:cs typeface="Arial" panose="020B0604020202020204" pitchFamily="34" charset="0"/>
              </a:rPr>
              <a:t> vitae ante. </a:t>
            </a:r>
            <a:r>
              <a:rPr lang="en-GB" err="1">
                <a:solidFill>
                  <a:schemeClr val="bg1"/>
                </a:solidFill>
                <a:latin typeface="Arial" panose="020B0604020202020204" pitchFamily="34" charset="0"/>
                <a:cs typeface="Arial" panose="020B0604020202020204" pitchFamily="34" charset="0"/>
              </a:rPr>
              <a:t>Phasellus</a:t>
            </a:r>
            <a:r>
              <a:rPr lang="en-GB">
                <a:solidFill>
                  <a:schemeClr val="bg1"/>
                </a:solidFill>
                <a:latin typeface="Arial" panose="020B0604020202020204" pitchFamily="34" charset="0"/>
                <a:cs typeface="Arial" panose="020B0604020202020204" pitchFamily="34" charset="0"/>
              </a:rPr>
              <a:t> fermentum id </a:t>
            </a:r>
            <a:r>
              <a:rPr lang="en-GB" err="1">
                <a:solidFill>
                  <a:schemeClr val="bg1"/>
                </a:solidFill>
                <a:latin typeface="Arial" panose="020B0604020202020204" pitchFamily="34" charset="0"/>
                <a:cs typeface="Arial" panose="020B0604020202020204" pitchFamily="34" charset="0"/>
              </a:rPr>
              <a:t>massa</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ut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ornare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Sed</a:t>
            </a:r>
            <a:r>
              <a:rPr lang="en-GB">
                <a:solidFill>
                  <a:schemeClr val="bg1"/>
                </a:solidFill>
                <a:latin typeface="Arial" panose="020B0604020202020204" pitchFamily="34" charset="0"/>
                <a:cs typeface="Arial" panose="020B0604020202020204" pitchFamily="34" charset="0"/>
              </a:rPr>
              <a:t> semper </a:t>
            </a:r>
            <a:r>
              <a:rPr lang="en-GB" err="1">
                <a:solidFill>
                  <a:schemeClr val="bg1"/>
                </a:solidFill>
                <a:latin typeface="Arial" panose="020B0604020202020204" pitchFamily="34" charset="0"/>
                <a:cs typeface="Arial" panose="020B0604020202020204" pitchFamily="34" charset="0"/>
              </a:rPr>
              <a:t>sem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eget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enim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scelerisque</a:t>
            </a:r>
            <a:r>
              <a:rPr lang="en-GB">
                <a:solidFill>
                  <a:schemeClr val="bg1"/>
                </a:solidFill>
                <a:latin typeface="Arial" panose="020B0604020202020204" pitchFamily="34" charset="0"/>
                <a:cs typeface="Arial" panose="020B0604020202020204" pitchFamily="34" charset="0"/>
              </a:rPr>
              <a:t>, et gravida </a:t>
            </a:r>
            <a:r>
              <a:rPr lang="en-GB" err="1">
                <a:solidFill>
                  <a:schemeClr val="bg1"/>
                </a:solidFill>
                <a:latin typeface="Arial" panose="020B0604020202020204" pitchFamily="34" charset="0"/>
                <a:cs typeface="Arial" panose="020B0604020202020204" pitchFamily="34" charset="0"/>
              </a:rPr>
              <a:t>erat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ullamcorper</a:t>
            </a:r>
            <a:r>
              <a:rPr lang="en-GB">
                <a:solidFill>
                  <a:schemeClr val="bg1"/>
                </a:solidFill>
                <a:latin typeface="Arial" panose="020B0604020202020204" pitchFamily="34" charset="0"/>
                <a:cs typeface="Arial" panose="020B0604020202020204" pitchFamily="34" charset="0"/>
              </a:rPr>
              <a:t>. Ut </a:t>
            </a:r>
            <a:r>
              <a:rPr lang="en-GB" err="1">
                <a:solidFill>
                  <a:schemeClr val="bg1"/>
                </a:solidFill>
                <a:latin typeface="Arial" panose="020B0604020202020204" pitchFamily="34" charset="0"/>
                <a:cs typeface="Arial" panose="020B0604020202020204" pitchFamily="34" charset="0"/>
              </a:rPr>
              <a:t>ultricies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volutpat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odio</a:t>
            </a:r>
            <a:r>
              <a:rPr lang="en-GB">
                <a:solidFill>
                  <a:schemeClr val="bg1"/>
                </a:solidFill>
                <a:latin typeface="Arial" panose="020B0604020202020204" pitchFamily="34" charset="0"/>
                <a:cs typeface="Arial" panose="020B0604020202020204" pitchFamily="34" charset="0"/>
              </a:rPr>
              <a:t>, sit </a:t>
            </a:r>
            <a:r>
              <a:rPr lang="en-GB" err="1">
                <a:solidFill>
                  <a:schemeClr val="bg1"/>
                </a:solidFill>
                <a:latin typeface="Arial" panose="020B0604020202020204" pitchFamily="34" charset="0"/>
                <a:cs typeface="Arial" panose="020B0604020202020204" pitchFamily="34" charset="0"/>
              </a:rPr>
              <a:t>amet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pretium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lacus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tincidunt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euismod</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Praesent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imperdiet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facilisis</a:t>
            </a:r>
            <a:r>
              <a:rPr lang="en-GB">
                <a:solidFill>
                  <a:schemeClr val="bg1"/>
                </a:solidFill>
                <a:latin typeface="Arial" panose="020B0604020202020204" pitchFamily="34" charset="0"/>
                <a:cs typeface="Arial" panose="020B0604020202020204" pitchFamily="34" charset="0"/>
              </a:rPr>
              <a:t> vestibulum. Proin </a:t>
            </a:r>
            <a:r>
              <a:rPr lang="en-GB" err="1">
                <a:solidFill>
                  <a:schemeClr val="bg1"/>
                </a:solidFill>
                <a:latin typeface="Arial" panose="020B0604020202020204" pitchFamily="34" charset="0"/>
                <a:cs typeface="Arial" panose="020B0604020202020204" pitchFamily="34" charset="0"/>
              </a:rPr>
              <a:t>est</a:t>
            </a:r>
            <a:r>
              <a:rPr lang="en-GB">
                <a:solidFill>
                  <a:schemeClr val="bg1"/>
                </a:solidFill>
                <a:latin typeface="Arial" panose="020B0604020202020204" pitchFamily="34" charset="0"/>
                <a:cs typeface="Arial" panose="020B0604020202020204" pitchFamily="34" charset="0"/>
              </a:rPr>
              <a:t> ante, </a:t>
            </a:r>
            <a:r>
              <a:rPr lang="en-GB" err="1">
                <a:solidFill>
                  <a:schemeClr val="bg1"/>
                </a:solidFill>
                <a:latin typeface="Arial" panose="020B0604020202020204" pitchFamily="34" charset="0"/>
                <a:cs typeface="Arial" panose="020B0604020202020204" pitchFamily="34" charset="0"/>
              </a:rPr>
              <a:t>ultricies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eget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nisl</a:t>
            </a:r>
            <a:r>
              <a:rPr lang="en-GB">
                <a:solidFill>
                  <a:schemeClr val="bg1"/>
                </a:solidFill>
                <a:latin typeface="Arial" panose="020B0604020202020204" pitchFamily="34" charset="0"/>
                <a:cs typeface="Arial" panose="020B0604020202020204" pitchFamily="34" charset="0"/>
              </a:rPr>
              <a:t> sit </a:t>
            </a:r>
            <a:r>
              <a:rPr lang="en-GB" err="1">
                <a:solidFill>
                  <a:schemeClr val="bg1"/>
                </a:solidFill>
                <a:latin typeface="Arial" panose="020B0604020202020204" pitchFamily="34" charset="0"/>
                <a:cs typeface="Arial" panose="020B0604020202020204" pitchFamily="34" charset="0"/>
              </a:rPr>
              <a:t>amet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ultricies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interdum</a:t>
            </a:r>
            <a:r>
              <a:rPr lang="en-GB">
                <a:solidFill>
                  <a:schemeClr val="bg1"/>
                </a:solidFill>
                <a:latin typeface="Arial" panose="020B0604020202020204" pitchFamily="34" charset="0"/>
                <a:cs typeface="Arial" panose="020B0604020202020204" pitchFamily="34" charset="0"/>
              </a:rPr>
              <a:t> sem. Ut </a:t>
            </a:r>
            <a:r>
              <a:rPr lang="en-GB" err="1">
                <a:solidFill>
                  <a:schemeClr val="bg1"/>
                </a:solidFill>
                <a:latin typeface="Arial" panose="020B0604020202020204" pitchFamily="34" charset="0"/>
                <a:cs typeface="Arial" panose="020B0604020202020204" pitchFamily="34" charset="0"/>
              </a:rPr>
              <a:t>eu</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arcu</a:t>
            </a:r>
            <a:r>
              <a:rPr lang="en-GB">
                <a:solidFill>
                  <a:schemeClr val="bg1"/>
                </a:solidFill>
                <a:latin typeface="Arial" panose="020B0604020202020204" pitchFamily="34" charset="0"/>
                <a:cs typeface="Arial" panose="020B0604020202020204" pitchFamily="34" charset="0"/>
              </a:rPr>
              <a:t> ligula. In </a:t>
            </a:r>
            <a:r>
              <a:rPr lang="en-GB" err="1">
                <a:solidFill>
                  <a:schemeClr val="bg1"/>
                </a:solidFill>
                <a:latin typeface="Arial" panose="020B0604020202020204" pitchFamily="34" charset="0"/>
                <a:cs typeface="Arial" panose="020B0604020202020204" pitchFamily="34" charset="0"/>
              </a:rPr>
              <a:t>luctus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lectus</a:t>
            </a:r>
            <a:r>
              <a:rPr lang="en-GB">
                <a:solidFill>
                  <a:schemeClr val="bg1"/>
                </a:solidFill>
                <a:latin typeface="Arial" panose="020B0604020202020204" pitchFamily="34" charset="0"/>
                <a:cs typeface="Arial" panose="020B0604020202020204" pitchFamily="34" charset="0"/>
              </a:rPr>
              <a:t> sit </a:t>
            </a:r>
            <a:r>
              <a:rPr lang="en-GB" err="1">
                <a:solidFill>
                  <a:schemeClr val="bg1"/>
                </a:solidFill>
                <a:latin typeface="Arial" panose="020B0604020202020204" pitchFamily="34" charset="0"/>
                <a:cs typeface="Arial" panose="020B0604020202020204" pitchFamily="34" charset="0"/>
              </a:rPr>
              <a:t>amet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velit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ornare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venenatis</a:t>
            </a:r>
            <a:r>
              <a:rPr lang="en-GB">
                <a:solidFill>
                  <a:schemeClr val="bg1"/>
                </a:solidFill>
                <a:latin typeface="Arial" panose="020B0604020202020204" pitchFamily="34" charset="0"/>
                <a:cs typeface="Arial" panose="020B0604020202020204" pitchFamily="34" charset="0"/>
              </a:rPr>
              <a:t>. Nam </a:t>
            </a:r>
            <a:r>
              <a:rPr lang="en-GB" err="1">
                <a:solidFill>
                  <a:schemeClr val="bg1"/>
                </a:solidFill>
                <a:latin typeface="Arial" panose="020B0604020202020204" pitchFamily="34" charset="0"/>
                <a:cs typeface="Arial" panose="020B0604020202020204" pitchFamily="34" charset="0"/>
              </a:rPr>
              <a:t>pretium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dignissim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massa</a:t>
            </a:r>
            <a:r>
              <a:rPr lang="en-GB">
                <a:solidFill>
                  <a:schemeClr val="bg1"/>
                </a:solidFill>
                <a:latin typeface="Arial" panose="020B0604020202020204" pitchFamily="34" charset="0"/>
                <a:cs typeface="Arial" panose="020B0604020202020204" pitchFamily="34" charset="0"/>
              </a:rPr>
              <a:t>, ac </a:t>
            </a:r>
            <a:r>
              <a:rPr lang="en-GB" err="1">
                <a:solidFill>
                  <a:schemeClr val="bg1"/>
                </a:solidFill>
                <a:latin typeface="Arial" panose="020B0604020202020204" pitchFamily="34" charset="0"/>
                <a:cs typeface="Arial" panose="020B0604020202020204" pitchFamily="34" charset="0"/>
              </a:rPr>
              <a:t>ullamcorper</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risus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vehicula</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quis</a:t>
            </a:r>
            <a:r>
              <a:rPr lang="en-GB">
                <a:solidFill>
                  <a:schemeClr val="bg1"/>
                </a:solidFill>
                <a:latin typeface="Arial" panose="020B0604020202020204" pitchFamily="34" charset="0"/>
                <a:cs typeface="Arial" panose="020B0604020202020204" pitchFamily="34" charset="0"/>
              </a:rPr>
              <a:t>. Cras in ante ligula. Nunc ac </a:t>
            </a:r>
            <a:r>
              <a:rPr lang="en-GB" err="1">
                <a:solidFill>
                  <a:schemeClr val="bg1"/>
                </a:solidFill>
                <a:latin typeface="Arial" panose="020B0604020202020204" pitchFamily="34" charset="0"/>
                <a:cs typeface="Arial" panose="020B0604020202020204" pitchFamily="34" charset="0"/>
              </a:rPr>
              <a:t>nibh</a:t>
            </a:r>
            <a:r>
              <a:rPr lang="en-GB">
                <a:solidFill>
                  <a:schemeClr val="bg1"/>
                </a:solidFill>
                <a:latin typeface="Arial" panose="020B0604020202020204" pitchFamily="34" charset="0"/>
                <a:cs typeface="Arial" panose="020B0604020202020204" pitchFamily="34" charset="0"/>
              </a:rPr>
              <a:t> non </a:t>
            </a:r>
            <a:r>
              <a:rPr lang="en-GB" err="1">
                <a:solidFill>
                  <a:schemeClr val="bg1"/>
                </a:solidFill>
                <a:latin typeface="Arial" panose="020B0604020202020204" pitchFamily="34" charset="0"/>
                <a:cs typeface="Arial" panose="020B0604020202020204" pitchFamily="34" charset="0"/>
              </a:rPr>
              <a:t>turpis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tincidunt</a:t>
            </a:r>
            <a:r>
              <a:rPr lang="en-GB">
                <a:solidFill>
                  <a:schemeClr val="bg1"/>
                </a:solidFill>
                <a:latin typeface="Arial" panose="020B0604020202020204" pitchFamily="34" charset="0"/>
                <a:cs typeface="Arial" panose="020B0604020202020204" pitchFamily="34" charset="0"/>
              </a:rPr>
              <a:t> vestibulum in </a:t>
            </a:r>
            <a:r>
              <a:rPr lang="en-GB" err="1">
                <a:solidFill>
                  <a:schemeClr val="bg1"/>
                </a:solidFill>
                <a:latin typeface="Arial" panose="020B0604020202020204" pitchFamily="34" charset="0"/>
                <a:cs typeface="Arial" panose="020B0604020202020204" pitchFamily="34" charset="0"/>
              </a:rPr>
              <a:t>nec</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felis</a:t>
            </a:r>
            <a:r>
              <a:rPr lang="en-GB">
                <a:solidFill>
                  <a:schemeClr val="bg1"/>
                </a:solidFill>
                <a:latin typeface="Arial" panose="020B0604020202020204" pitchFamily="34" charset="0"/>
                <a:cs typeface="Arial" panose="020B0604020202020204" pitchFamily="34" charset="0"/>
              </a:rPr>
              <a:t>.</a:t>
            </a:r>
          </a:p>
          <a:p>
            <a:pPr defTabSz="821531">
              <a:lnSpc>
                <a:spcPct val="100000"/>
              </a:lnSpc>
              <a:spcBef>
                <a:spcPts val="2300"/>
              </a:spcBef>
              <a:buSzPct val="80000"/>
              <a:defRPr sz="2000" b="0" cap="none" spc="0">
                <a:solidFill>
                  <a:srgbClr val="5E5E5E"/>
                </a:solidFill>
                <a:latin typeface="Helvetica Light"/>
                <a:ea typeface="Helvetica Light"/>
                <a:cs typeface="Helvetica Light"/>
                <a:sym typeface="Helvetica Light"/>
              </a:defRPr>
            </a:pPr>
            <a:r>
              <a:rPr lang="en-GB">
                <a:solidFill>
                  <a:schemeClr val="bg1"/>
                </a:solidFill>
                <a:latin typeface="Arial" panose="020B0604020202020204" pitchFamily="34" charset="0"/>
                <a:cs typeface="Arial" panose="020B0604020202020204" pitchFamily="34" charset="0"/>
              </a:rPr>
              <a:t>Cras </a:t>
            </a:r>
            <a:r>
              <a:rPr lang="en-GB" err="1">
                <a:solidFill>
                  <a:schemeClr val="bg1"/>
                </a:solidFill>
                <a:latin typeface="Arial" panose="020B0604020202020204" pitchFamily="34" charset="0"/>
                <a:cs typeface="Arial" panose="020B0604020202020204" pitchFamily="34" charset="0"/>
              </a:rPr>
              <a:t>viverra</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dapibus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erat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vel</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ultrices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tellus</a:t>
            </a:r>
            <a:r>
              <a:rPr lang="en-GB">
                <a:solidFill>
                  <a:schemeClr val="bg1"/>
                </a:solidFill>
                <a:latin typeface="Arial" panose="020B0604020202020204" pitchFamily="34" charset="0"/>
                <a:cs typeface="Arial" panose="020B0604020202020204" pitchFamily="34" charset="0"/>
              </a:rPr>
              <a:t> fermentum id. </a:t>
            </a:r>
            <a:r>
              <a:rPr lang="en-GB" err="1">
                <a:solidFill>
                  <a:schemeClr val="bg1"/>
                </a:solidFill>
                <a:latin typeface="Arial" panose="020B0604020202020204" pitchFamily="34" charset="0"/>
                <a:cs typeface="Arial" panose="020B0604020202020204" pitchFamily="34" charset="0"/>
              </a:rPr>
              <a:t>Quisque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arcu</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tellus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vulputate</a:t>
            </a:r>
            <a:r>
              <a:rPr lang="en-GB">
                <a:solidFill>
                  <a:schemeClr val="bg1"/>
                </a:solidFill>
                <a:latin typeface="Arial" panose="020B0604020202020204" pitchFamily="34" charset="0"/>
                <a:cs typeface="Arial" panose="020B0604020202020204" pitchFamily="34" charset="0"/>
              </a:rPr>
              <a:t> id </a:t>
            </a:r>
            <a:r>
              <a:rPr lang="en-GB" err="1">
                <a:solidFill>
                  <a:schemeClr val="bg1"/>
                </a:solidFill>
                <a:latin typeface="Arial" panose="020B0604020202020204" pitchFamily="34" charset="0"/>
                <a:cs typeface="Arial" panose="020B0604020202020204" pitchFamily="34" charset="0"/>
              </a:rPr>
              <a:t>augue</a:t>
            </a:r>
            <a:r>
              <a:rPr lang="en-GB">
                <a:solidFill>
                  <a:schemeClr val="bg1"/>
                </a:solidFill>
                <a:latin typeface="Arial" panose="020B0604020202020204" pitchFamily="34" charset="0"/>
                <a:cs typeface="Arial" panose="020B0604020202020204" pitchFamily="34" charset="0"/>
              </a:rPr>
              <a:t> at, vestibulum maximus </a:t>
            </a:r>
            <a:r>
              <a:rPr lang="en-GB" err="1">
                <a:solidFill>
                  <a:schemeClr val="bg1"/>
                </a:solidFill>
                <a:latin typeface="Arial" panose="020B0604020202020204" pitchFamily="34" charset="0"/>
                <a:cs typeface="Arial" panose="020B0604020202020204" pitchFamily="34" charset="0"/>
              </a:rPr>
              <a:t>erat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Nulla</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facilisi</a:t>
            </a:r>
            <a:r>
              <a:rPr lang="en-GB">
                <a:solidFill>
                  <a:schemeClr val="bg1"/>
                </a:solidFill>
                <a:latin typeface="Arial" panose="020B0604020202020204" pitchFamily="34" charset="0"/>
                <a:cs typeface="Arial" panose="020B0604020202020204" pitchFamily="34" charset="0"/>
              </a:rPr>
              <a:t>. </a:t>
            </a:r>
          </a:p>
        </p:txBody>
      </p:sp>
      <p:sp>
        <p:nvSpPr>
          <p:cNvPr id="21" name="Once the cloud transition is complete the website will be under Managed Service (Support wrapper)…">
            <a:extLst>
              <a:ext uri="{FF2B5EF4-FFF2-40B4-BE49-F238E27FC236}">
                <a16:creationId xmlns:a16="http://schemas.microsoft.com/office/drawing/2014/main" id="{1AB1B93C-5761-6945-B5A5-951237A8EE50}"/>
              </a:ext>
            </a:extLst>
          </p:cNvPr>
          <p:cNvSpPr txBox="1"/>
          <p:nvPr/>
        </p:nvSpPr>
        <p:spPr>
          <a:xfrm>
            <a:off x="9094597" y="4134250"/>
            <a:ext cx="6101407" cy="7737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lstStyle/>
          <a:p>
            <a:pPr defTabSz="821531">
              <a:lnSpc>
                <a:spcPct val="100000"/>
              </a:lnSpc>
              <a:spcBef>
                <a:spcPts val="2300"/>
              </a:spcBef>
              <a:buSzPct val="80000"/>
              <a:defRPr sz="2000" b="0" cap="none" spc="0">
                <a:solidFill>
                  <a:srgbClr val="5E5E5E"/>
                </a:solidFill>
                <a:latin typeface="Helvetica Light"/>
                <a:ea typeface="Helvetica Light"/>
                <a:cs typeface="Helvetica Light"/>
                <a:sym typeface="Helvetica Light"/>
              </a:defRPr>
            </a:pPr>
            <a:r>
              <a:rPr lang="en-GB" err="1">
                <a:solidFill>
                  <a:schemeClr val="bg1"/>
                </a:solidFill>
                <a:latin typeface="Arial" panose="020B0604020202020204" pitchFamily="34" charset="0"/>
                <a:cs typeface="Arial" panose="020B0604020202020204" pitchFamily="34" charset="0"/>
              </a:rPr>
              <a:t>Nulla</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facilisi</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Fusce</a:t>
            </a:r>
            <a:r>
              <a:rPr lang="en-GB">
                <a:solidFill>
                  <a:schemeClr val="bg1"/>
                </a:solidFill>
                <a:latin typeface="Arial" panose="020B0604020202020204" pitchFamily="34" charset="0"/>
                <a:cs typeface="Arial" panose="020B0604020202020204" pitchFamily="34" charset="0"/>
              </a:rPr>
              <a:t> ante ligula, </a:t>
            </a:r>
            <a:r>
              <a:rPr lang="en-GB" err="1">
                <a:solidFill>
                  <a:schemeClr val="bg1"/>
                </a:solidFill>
                <a:latin typeface="Arial" panose="020B0604020202020204" pitchFamily="34" charset="0"/>
                <a:cs typeface="Arial" panose="020B0604020202020204" pitchFamily="34" charset="0"/>
              </a:rPr>
              <a:t>finibus</a:t>
            </a:r>
            <a:r>
              <a:rPr lang="en-GB">
                <a:solidFill>
                  <a:schemeClr val="bg1"/>
                </a:solidFill>
                <a:latin typeface="Arial" panose="020B0604020202020204" pitchFamily="34" charset="0"/>
                <a:cs typeface="Arial" panose="020B0604020202020204" pitchFamily="34" charset="0"/>
              </a:rPr>
              <a:t> ac </a:t>
            </a:r>
            <a:r>
              <a:rPr lang="en-GB" err="1">
                <a:solidFill>
                  <a:schemeClr val="bg1"/>
                </a:solidFill>
                <a:latin typeface="Arial" panose="020B0604020202020204" pitchFamily="34" charset="0"/>
                <a:cs typeface="Arial" panose="020B0604020202020204" pitchFamily="34" charset="0"/>
              </a:rPr>
              <a:t>est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eget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congue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sodales</a:t>
            </a:r>
            <a:r>
              <a:rPr lang="en-GB">
                <a:solidFill>
                  <a:schemeClr val="bg1"/>
                </a:solidFill>
                <a:latin typeface="Arial" panose="020B0604020202020204" pitchFamily="34" charset="0"/>
                <a:cs typeface="Arial" panose="020B0604020202020204" pitchFamily="34" charset="0"/>
              </a:rPr>
              <a:t> lorem. </a:t>
            </a:r>
            <a:r>
              <a:rPr lang="en-GB" err="1">
                <a:solidFill>
                  <a:schemeClr val="bg1"/>
                </a:solidFill>
                <a:latin typeface="Arial" panose="020B0604020202020204" pitchFamily="34" charset="0"/>
                <a:cs typeface="Arial" panose="020B0604020202020204" pitchFamily="34" charset="0"/>
              </a:rPr>
              <a:t>Pellentesque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nec</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ullamcorper</a:t>
            </a:r>
            <a:r>
              <a:rPr lang="en-GB">
                <a:solidFill>
                  <a:schemeClr val="bg1"/>
                </a:solidFill>
                <a:latin typeface="Arial" panose="020B0604020202020204" pitchFamily="34" charset="0"/>
                <a:cs typeface="Arial" panose="020B0604020202020204" pitchFamily="34" charset="0"/>
              </a:rPr>
              <a:t> eros. </a:t>
            </a:r>
            <a:r>
              <a:rPr lang="en-GB" err="1">
                <a:solidFill>
                  <a:schemeClr val="bg1"/>
                </a:solidFill>
                <a:latin typeface="Arial" panose="020B0604020202020204" pitchFamily="34" charset="0"/>
                <a:cs typeface="Arial" panose="020B0604020202020204" pitchFamily="34" charset="0"/>
              </a:rPr>
              <a:t>Curabitur</a:t>
            </a:r>
            <a:r>
              <a:rPr lang="en-GB">
                <a:solidFill>
                  <a:schemeClr val="bg1"/>
                </a:solidFill>
                <a:latin typeface="Arial" panose="020B0604020202020204" pitchFamily="34" charset="0"/>
                <a:cs typeface="Arial" panose="020B0604020202020204" pitchFamily="34" charset="0"/>
              </a:rPr>
              <a:t> fermentum </a:t>
            </a:r>
            <a:r>
              <a:rPr lang="en-GB" err="1">
                <a:solidFill>
                  <a:schemeClr val="bg1"/>
                </a:solidFill>
                <a:latin typeface="Arial" panose="020B0604020202020204" pitchFamily="34" charset="0"/>
                <a:cs typeface="Arial" panose="020B0604020202020204" pitchFamily="34" charset="0"/>
              </a:rPr>
              <a:t>laoreet</a:t>
            </a:r>
            <a:r>
              <a:rPr lang="en-GB">
                <a:solidFill>
                  <a:schemeClr val="bg1"/>
                </a:solidFill>
                <a:latin typeface="Arial" panose="020B0604020202020204" pitchFamily="34" charset="0"/>
                <a:cs typeface="Arial" panose="020B0604020202020204" pitchFamily="34" charset="0"/>
              </a:rPr>
              <a:t> auctor. Donec </a:t>
            </a:r>
            <a:r>
              <a:rPr lang="en-GB" err="1">
                <a:solidFill>
                  <a:schemeClr val="bg1"/>
                </a:solidFill>
                <a:latin typeface="Arial" panose="020B0604020202020204" pitchFamily="34" charset="0"/>
                <a:cs typeface="Arial" panose="020B0604020202020204" pitchFamily="34" charset="0"/>
              </a:rPr>
              <a:t>vehicula</a:t>
            </a:r>
            <a:r>
              <a:rPr lang="en-GB">
                <a:solidFill>
                  <a:schemeClr val="bg1"/>
                </a:solidFill>
                <a:latin typeface="Arial" panose="020B0604020202020204" pitchFamily="34" charset="0"/>
                <a:cs typeface="Arial" panose="020B0604020202020204" pitchFamily="34" charset="0"/>
              </a:rPr>
              <a:t> ligula </a:t>
            </a:r>
            <a:r>
              <a:rPr lang="en-GB" err="1">
                <a:solidFill>
                  <a:schemeClr val="bg1"/>
                </a:solidFill>
                <a:latin typeface="Arial" panose="020B0604020202020204" pitchFamily="34" charset="0"/>
                <a:cs typeface="Arial" panose="020B0604020202020204" pitchFamily="34" charset="0"/>
              </a:rPr>
              <a:t>velit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quis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ullamcorper</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metus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congue</a:t>
            </a:r>
            <a:r>
              <a:rPr lang="en-GB">
                <a:solidFill>
                  <a:schemeClr val="bg1"/>
                </a:solidFill>
                <a:latin typeface="Arial" panose="020B0604020202020204" pitchFamily="34" charset="0"/>
                <a:cs typeface="Arial" panose="020B0604020202020204" pitchFamily="34" charset="0"/>
              </a:rPr>
              <a:t> in. </a:t>
            </a:r>
            <a:r>
              <a:rPr lang="en-GB" err="1">
                <a:solidFill>
                  <a:schemeClr val="bg1"/>
                </a:solidFill>
                <a:latin typeface="Arial" panose="020B0604020202020204" pitchFamily="34" charset="0"/>
                <a:cs typeface="Arial" panose="020B0604020202020204" pitchFamily="34" charset="0"/>
              </a:rPr>
              <a:t>Quisque</a:t>
            </a:r>
            <a:r>
              <a:rPr lang="en-GB">
                <a:solidFill>
                  <a:schemeClr val="bg1"/>
                </a:solidFill>
                <a:latin typeface="Arial" panose="020B0604020202020204" pitchFamily="34" charset="0"/>
                <a:cs typeface="Arial" panose="020B0604020202020204" pitchFamily="34" charset="0"/>
              </a:rPr>
              <a:t> dictum </a:t>
            </a:r>
            <a:r>
              <a:rPr lang="en-GB" err="1">
                <a:solidFill>
                  <a:schemeClr val="bg1"/>
                </a:solidFill>
                <a:latin typeface="Arial" panose="020B0604020202020204" pitchFamily="34" charset="0"/>
                <a:cs typeface="Arial" panose="020B0604020202020204" pitchFamily="34" charset="0"/>
              </a:rPr>
              <a:t>lectus</a:t>
            </a:r>
            <a:r>
              <a:rPr lang="en-GB">
                <a:solidFill>
                  <a:schemeClr val="bg1"/>
                </a:solidFill>
                <a:latin typeface="Arial" panose="020B0604020202020204" pitchFamily="34" charset="0"/>
                <a:cs typeface="Arial" panose="020B0604020202020204" pitchFamily="34" charset="0"/>
              </a:rPr>
              <a:t> non mi </a:t>
            </a:r>
            <a:r>
              <a:rPr lang="en-GB" err="1">
                <a:solidFill>
                  <a:schemeClr val="bg1"/>
                </a:solidFill>
                <a:latin typeface="Arial" panose="020B0604020202020204" pitchFamily="34" charset="0"/>
                <a:cs typeface="Arial" panose="020B0604020202020204" pitchFamily="34" charset="0"/>
              </a:rPr>
              <a:t>vehicula</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sed</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facilisis</a:t>
            </a:r>
            <a:r>
              <a:rPr lang="en-GB">
                <a:solidFill>
                  <a:schemeClr val="bg1"/>
                </a:solidFill>
                <a:latin typeface="Arial" panose="020B0604020202020204" pitchFamily="34" charset="0"/>
                <a:cs typeface="Arial" panose="020B0604020202020204" pitchFamily="34" charset="0"/>
              </a:rPr>
              <a:t> ligula </a:t>
            </a:r>
            <a:r>
              <a:rPr lang="en-GB" err="1">
                <a:solidFill>
                  <a:schemeClr val="bg1"/>
                </a:solidFill>
                <a:latin typeface="Arial" panose="020B0604020202020204" pitchFamily="34" charset="0"/>
                <a:cs typeface="Arial" panose="020B0604020202020204" pitchFamily="34" charset="0"/>
              </a:rPr>
              <a:t>placerat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Vivamus</a:t>
            </a:r>
            <a:r>
              <a:rPr lang="en-GB">
                <a:solidFill>
                  <a:schemeClr val="bg1"/>
                </a:solidFill>
                <a:latin typeface="Arial" panose="020B0604020202020204" pitchFamily="34" charset="0"/>
                <a:cs typeface="Arial" panose="020B0604020202020204" pitchFamily="34" charset="0"/>
              </a:rPr>
              <a:t> semper </a:t>
            </a:r>
            <a:r>
              <a:rPr lang="en-GB" err="1">
                <a:solidFill>
                  <a:schemeClr val="bg1"/>
                </a:solidFill>
                <a:latin typeface="Arial" panose="020B0604020202020204" pitchFamily="34" charset="0"/>
                <a:cs typeface="Arial" panose="020B0604020202020204" pitchFamily="34" charset="0"/>
              </a:rPr>
              <a:t>massa</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quis</a:t>
            </a:r>
            <a:r>
              <a:rPr lang="en-GB">
                <a:solidFill>
                  <a:schemeClr val="bg1"/>
                </a:solidFill>
                <a:latin typeface="Arial" panose="020B0604020202020204" pitchFamily="34" charset="0"/>
                <a:cs typeface="Arial" panose="020B0604020202020204" pitchFamily="34" charset="0"/>
              </a:rPr>
              <a:t> lorem </a:t>
            </a:r>
            <a:r>
              <a:rPr lang="en-GB" err="1">
                <a:solidFill>
                  <a:schemeClr val="bg1"/>
                </a:solidFill>
                <a:latin typeface="Arial" panose="020B0604020202020204" pitchFamily="34" charset="0"/>
                <a:cs typeface="Arial" panose="020B0604020202020204" pitchFamily="34" charset="0"/>
              </a:rPr>
              <a:t>condimentum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efficitur</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tincidunt</a:t>
            </a:r>
            <a:r>
              <a:rPr lang="en-GB">
                <a:solidFill>
                  <a:schemeClr val="bg1"/>
                </a:solidFill>
                <a:latin typeface="Arial" panose="020B0604020202020204" pitchFamily="34" charset="0"/>
                <a:cs typeface="Arial" panose="020B0604020202020204" pitchFamily="34" charset="0"/>
              </a:rPr>
              <a:t> ipsum </a:t>
            </a:r>
            <a:r>
              <a:rPr lang="en-GB" err="1">
                <a:solidFill>
                  <a:schemeClr val="bg1"/>
                </a:solidFill>
                <a:latin typeface="Arial" panose="020B0604020202020204" pitchFamily="34" charset="0"/>
                <a:cs typeface="Arial" panose="020B0604020202020204" pitchFamily="34" charset="0"/>
              </a:rPr>
              <a:t>placerat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Nullam</a:t>
            </a:r>
            <a:r>
              <a:rPr lang="en-GB">
                <a:solidFill>
                  <a:schemeClr val="bg1"/>
                </a:solidFill>
                <a:latin typeface="Arial" panose="020B0604020202020204" pitchFamily="34" charset="0"/>
                <a:cs typeface="Arial" panose="020B0604020202020204" pitchFamily="34" charset="0"/>
              </a:rPr>
              <a:t> ac ligula nisi. </a:t>
            </a:r>
            <a:r>
              <a:rPr lang="en-GB" err="1">
                <a:solidFill>
                  <a:schemeClr val="bg1"/>
                </a:solidFill>
                <a:latin typeface="Arial" panose="020B0604020202020204" pitchFamily="34" charset="0"/>
                <a:cs typeface="Arial" panose="020B0604020202020204" pitchFamily="34" charset="0"/>
              </a:rPr>
              <a:t>Praesent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varius</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vulputate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erat</a:t>
            </a:r>
            <a:r>
              <a:rPr lang="en-GB">
                <a:solidFill>
                  <a:schemeClr val="bg1"/>
                </a:solidFill>
                <a:latin typeface="Arial" panose="020B0604020202020204" pitchFamily="34" charset="0"/>
                <a:cs typeface="Arial" panose="020B0604020202020204" pitchFamily="34" charset="0"/>
              </a:rPr>
              <a:t>, ac </a:t>
            </a:r>
            <a:r>
              <a:rPr lang="en-GB" err="1">
                <a:solidFill>
                  <a:schemeClr val="bg1"/>
                </a:solidFill>
                <a:latin typeface="Arial" panose="020B0604020202020204" pitchFamily="34" charset="0"/>
                <a:cs typeface="Arial" panose="020B0604020202020204" pitchFamily="34" charset="0"/>
              </a:rPr>
              <a:t>elementum</a:t>
            </a:r>
            <a:r>
              <a:rPr lang="en-GB">
                <a:solidFill>
                  <a:schemeClr val="bg1"/>
                </a:solidFill>
                <a:latin typeface="Arial" panose="020B0604020202020204" pitchFamily="34" charset="0"/>
                <a:cs typeface="Arial" panose="020B0604020202020204" pitchFamily="34" charset="0"/>
              </a:rPr>
              <a:t> mi. </a:t>
            </a:r>
            <a:r>
              <a:rPr lang="en-GB" err="1">
                <a:solidFill>
                  <a:schemeClr val="bg1"/>
                </a:solidFill>
                <a:latin typeface="Arial" panose="020B0604020202020204" pitchFamily="34" charset="0"/>
                <a:cs typeface="Arial" panose="020B0604020202020204" pitchFamily="34" charset="0"/>
              </a:rPr>
              <a:t>Suspendisse</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euismod</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feugiat</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tortor</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nec</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aliquet</a:t>
            </a:r>
            <a:r>
              <a:rPr lang="en-GB">
                <a:solidFill>
                  <a:schemeClr val="bg1"/>
                </a:solidFill>
                <a:latin typeface="Arial" panose="020B0604020202020204" pitchFamily="34" charset="0"/>
                <a:cs typeface="Arial" panose="020B0604020202020204" pitchFamily="34" charset="0"/>
              </a:rPr>
              <a:t> libero. </a:t>
            </a:r>
            <a:r>
              <a:rPr lang="en-GB" err="1">
                <a:solidFill>
                  <a:schemeClr val="bg1"/>
                </a:solidFill>
                <a:latin typeface="Arial" panose="020B0604020202020204" pitchFamily="34" charset="0"/>
                <a:cs typeface="Arial" panose="020B0604020202020204" pitchFamily="34" charset="0"/>
              </a:rPr>
              <a:t>Aliquam</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nec</a:t>
            </a:r>
            <a:r>
              <a:rPr lang="en-GB">
                <a:solidFill>
                  <a:schemeClr val="bg1"/>
                </a:solidFill>
                <a:latin typeface="Arial" panose="020B0604020202020204" pitchFamily="34" charset="0"/>
                <a:cs typeface="Arial" panose="020B0604020202020204" pitchFamily="34" charset="0"/>
              </a:rPr>
              <a:t> </a:t>
            </a:r>
            <a:r>
              <a:rPr lang="en-GB" err="1">
                <a:solidFill>
                  <a:schemeClr val="bg1"/>
                </a:solidFill>
                <a:latin typeface="Arial" panose="020B0604020202020204" pitchFamily="34" charset="0"/>
                <a:cs typeface="Arial" panose="020B0604020202020204" pitchFamily="34" charset="0"/>
              </a:rPr>
              <a:t>blandit</a:t>
            </a:r>
            <a:r>
              <a:rPr lang="en-GB">
                <a:solidFill>
                  <a:schemeClr val="bg1"/>
                </a:solidFill>
                <a:latin typeface="Arial" panose="020B0604020202020204" pitchFamily="34" charset="0"/>
                <a:cs typeface="Arial" panose="020B0604020202020204" pitchFamily="34" charset="0"/>
              </a:rPr>
              <a:t> libero.</a:t>
            </a:r>
          </a:p>
          <a:p>
            <a:pPr defTabSz="821531">
              <a:lnSpc>
                <a:spcPct val="100000"/>
              </a:lnSpc>
              <a:spcBef>
                <a:spcPts val="2300"/>
              </a:spcBef>
              <a:buSzPct val="80000"/>
              <a:defRPr sz="2000" b="0" cap="none" spc="0">
                <a:solidFill>
                  <a:srgbClr val="5E5E5E"/>
                </a:solidFill>
                <a:latin typeface="Helvetica Light"/>
                <a:ea typeface="Helvetica Light"/>
                <a:cs typeface="Helvetica Light"/>
                <a:sym typeface="Helvetica Light"/>
              </a:defRPr>
            </a:pPr>
            <a:endParaRPr lang="en-GB">
              <a:solidFill>
                <a:schemeClr val="bg1"/>
              </a:solidFill>
              <a:latin typeface="Arial" panose="020B0604020202020204" pitchFamily="34" charset="0"/>
              <a:cs typeface="Arial" panose="020B0604020202020204" pitchFamily="34" charset="0"/>
            </a:endParaRPr>
          </a:p>
          <a:p>
            <a:pPr defTabSz="821531">
              <a:lnSpc>
                <a:spcPct val="100000"/>
              </a:lnSpc>
              <a:spcBef>
                <a:spcPts val="2300"/>
              </a:spcBef>
              <a:buSzPct val="80000"/>
              <a:defRPr sz="2000" b="0" cap="none" spc="0">
                <a:solidFill>
                  <a:srgbClr val="5E5E5E"/>
                </a:solidFill>
                <a:latin typeface="Helvetica Light"/>
                <a:ea typeface="Helvetica Light"/>
                <a:cs typeface="Helvetica Light"/>
                <a:sym typeface="Helvetica Light"/>
              </a:defRPr>
            </a:pPr>
            <a:r>
              <a:rPr lang="en-GB">
                <a:solidFill>
                  <a:schemeClr val="bg1"/>
                </a:solidFill>
                <a:latin typeface="Arial" panose="020B0604020202020204" pitchFamily="34" charset="0"/>
                <a:cs typeface="Arial" panose="020B0604020202020204" pitchFamily="34" charset="0"/>
              </a:rPr>
              <a:t>Kind Regards,</a:t>
            </a:r>
          </a:p>
          <a:p>
            <a:pPr defTabSz="821531">
              <a:lnSpc>
                <a:spcPct val="100000"/>
              </a:lnSpc>
              <a:spcBef>
                <a:spcPts val="2300"/>
              </a:spcBef>
              <a:buSzPct val="80000"/>
              <a:defRPr sz="2000" b="0" cap="none" spc="0">
                <a:solidFill>
                  <a:srgbClr val="5E5E5E"/>
                </a:solidFill>
                <a:latin typeface="Helvetica Light"/>
                <a:ea typeface="Helvetica Light"/>
                <a:cs typeface="Helvetica Light"/>
                <a:sym typeface="Helvetica Light"/>
              </a:defRPr>
            </a:pPr>
            <a:r>
              <a:rPr lang="en-GB">
                <a:solidFill>
                  <a:schemeClr val="bg1"/>
                </a:solidFill>
                <a:latin typeface="Arial" panose="020B0604020202020204" pitchFamily="34" charset="0"/>
                <a:cs typeface="Arial" panose="020B0604020202020204" pitchFamily="34" charset="0"/>
              </a:rPr>
              <a:t>The Endava Team</a:t>
            </a:r>
          </a:p>
          <a:p>
            <a:pPr defTabSz="821531">
              <a:lnSpc>
                <a:spcPct val="100000"/>
              </a:lnSpc>
              <a:spcBef>
                <a:spcPts val="2300"/>
              </a:spcBef>
              <a:buSzPct val="80000"/>
              <a:defRPr sz="2000" b="0" cap="none" spc="0">
                <a:solidFill>
                  <a:srgbClr val="5E5E5E"/>
                </a:solidFill>
                <a:latin typeface="Helvetica Light"/>
                <a:ea typeface="Helvetica Light"/>
                <a:cs typeface="Helvetica Light"/>
                <a:sym typeface="Helvetica Light"/>
              </a:defRPr>
            </a:pPr>
            <a:endParaRPr lang="en-GB">
              <a:latin typeface="Arial" panose="020B0604020202020204" pitchFamily="34" charset="0"/>
              <a:cs typeface="Arial" panose="020B0604020202020204" pitchFamily="34" charset="0"/>
            </a:endParaRPr>
          </a:p>
        </p:txBody>
      </p:sp>
      <p:sp>
        <p:nvSpPr>
          <p:cNvPr id="25" name="Pay.UK  Services Proposal -  2. Our Proposal">
            <a:extLst>
              <a:ext uri="{FF2B5EF4-FFF2-40B4-BE49-F238E27FC236}">
                <a16:creationId xmlns:a16="http://schemas.microsoft.com/office/drawing/2014/main" id="{39DA36CD-EEB3-4E48-9645-3C5BCD47346C}"/>
              </a:ext>
            </a:extLst>
          </p:cNvPr>
          <p:cNvSpPr txBox="1"/>
          <p:nvPr/>
        </p:nvSpPr>
        <p:spPr>
          <a:xfrm>
            <a:off x="1703286" y="210051"/>
            <a:ext cx="4624663" cy="3904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3.2</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Thank You</a:t>
            </a:r>
            <a:endParaRPr b="1">
              <a:solidFill>
                <a:srgbClr val="DE411B"/>
              </a:solidFill>
              <a:latin typeface="Arial" panose="020B0604020202020204" pitchFamily="34" charset="0"/>
              <a:cs typeface="Arial" panose="020B0604020202020204" pitchFamily="34" charset="0"/>
              <a:sym typeface="Helvetica"/>
            </a:endParaRPr>
          </a:p>
        </p:txBody>
      </p:sp>
      <p:sp>
        <p:nvSpPr>
          <p:cNvPr id="26"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55E3A030-CAF9-AB43-B491-33CCA8322932}"/>
              </a:ext>
            </a:extLst>
          </p:cNvPr>
          <p:cNvSpPr txBox="1"/>
          <p:nvPr/>
        </p:nvSpPr>
        <p:spPr>
          <a:xfrm>
            <a:off x="1800000" y="3184649"/>
            <a:ext cx="20823670" cy="353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defRPr spc="198">
                <a:solidFill>
                  <a:srgbClr val="000000"/>
                </a:solidFill>
              </a:defRPr>
            </a:lvl1pPr>
          </a:lstStyle>
          <a:p>
            <a:r>
              <a:rPr lang="en-US">
                <a:solidFill>
                  <a:srgbClr val="DE411B"/>
                </a:solidFill>
                <a:latin typeface="Arial" panose="020B0604020202020204" pitchFamily="34" charset="0"/>
                <a:cs typeface="Arial" panose="020B0604020202020204" pitchFamily="34" charset="0"/>
              </a:rPr>
              <a:t>25</a:t>
            </a:r>
            <a:r>
              <a:rPr lang="en-US" baseline="30000">
                <a:solidFill>
                  <a:srgbClr val="DE411B"/>
                </a:solidFill>
                <a:latin typeface="Arial" panose="020B0604020202020204" pitchFamily="34" charset="0"/>
                <a:cs typeface="Arial" panose="020B0604020202020204" pitchFamily="34" charset="0"/>
              </a:rPr>
              <a:t>th</a:t>
            </a:r>
            <a:r>
              <a:rPr lang="en-US">
                <a:solidFill>
                  <a:srgbClr val="DE411B"/>
                </a:solidFill>
                <a:latin typeface="Arial" panose="020B0604020202020204" pitchFamily="34" charset="0"/>
                <a:cs typeface="Arial" panose="020B0604020202020204" pitchFamily="34" charset="0"/>
              </a:rPr>
              <a:t> June 2021</a:t>
            </a:r>
            <a:endParaRPr sz="1200" spc="132">
              <a:solidFill>
                <a:srgbClr val="DE411B"/>
              </a:solidFill>
              <a:latin typeface="Arial" panose="020B0604020202020204" pitchFamily="34" charset="0"/>
              <a:ea typeface="Times Roman"/>
              <a:cs typeface="Arial" panose="020B0604020202020204" pitchFamily="34" charset="0"/>
              <a:sym typeface="Times Roman"/>
            </a:endParaRPr>
          </a:p>
        </p:txBody>
      </p:sp>
      <p:sp>
        <p:nvSpPr>
          <p:cNvPr id="22" name="Title Goes Here">
            <a:extLst>
              <a:ext uri="{FF2B5EF4-FFF2-40B4-BE49-F238E27FC236}">
                <a16:creationId xmlns:a16="http://schemas.microsoft.com/office/drawing/2014/main" id="{7752181E-E0D0-924E-9836-A36470AAC965}"/>
              </a:ext>
            </a:extLst>
          </p:cNvPr>
          <p:cNvSpPr txBox="1"/>
          <p:nvPr/>
        </p:nvSpPr>
        <p:spPr>
          <a:xfrm>
            <a:off x="1718042" y="1966931"/>
            <a:ext cx="13740755"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Thank you template 2</a:t>
            </a:r>
          </a:p>
        </p:txBody>
      </p:sp>
      <p:grpSp>
        <p:nvGrpSpPr>
          <p:cNvPr id="2" name="Group 1">
            <a:extLst>
              <a:ext uri="{FF2B5EF4-FFF2-40B4-BE49-F238E27FC236}">
                <a16:creationId xmlns:a16="http://schemas.microsoft.com/office/drawing/2014/main" id="{60B45BCB-69F1-BF4E-80F4-6F444A1929EA}"/>
              </a:ext>
            </a:extLst>
          </p:cNvPr>
          <p:cNvGrpSpPr/>
          <p:nvPr/>
        </p:nvGrpSpPr>
        <p:grpSpPr>
          <a:xfrm>
            <a:off x="16733314" y="4127524"/>
            <a:ext cx="5900747" cy="1476330"/>
            <a:chOff x="16733314" y="4127524"/>
            <a:chExt cx="5900747" cy="1476330"/>
          </a:xfrm>
        </p:grpSpPr>
        <p:pic>
          <p:nvPicPr>
            <p:cNvPr id="29" name="Image" descr="Image">
              <a:extLst>
                <a:ext uri="{FF2B5EF4-FFF2-40B4-BE49-F238E27FC236}">
                  <a16:creationId xmlns:a16="http://schemas.microsoft.com/office/drawing/2014/main" id="{7D05452C-4ED6-7548-9F90-750AAD67A898}"/>
                </a:ext>
              </a:extLst>
            </p:cNvPr>
            <p:cNvPicPr>
              <a:picLocks noChangeAspect="1"/>
            </p:cNvPicPr>
            <p:nvPr/>
          </p:nvPicPr>
          <p:blipFill>
            <a:blip r:embed="rId3"/>
            <a:srcRect r="17" b="17"/>
            <a:stretch>
              <a:fillRect/>
            </a:stretch>
          </p:blipFill>
          <p:spPr>
            <a:xfrm>
              <a:off x="16733314" y="4164225"/>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30" name="Rectangle">
              <a:extLst>
                <a:ext uri="{FF2B5EF4-FFF2-40B4-BE49-F238E27FC236}">
                  <a16:creationId xmlns:a16="http://schemas.microsoft.com/office/drawing/2014/main" id="{910C8F02-6BA6-0B4D-B171-BB8FB99B335B}"/>
                </a:ext>
              </a:extLst>
            </p:cNvPr>
            <p:cNvSpPr/>
            <p:nvPr/>
          </p:nvSpPr>
          <p:spPr>
            <a:xfrm>
              <a:off x="18699646" y="4127524"/>
              <a:ext cx="1270001" cy="546101"/>
            </a:xfrm>
            <a:prstGeom prst="rect">
              <a:avLst/>
            </a:prstGeom>
            <a:solidFill>
              <a:srgbClr val="FFFFFF"/>
            </a:solidFill>
            <a:ln w="12700">
              <a:miter lim="400000"/>
            </a:ln>
          </p:spPr>
          <p:txBody>
            <a:bodyPr lIns="0" tIns="0" rIns="0" bIns="0" anchor="ctr"/>
            <a:lstStyle/>
            <a:p>
              <a:pPr defTabSz="825500">
                <a:lnSpc>
                  <a:spcPct val="100000"/>
                </a:lnSpc>
                <a:defRPr sz="2800" cap="none" spc="0"/>
              </a:pPr>
              <a:endParaRPr/>
            </a:p>
          </p:txBody>
        </p:sp>
        <p:sp>
          <p:nvSpPr>
            <p:cNvPr id="31" name="Insert Name…">
              <a:extLst>
                <a:ext uri="{FF2B5EF4-FFF2-40B4-BE49-F238E27FC236}">
                  <a16:creationId xmlns:a16="http://schemas.microsoft.com/office/drawing/2014/main" id="{3405BBF1-277F-264F-B888-8E5FF57CADA2}"/>
                </a:ext>
              </a:extLst>
            </p:cNvPr>
            <p:cNvSpPr txBox="1"/>
            <p:nvPr/>
          </p:nvSpPr>
          <p:spPr>
            <a:xfrm>
              <a:off x="17986147" y="4257477"/>
              <a:ext cx="4647914" cy="13463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4"/>
                </a:rPr>
                <a:t>first.last@endava.com</a:t>
              </a:r>
            </a:p>
            <a:p>
              <a:pPr defTabSz="821531">
                <a:lnSpc>
                  <a:spcPct val="100000"/>
                </a:lnSpc>
                <a:defRPr sz="1400" b="0" cap="none" spc="0">
                  <a:solidFill>
                    <a:srgbClr val="5E5E5E"/>
                  </a:solidFill>
                </a:defRPr>
              </a:pPr>
              <a:r>
                <a:t>+1 555 555 5555</a:t>
              </a:r>
            </a:p>
          </p:txBody>
        </p:sp>
      </p:grpSp>
      <p:grpSp>
        <p:nvGrpSpPr>
          <p:cNvPr id="32" name="Group 31">
            <a:extLst>
              <a:ext uri="{FF2B5EF4-FFF2-40B4-BE49-F238E27FC236}">
                <a16:creationId xmlns:a16="http://schemas.microsoft.com/office/drawing/2014/main" id="{076DC5D4-2DDB-1944-95D5-10570902F09A}"/>
              </a:ext>
            </a:extLst>
          </p:cNvPr>
          <p:cNvGrpSpPr/>
          <p:nvPr/>
        </p:nvGrpSpPr>
        <p:grpSpPr>
          <a:xfrm>
            <a:off x="16733314" y="6038700"/>
            <a:ext cx="5900747" cy="1476330"/>
            <a:chOff x="16733314" y="4127524"/>
            <a:chExt cx="5900747" cy="1476330"/>
          </a:xfrm>
        </p:grpSpPr>
        <p:pic>
          <p:nvPicPr>
            <p:cNvPr id="33" name="Image" descr="Image">
              <a:extLst>
                <a:ext uri="{FF2B5EF4-FFF2-40B4-BE49-F238E27FC236}">
                  <a16:creationId xmlns:a16="http://schemas.microsoft.com/office/drawing/2014/main" id="{CFEC685B-9087-EE49-B883-3AF1A052E3E7}"/>
                </a:ext>
              </a:extLst>
            </p:cNvPr>
            <p:cNvPicPr>
              <a:picLocks noChangeAspect="1"/>
            </p:cNvPicPr>
            <p:nvPr/>
          </p:nvPicPr>
          <p:blipFill>
            <a:blip r:embed="rId3"/>
            <a:srcRect r="17" b="17"/>
            <a:stretch>
              <a:fillRect/>
            </a:stretch>
          </p:blipFill>
          <p:spPr>
            <a:xfrm>
              <a:off x="16733314" y="4164225"/>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43" name="Rectangle">
              <a:extLst>
                <a:ext uri="{FF2B5EF4-FFF2-40B4-BE49-F238E27FC236}">
                  <a16:creationId xmlns:a16="http://schemas.microsoft.com/office/drawing/2014/main" id="{1164C022-E7CB-D043-90A3-91B4C6A74883}"/>
                </a:ext>
              </a:extLst>
            </p:cNvPr>
            <p:cNvSpPr/>
            <p:nvPr/>
          </p:nvSpPr>
          <p:spPr>
            <a:xfrm>
              <a:off x="18699646" y="4127524"/>
              <a:ext cx="1270001" cy="546101"/>
            </a:xfrm>
            <a:prstGeom prst="rect">
              <a:avLst/>
            </a:prstGeom>
            <a:solidFill>
              <a:srgbClr val="FFFFFF"/>
            </a:solidFill>
            <a:ln w="12700">
              <a:miter lim="400000"/>
            </a:ln>
          </p:spPr>
          <p:txBody>
            <a:bodyPr lIns="0" tIns="0" rIns="0" bIns="0" anchor="ctr"/>
            <a:lstStyle/>
            <a:p>
              <a:pPr defTabSz="825500">
                <a:lnSpc>
                  <a:spcPct val="100000"/>
                </a:lnSpc>
                <a:defRPr sz="2800" cap="none" spc="0"/>
              </a:pPr>
              <a:endParaRPr/>
            </a:p>
          </p:txBody>
        </p:sp>
        <p:sp>
          <p:nvSpPr>
            <p:cNvPr id="44" name="Insert Name…">
              <a:extLst>
                <a:ext uri="{FF2B5EF4-FFF2-40B4-BE49-F238E27FC236}">
                  <a16:creationId xmlns:a16="http://schemas.microsoft.com/office/drawing/2014/main" id="{3097166C-3454-9144-BFF1-53DE3AA0590E}"/>
                </a:ext>
              </a:extLst>
            </p:cNvPr>
            <p:cNvSpPr txBox="1"/>
            <p:nvPr/>
          </p:nvSpPr>
          <p:spPr>
            <a:xfrm>
              <a:off x="17986147" y="4257477"/>
              <a:ext cx="4647914" cy="13463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4"/>
                </a:rPr>
                <a:t>first.last@endava.com</a:t>
              </a:r>
            </a:p>
            <a:p>
              <a:pPr defTabSz="821531">
                <a:lnSpc>
                  <a:spcPct val="100000"/>
                </a:lnSpc>
                <a:defRPr sz="1400" b="0" cap="none" spc="0">
                  <a:solidFill>
                    <a:srgbClr val="5E5E5E"/>
                  </a:solidFill>
                </a:defRPr>
              </a:pPr>
              <a:r>
                <a:t>+1 555 555 5555</a:t>
              </a:r>
            </a:p>
          </p:txBody>
        </p:sp>
      </p:grpSp>
      <p:grpSp>
        <p:nvGrpSpPr>
          <p:cNvPr id="45" name="Group 44">
            <a:extLst>
              <a:ext uri="{FF2B5EF4-FFF2-40B4-BE49-F238E27FC236}">
                <a16:creationId xmlns:a16="http://schemas.microsoft.com/office/drawing/2014/main" id="{3784B427-3406-5D4A-BB66-F738BCA98C94}"/>
              </a:ext>
            </a:extLst>
          </p:cNvPr>
          <p:cNvGrpSpPr/>
          <p:nvPr/>
        </p:nvGrpSpPr>
        <p:grpSpPr>
          <a:xfrm>
            <a:off x="16733314" y="7949876"/>
            <a:ext cx="5900747" cy="1476330"/>
            <a:chOff x="16733314" y="4127524"/>
            <a:chExt cx="5900747" cy="1476330"/>
          </a:xfrm>
        </p:grpSpPr>
        <p:pic>
          <p:nvPicPr>
            <p:cNvPr id="46" name="Image" descr="Image">
              <a:extLst>
                <a:ext uri="{FF2B5EF4-FFF2-40B4-BE49-F238E27FC236}">
                  <a16:creationId xmlns:a16="http://schemas.microsoft.com/office/drawing/2014/main" id="{E089B3EA-3E3B-7045-9392-C14CB849D722}"/>
                </a:ext>
              </a:extLst>
            </p:cNvPr>
            <p:cNvPicPr>
              <a:picLocks noChangeAspect="1"/>
            </p:cNvPicPr>
            <p:nvPr/>
          </p:nvPicPr>
          <p:blipFill>
            <a:blip r:embed="rId3"/>
            <a:srcRect r="17" b="17"/>
            <a:stretch>
              <a:fillRect/>
            </a:stretch>
          </p:blipFill>
          <p:spPr>
            <a:xfrm>
              <a:off x="16733314" y="4164225"/>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47" name="Rectangle">
              <a:extLst>
                <a:ext uri="{FF2B5EF4-FFF2-40B4-BE49-F238E27FC236}">
                  <a16:creationId xmlns:a16="http://schemas.microsoft.com/office/drawing/2014/main" id="{18A5B48B-9EC8-E14C-A4D3-3DDD30E0B3D4}"/>
                </a:ext>
              </a:extLst>
            </p:cNvPr>
            <p:cNvSpPr/>
            <p:nvPr/>
          </p:nvSpPr>
          <p:spPr>
            <a:xfrm>
              <a:off x="18699646" y="4127524"/>
              <a:ext cx="1270001" cy="546101"/>
            </a:xfrm>
            <a:prstGeom prst="rect">
              <a:avLst/>
            </a:prstGeom>
            <a:solidFill>
              <a:srgbClr val="FFFFFF"/>
            </a:solidFill>
            <a:ln w="12700">
              <a:miter lim="400000"/>
            </a:ln>
          </p:spPr>
          <p:txBody>
            <a:bodyPr lIns="0" tIns="0" rIns="0" bIns="0" anchor="ctr"/>
            <a:lstStyle/>
            <a:p>
              <a:pPr defTabSz="825500">
                <a:lnSpc>
                  <a:spcPct val="100000"/>
                </a:lnSpc>
                <a:defRPr sz="2800" cap="none" spc="0"/>
              </a:pPr>
              <a:endParaRPr/>
            </a:p>
          </p:txBody>
        </p:sp>
        <p:sp>
          <p:nvSpPr>
            <p:cNvPr id="48" name="Insert Name…">
              <a:extLst>
                <a:ext uri="{FF2B5EF4-FFF2-40B4-BE49-F238E27FC236}">
                  <a16:creationId xmlns:a16="http://schemas.microsoft.com/office/drawing/2014/main" id="{48440022-7B59-3C4A-A5A9-0B6D1DFF899A}"/>
                </a:ext>
              </a:extLst>
            </p:cNvPr>
            <p:cNvSpPr txBox="1"/>
            <p:nvPr/>
          </p:nvSpPr>
          <p:spPr>
            <a:xfrm>
              <a:off x="17986147" y="4257477"/>
              <a:ext cx="4647914" cy="13463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4"/>
                </a:rPr>
                <a:t>first.last@endava.com</a:t>
              </a:r>
            </a:p>
            <a:p>
              <a:pPr defTabSz="821531">
                <a:lnSpc>
                  <a:spcPct val="100000"/>
                </a:lnSpc>
                <a:defRPr sz="1400" b="0" cap="none" spc="0">
                  <a:solidFill>
                    <a:srgbClr val="5E5E5E"/>
                  </a:solidFill>
                </a:defRPr>
              </a:pPr>
              <a:r>
                <a:t>+1 555 555 5555</a:t>
              </a:r>
            </a:p>
          </p:txBody>
        </p:sp>
      </p:grpSp>
      <p:grpSp>
        <p:nvGrpSpPr>
          <p:cNvPr id="49" name="Group 48">
            <a:extLst>
              <a:ext uri="{FF2B5EF4-FFF2-40B4-BE49-F238E27FC236}">
                <a16:creationId xmlns:a16="http://schemas.microsoft.com/office/drawing/2014/main" id="{6048110B-F314-9F49-ACB1-91A4F36D6873}"/>
              </a:ext>
            </a:extLst>
          </p:cNvPr>
          <p:cNvGrpSpPr/>
          <p:nvPr/>
        </p:nvGrpSpPr>
        <p:grpSpPr>
          <a:xfrm>
            <a:off x="16733314" y="9861052"/>
            <a:ext cx="5900747" cy="1476330"/>
            <a:chOff x="16733314" y="4127524"/>
            <a:chExt cx="5900747" cy="1476330"/>
          </a:xfrm>
        </p:grpSpPr>
        <p:pic>
          <p:nvPicPr>
            <p:cNvPr id="50" name="Image" descr="Image">
              <a:extLst>
                <a:ext uri="{FF2B5EF4-FFF2-40B4-BE49-F238E27FC236}">
                  <a16:creationId xmlns:a16="http://schemas.microsoft.com/office/drawing/2014/main" id="{88ADDDE6-7217-7144-AB71-01004BCBE188}"/>
                </a:ext>
              </a:extLst>
            </p:cNvPr>
            <p:cNvPicPr>
              <a:picLocks noChangeAspect="1"/>
            </p:cNvPicPr>
            <p:nvPr/>
          </p:nvPicPr>
          <p:blipFill>
            <a:blip r:embed="rId3"/>
            <a:srcRect r="17" b="17"/>
            <a:stretch>
              <a:fillRect/>
            </a:stretch>
          </p:blipFill>
          <p:spPr>
            <a:xfrm>
              <a:off x="16733314" y="4164225"/>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51" name="Rectangle">
              <a:extLst>
                <a:ext uri="{FF2B5EF4-FFF2-40B4-BE49-F238E27FC236}">
                  <a16:creationId xmlns:a16="http://schemas.microsoft.com/office/drawing/2014/main" id="{2C2D2FF2-B791-E843-9FDD-7C737F41B0CD}"/>
                </a:ext>
              </a:extLst>
            </p:cNvPr>
            <p:cNvSpPr/>
            <p:nvPr/>
          </p:nvSpPr>
          <p:spPr>
            <a:xfrm>
              <a:off x="18699646" y="4127524"/>
              <a:ext cx="1270001" cy="546101"/>
            </a:xfrm>
            <a:prstGeom prst="rect">
              <a:avLst/>
            </a:prstGeom>
            <a:solidFill>
              <a:srgbClr val="FFFFFF"/>
            </a:solidFill>
            <a:ln w="12700">
              <a:miter lim="400000"/>
            </a:ln>
          </p:spPr>
          <p:txBody>
            <a:bodyPr lIns="0" tIns="0" rIns="0" bIns="0" anchor="ctr"/>
            <a:lstStyle/>
            <a:p>
              <a:pPr defTabSz="825500">
                <a:lnSpc>
                  <a:spcPct val="100000"/>
                </a:lnSpc>
                <a:defRPr sz="2800" cap="none" spc="0"/>
              </a:pPr>
              <a:endParaRPr/>
            </a:p>
          </p:txBody>
        </p:sp>
        <p:sp>
          <p:nvSpPr>
            <p:cNvPr id="52" name="Insert Name…">
              <a:extLst>
                <a:ext uri="{FF2B5EF4-FFF2-40B4-BE49-F238E27FC236}">
                  <a16:creationId xmlns:a16="http://schemas.microsoft.com/office/drawing/2014/main" id="{336EFC22-8F5C-8A4E-B501-0179FEAE3C94}"/>
                </a:ext>
              </a:extLst>
            </p:cNvPr>
            <p:cNvSpPr txBox="1"/>
            <p:nvPr/>
          </p:nvSpPr>
          <p:spPr>
            <a:xfrm>
              <a:off x="17986147" y="4257477"/>
              <a:ext cx="4647914" cy="13463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4"/>
                </a:rPr>
                <a:t>first.last@endava.com</a:t>
              </a:r>
            </a:p>
            <a:p>
              <a:pPr defTabSz="821531">
                <a:lnSpc>
                  <a:spcPct val="100000"/>
                </a:lnSpc>
                <a:defRPr sz="1400" b="0" cap="none" spc="0">
                  <a:solidFill>
                    <a:srgbClr val="5E5E5E"/>
                  </a:solidFill>
                </a:defRPr>
              </a:pPr>
              <a:r>
                <a:t>+1 555 555 5555</a:t>
              </a:r>
            </a:p>
          </p:txBody>
        </p:sp>
      </p:grpSp>
      <p:grpSp>
        <p:nvGrpSpPr>
          <p:cNvPr id="53" name="Group 52">
            <a:extLst>
              <a:ext uri="{FF2B5EF4-FFF2-40B4-BE49-F238E27FC236}">
                <a16:creationId xmlns:a16="http://schemas.microsoft.com/office/drawing/2014/main" id="{229A0D1E-957F-514A-92D6-68D37CE5CEEF}"/>
              </a:ext>
            </a:extLst>
          </p:cNvPr>
          <p:cNvGrpSpPr/>
          <p:nvPr/>
        </p:nvGrpSpPr>
        <p:grpSpPr>
          <a:xfrm>
            <a:off x="16733314" y="11772230"/>
            <a:ext cx="5900747" cy="1476330"/>
            <a:chOff x="16733314" y="4127524"/>
            <a:chExt cx="5900747" cy="1476330"/>
          </a:xfrm>
        </p:grpSpPr>
        <p:pic>
          <p:nvPicPr>
            <p:cNvPr id="54" name="Image" descr="Image">
              <a:extLst>
                <a:ext uri="{FF2B5EF4-FFF2-40B4-BE49-F238E27FC236}">
                  <a16:creationId xmlns:a16="http://schemas.microsoft.com/office/drawing/2014/main" id="{961B7014-C763-EE49-8276-53FCC676B732}"/>
                </a:ext>
              </a:extLst>
            </p:cNvPr>
            <p:cNvPicPr>
              <a:picLocks noChangeAspect="1"/>
            </p:cNvPicPr>
            <p:nvPr/>
          </p:nvPicPr>
          <p:blipFill>
            <a:blip r:embed="rId3"/>
            <a:srcRect r="17" b="17"/>
            <a:stretch>
              <a:fillRect/>
            </a:stretch>
          </p:blipFill>
          <p:spPr>
            <a:xfrm>
              <a:off x="16733314" y="4164225"/>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55" name="Rectangle">
              <a:extLst>
                <a:ext uri="{FF2B5EF4-FFF2-40B4-BE49-F238E27FC236}">
                  <a16:creationId xmlns:a16="http://schemas.microsoft.com/office/drawing/2014/main" id="{354C636B-B7DB-974C-B23C-73052B9B4BE4}"/>
                </a:ext>
              </a:extLst>
            </p:cNvPr>
            <p:cNvSpPr/>
            <p:nvPr/>
          </p:nvSpPr>
          <p:spPr>
            <a:xfrm>
              <a:off x="18699646" y="4127524"/>
              <a:ext cx="1270001" cy="546101"/>
            </a:xfrm>
            <a:prstGeom prst="rect">
              <a:avLst/>
            </a:prstGeom>
            <a:solidFill>
              <a:srgbClr val="FFFFFF"/>
            </a:solidFill>
            <a:ln w="12700">
              <a:miter lim="400000"/>
            </a:ln>
          </p:spPr>
          <p:txBody>
            <a:bodyPr lIns="0" tIns="0" rIns="0" bIns="0" anchor="ctr"/>
            <a:lstStyle/>
            <a:p>
              <a:pPr defTabSz="825500">
                <a:lnSpc>
                  <a:spcPct val="100000"/>
                </a:lnSpc>
                <a:defRPr sz="2800" cap="none" spc="0"/>
              </a:pPr>
              <a:endParaRPr/>
            </a:p>
          </p:txBody>
        </p:sp>
        <p:sp>
          <p:nvSpPr>
            <p:cNvPr id="56" name="Insert Name…">
              <a:extLst>
                <a:ext uri="{FF2B5EF4-FFF2-40B4-BE49-F238E27FC236}">
                  <a16:creationId xmlns:a16="http://schemas.microsoft.com/office/drawing/2014/main" id="{ED1D922B-A976-264D-8783-332188EF50DF}"/>
                </a:ext>
              </a:extLst>
            </p:cNvPr>
            <p:cNvSpPr txBox="1"/>
            <p:nvPr/>
          </p:nvSpPr>
          <p:spPr>
            <a:xfrm>
              <a:off x="17986147" y="4257477"/>
              <a:ext cx="4647914" cy="13463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4"/>
                </a:rPr>
                <a:t>first.last@endava.com</a:t>
              </a:r>
            </a:p>
            <a:p>
              <a:pPr defTabSz="821531">
                <a:lnSpc>
                  <a:spcPct val="100000"/>
                </a:lnSpc>
                <a:defRPr sz="1400" b="0" cap="none" spc="0">
                  <a:solidFill>
                    <a:srgbClr val="5E5E5E"/>
                  </a:solidFill>
                </a:defRPr>
              </a:pPr>
              <a:r>
                <a:t>+1 555 555 5555</a:t>
              </a:r>
            </a:p>
          </p:txBody>
        </p:sp>
      </p:grpSp>
    </p:spTree>
    <p:extLst>
      <p:ext uri="{BB962C8B-B14F-4D97-AF65-F5344CB8AC3E}">
        <p14:creationId xmlns:p14="http://schemas.microsoft.com/office/powerpoint/2010/main" val="1526101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18</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25" name="Pay.UK  Services Proposal -  2. Our Proposal">
            <a:extLst>
              <a:ext uri="{FF2B5EF4-FFF2-40B4-BE49-F238E27FC236}">
                <a16:creationId xmlns:a16="http://schemas.microsoft.com/office/drawing/2014/main" id="{39DA36CD-EEB3-4E48-9645-3C5BCD47346C}"/>
              </a:ext>
            </a:extLst>
          </p:cNvPr>
          <p:cNvSpPr txBox="1"/>
          <p:nvPr/>
        </p:nvSpPr>
        <p:spPr>
          <a:xfrm>
            <a:off x="1703286" y="210051"/>
            <a:ext cx="4624663" cy="3904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3.2</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Thank You</a:t>
            </a:r>
            <a:endParaRPr b="1">
              <a:solidFill>
                <a:srgbClr val="DE411B"/>
              </a:solidFill>
              <a:latin typeface="Arial" panose="020B0604020202020204" pitchFamily="34" charset="0"/>
              <a:cs typeface="Arial" panose="020B0604020202020204" pitchFamily="34" charset="0"/>
              <a:sym typeface="Helvetica"/>
            </a:endParaRPr>
          </a:p>
        </p:txBody>
      </p:sp>
      <p:sp>
        <p:nvSpPr>
          <p:cNvPr id="26"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55E3A030-CAF9-AB43-B491-33CCA8322932}"/>
              </a:ext>
            </a:extLst>
          </p:cNvPr>
          <p:cNvSpPr txBox="1"/>
          <p:nvPr/>
        </p:nvSpPr>
        <p:spPr>
          <a:xfrm>
            <a:off x="1800000" y="3184649"/>
            <a:ext cx="20823670" cy="3533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defRPr spc="198">
                <a:solidFill>
                  <a:srgbClr val="000000"/>
                </a:solidFill>
              </a:defRPr>
            </a:lvl1pPr>
          </a:lstStyle>
          <a:p>
            <a:r>
              <a:rPr lang="en-US">
                <a:solidFill>
                  <a:srgbClr val="DE411B"/>
                </a:solidFill>
                <a:latin typeface="Arial" panose="020B0604020202020204" pitchFamily="34" charset="0"/>
                <a:cs typeface="Arial" panose="020B0604020202020204" pitchFamily="34" charset="0"/>
              </a:rPr>
              <a:t>25</a:t>
            </a:r>
            <a:r>
              <a:rPr lang="en-US" baseline="30000">
                <a:solidFill>
                  <a:srgbClr val="DE411B"/>
                </a:solidFill>
                <a:latin typeface="Arial" panose="020B0604020202020204" pitchFamily="34" charset="0"/>
                <a:cs typeface="Arial" panose="020B0604020202020204" pitchFamily="34" charset="0"/>
              </a:rPr>
              <a:t>th</a:t>
            </a:r>
            <a:r>
              <a:rPr lang="en-US">
                <a:solidFill>
                  <a:srgbClr val="DE411B"/>
                </a:solidFill>
                <a:latin typeface="Arial" panose="020B0604020202020204" pitchFamily="34" charset="0"/>
                <a:cs typeface="Arial" panose="020B0604020202020204" pitchFamily="34" charset="0"/>
              </a:rPr>
              <a:t> June 2021</a:t>
            </a:r>
            <a:endParaRPr sz="1200" spc="132">
              <a:solidFill>
                <a:srgbClr val="DE411B"/>
              </a:solidFill>
              <a:latin typeface="Arial" panose="020B0604020202020204" pitchFamily="34" charset="0"/>
              <a:ea typeface="Times Roman"/>
              <a:cs typeface="Arial" panose="020B0604020202020204" pitchFamily="34" charset="0"/>
              <a:sym typeface="Times Roman"/>
            </a:endParaRPr>
          </a:p>
        </p:txBody>
      </p:sp>
      <p:sp>
        <p:nvSpPr>
          <p:cNvPr id="39" name="Title Goes Here">
            <a:extLst>
              <a:ext uri="{FF2B5EF4-FFF2-40B4-BE49-F238E27FC236}">
                <a16:creationId xmlns:a16="http://schemas.microsoft.com/office/drawing/2014/main" id="{AFAE67BA-FB53-0A42-8FC7-7B37BDBD8B4E}"/>
              </a:ext>
            </a:extLst>
          </p:cNvPr>
          <p:cNvSpPr txBox="1"/>
          <p:nvPr/>
        </p:nvSpPr>
        <p:spPr>
          <a:xfrm>
            <a:off x="1718042" y="1966931"/>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Thank you template 3</a:t>
            </a:r>
          </a:p>
        </p:txBody>
      </p:sp>
      <p:pic>
        <p:nvPicPr>
          <p:cNvPr id="40" name="Image" descr="Image">
            <a:extLst>
              <a:ext uri="{FF2B5EF4-FFF2-40B4-BE49-F238E27FC236}">
                <a16:creationId xmlns:a16="http://schemas.microsoft.com/office/drawing/2014/main" id="{0C760B0F-C16D-9045-9891-7EE9D116D24F}"/>
              </a:ext>
            </a:extLst>
          </p:cNvPr>
          <p:cNvPicPr>
            <a:picLocks noChangeAspect="1"/>
          </p:cNvPicPr>
          <p:nvPr/>
        </p:nvPicPr>
        <p:blipFill>
          <a:blip r:embed="rId3"/>
          <a:srcRect r="17" b="17"/>
          <a:stretch>
            <a:fillRect/>
          </a:stretch>
        </p:blipFill>
        <p:spPr>
          <a:xfrm>
            <a:off x="1800000" y="4435797"/>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pic>
        <p:nvPicPr>
          <p:cNvPr id="41" name="Image" descr="Image">
            <a:extLst>
              <a:ext uri="{FF2B5EF4-FFF2-40B4-BE49-F238E27FC236}">
                <a16:creationId xmlns:a16="http://schemas.microsoft.com/office/drawing/2014/main" id="{C03895EE-90DE-3445-97DC-8079FC149322}"/>
              </a:ext>
            </a:extLst>
          </p:cNvPr>
          <p:cNvPicPr>
            <a:picLocks noChangeAspect="1"/>
          </p:cNvPicPr>
          <p:nvPr/>
        </p:nvPicPr>
        <p:blipFill>
          <a:blip r:embed="rId4"/>
          <a:srcRect r="17" b="17"/>
          <a:stretch>
            <a:fillRect/>
          </a:stretch>
        </p:blipFill>
        <p:spPr>
          <a:xfrm>
            <a:off x="15120472" y="6886897"/>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pic>
        <p:nvPicPr>
          <p:cNvPr id="42" name="Image" descr="Image">
            <a:extLst>
              <a:ext uri="{FF2B5EF4-FFF2-40B4-BE49-F238E27FC236}">
                <a16:creationId xmlns:a16="http://schemas.microsoft.com/office/drawing/2014/main" id="{2D3FF530-FF5D-4B4C-825A-20550F46253F}"/>
              </a:ext>
            </a:extLst>
          </p:cNvPr>
          <p:cNvPicPr>
            <a:picLocks noChangeAspect="1"/>
          </p:cNvPicPr>
          <p:nvPr/>
        </p:nvPicPr>
        <p:blipFill>
          <a:blip r:embed="rId5"/>
          <a:srcRect r="17" b="17"/>
          <a:stretch>
            <a:fillRect/>
          </a:stretch>
        </p:blipFill>
        <p:spPr>
          <a:xfrm>
            <a:off x="8460236" y="4435797"/>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pic>
        <p:nvPicPr>
          <p:cNvPr id="52" name="Image" descr="Image">
            <a:extLst>
              <a:ext uri="{FF2B5EF4-FFF2-40B4-BE49-F238E27FC236}">
                <a16:creationId xmlns:a16="http://schemas.microsoft.com/office/drawing/2014/main" id="{945CDA85-5291-2846-9E43-02C7CBD63101}"/>
              </a:ext>
            </a:extLst>
          </p:cNvPr>
          <p:cNvPicPr>
            <a:picLocks noChangeAspect="1"/>
          </p:cNvPicPr>
          <p:nvPr/>
        </p:nvPicPr>
        <p:blipFill>
          <a:blip r:embed="rId6"/>
          <a:srcRect r="17" b="17"/>
          <a:stretch>
            <a:fillRect/>
          </a:stretch>
        </p:blipFill>
        <p:spPr>
          <a:xfrm>
            <a:off x="8460236" y="6886897"/>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pic>
        <p:nvPicPr>
          <p:cNvPr id="53" name="Image" descr="Image">
            <a:extLst>
              <a:ext uri="{FF2B5EF4-FFF2-40B4-BE49-F238E27FC236}">
                <a16:creationId xmlns:a16="http://schemas.microsoft.com/office/drawing/2014/main" id="{C985DF63-DAF6-234F-8541-56C972A47AF6}"/>
              </a:ext>
            </a:extLst>
          </p:cNvPr>
          <p:cNvPicPr>
            <a:picLocks noChangeAspect="1"/>
          </p:cNvPicPr>
          <p:nvPr/>
        </p:nvPicPr>
        <p:blipFill>
          <a:blip r:embed="rId7"/>
          <a:srcRect r="17" b="17"/>
          <a:stretch>
            <a:fillRect/>
          </a:stretch>
        </p:blipFill>
        <p:spPr>
          <a:xfrm>
            <a:off x="15120472" y="4435797"/>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pic>
        <p:nvPicPr>
          <p:cNvPr id="54" name="Image" descr="Image">
            <a:extLst>
              <a:ext uri="{FF2B5EF4-FFF2-40B4-BE49-F238E27FC236}">
                <a16:creationId xmlns:a16="http://schemas.microsoft.com/office/drawing/2014/main" id="{8AD59D3A-41EF-314E-AB7D-696705F07994}"/>
              </a:ext>
            </a:extLst>
          </p:cNvPr>
          <p:cNvPicPr>
            <a:picLocks noChangeAspect="1"/>
          </p:cNvPicPr>
          <p:nvPr/>
        </p:nvPicPr>
        <p:blipFill>
          <a:blip r:embed="rId8"/>
          <a:srcRect r="17" b="17"/>
          <a:stretch>
            <a:fillRect/>
          </a:stretch>
        </p:blipFill>
        <p:spPr>
          <a:xfrm>
            <a:off x="1800000" y="6886897"/>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55" name="Rectangle">
            <a:extLst>
              <a:ext uri="{FF2B5EF4-FFF2-40B4-BE49-F238E27FC236}">
                <a16:creationId xmlns:a16="http://schemas.microsoft.com/office/drawing/2014/main" id="{CA372BCF-3393-EE45-90F5-ABF1F387FEE3}"/>
              </a:ext>
            </a:extLst>
          </p:cNvPr>
          <p:cNvSpPr/>
          <p:nvPr/>
        </p:nvSpPr>
        <p:spPr>
          <a:xfrm>
            <a:off x="3766332" y="4399096"/>
            <a:ext cx="1270001" cy="546101"/>
          </a:xfrm>
          <a:prstGeom prst="rect">
            <a:avLst/>
          </a:prstGeom>
          <a:solidFill>
            <a:srgbClr val="FFFFFF"/>
          </a:solidFill>
          <a:ln w="12700">
            <a:miter lim="400000"/>
          </a:ln>
        </p:spPr>
        <p:txBody>
          <a:bodyPr lIns="0" tIns="0" rIns="0" bIns="0" anchor="ctr"/>
          <a:lstStyle/>
          <a:p>
            <a:pPr defTabSz="825500">
              <a:lnSpc>
                <a:spcPct val="100000"/>
              </a:lnSpc>
              <a:defRPr sz="2800" cap="none" spc="0"/>
            </a:pPr>
            <a:endParaRPr/>
          </a:p>
        </p:txBody>
      </p:sp>
      <p:sp>
        <p:nvSpPr>
          <p:cNvPr id="56" name="Insert Name…">
            <a:extLst>
              <a:ext uri="{FF2B5EF4-FFF2-40B4-BE49-F238E27FC236}">
                <a16:creationId xmlns:a16="http://schemas.microsoft.com/office/drawing/2014/main" id="{6007E48C-CD30-4E44-88F1-5983141BE53B}"/>
              </a:ext>
            </a:extLst>
          </p:cNvPr>
          <p:cNvSpPr txBox="1"/>
          <p:nvPr/>
        </p:nvSpPr>
        <p:spPr>
          <a:xfrm>
            <a:off x="3052833" y="4529049"/>
            <a:ext cx="4647914" cy="1346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9"/>
              </a:rPr>
              <a:t>first.last@endava.com</a:t>
            </a:r>
          </a:p>
          <a:p>
            <a:pPr defTabSz="821531">
              <a:lnSpc>
                <a:spcPct val="100000"/>
              </a:lnSpc>
              <a:defRPr sz="1400" b="0" cap="none" spc="0">
                <a:solidFill>
                  <a:srgbClr val="5E5E5E"/>
                </a:solidFill>
              </a:defRPr>
            </a:pPr>
            <a:r>
              <a:t>+1 555 555 5555</a:t>
            </a:r>
          </a:p>
        </p:txBody>
      </p:sp>
      <p:sp>
        <p:nvSpPr>
          <p:cNvPr id="57" name="Insert Name…">
            <a:extLst>
              <a:ext uri="{FF2B5EF4-FFF2-40B4-BE49-F238E27FC236}">
                <a16:creationId xmlns:a16="http://schemas.microsoft.com/office/drawing/2014/main" id="{2FCAB968-7201-C546-B967-7211E65F5CE2}"/>
              </a:ext>
            </a:extLst>
          </p:cNvPr>
          <p:cNvSpPr txBox="1"/>
          <p:nvPr/>
        </p:nvSpPr>
        <p:spPr>
          <a:xfrm>
            <a:off x="9724447" y="4529049"/>
            <a:ext cx="4647914" cy="1346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9"/>
              </a:rPr>
              <a:t>first.last@endava.com</a:t>
            </a:r>
          </a:p>
          <a:p>
            <a:pPr defTabSz="821531">
              <a:lnSpc>
                <a:spcPct val="100000"/>
              </a:lnSpc>
              <a:defRPr sz="1400" b="0" cap="none" spc="0">
                <a:solidFill>
                  <a:srgbClr val="5E5E5E"/>
                </a:solidFill>
              </a:defRPr>
            </a:pPr>
            <a:r>
              <a:t>+1 555 555 5555</a:t>
            </a:r>
          </a:p>
        </p:txBody>
      </p:sp>
      <p:sp>
        <p:nvSpPr>
          <p:cNvPr id="58" name="Insert Name…">
            <a:extLst>
              <a:ext uri="{FF2B5EF4-FFF2-40B4-BE49-F238E27FC236}">
                <a16:creationId xmlns:a16="http://schemas.microsoft.com/office/drawing/2014/main" id="{034224C3-510B-C94F-AF67-E97DAD04DF6C}"/>
              </a:ext>
            </a:extLst>
          </p:cNvPr>
          <p:cNvSpPr txBox="1"/>
          <p:nvPr/>
        </p:nvSpPr>
        <p:spPr>
          <a:xfrm>
            <a:off x="16396062" y="4529049"/>
            <a:ext cx="4647914" cy="1346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9"/>
              </a:rPr>
              <a:t>first.last@endava.com</a:t>
            </a:r>
          </a:p>
          <a:p>
            <a:pPr defTabSz="821531">
              <a:lnSpc>
                <a:spcPct val="100000"/>
              </a:lnSpc>
              <a:defRPr sz="1400" b="0" cap="none" spc="0">
                <a:solidFill>
                  <a:srgbClr val="5E5E5E"/>
                </a:solidFill>
              </a:defRPr>
            </a:pPr>
            <a:r>
              <a:t>+1 555 555 5555</a:t>
            </a:r>
          </a:p>
        </p:txBody>
      </p:sp>
      <p:sp>
        <p:nvSpPr>
          <p:cNvPr id="59" name="Insert Name…">
            <a:extLst>
              <a:ext uri="{FF2B5EF4-FFF2-40B4-BE49-F238E27FC236}">
                <a16:creationId xmlns:a16="http://schemas.microsoft.com/office/drawing/2014/main" id="{2260BD45-A2ED-7445-BE72-0213BBF5F2DB}"/>
              </a:ext>
            </a:extLst>
          </p:cNvPr>
          <p:cNvSpPr txBox="1"/>
          <p:nvPr/>
        </p:nvSpPr>
        <p:spPr>
          <a:xfrm>
            <a:off x="3052833" y="7036136"/>
            <a:ext cx="4647914" cy="1346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9"/>
              </a:rPr>
              <a:t>first.last@endava.com</a:t>
            </a:r>
          </a:p>
          <a:p>
            <a:pPr defTabSz="821531">
              <a:lnSpc>
                <a:spcPct val="100000"/>
              </a:lnSpc>
              <a:defRPr sz="1400" b="0" cap="none" spc="0">
                <a:solidFill>
                  <a:srgbClr val="5E5E5E"/>
                </a:solidFill>
              </a:defRPr>
            </a:pPr>
            <a:r>
              <a:t>+1 555 555 5555</a:t>
            </a:r>
          </a:p>
        </p:txBody>
      </p:sp>
      <p:sp>
        <p:nvSpPr>
          <p:cNvPr id="60" name="Insert Name…">
            <a:extLst>
              <a:ext uri="{FF2B5EF4-FFF2-40B4-BE49-F238E27FC236}">
                <a16:creationId xmlns:a16="http://schemas.microsoft.com/office/drawing/2014/main" id="{B6BBB873-7423-0843-9E50-25765F581776}"/>
              </a:ext>
            </a:extLst>
          </p:cNvPr>
          <p:cNvSpPr txBox="1"/>
          <p:nvPr/>
        </p:nvSpPr>
        <p:spPr>
          <a:xfrm>
            <a:off x="9724447" y="7036136"/>
            <a:ext cx="4647914" cy="1346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9"/>
              </a:rPr>
              <a:t>first.last@endava.com</a:t>
            </a:r>
          </a:p>
          <a:p>
            <a:pPr defTabSz="821531">
              <a:lnSpc>
                <a:spcPct val="100000"/>
              </a:lnSpc>
              <a:defRPr sz="1400" b="0" cap="none" spc="0">
                <a:solidFill>
                  <a:srgbClr val="5E5E5E"/>
                </a:solidFill>
              </a:defRPr>
            </a:pPr>
            <a:r>
              <a:t>+1 555 555 5555</a:t>
            </a:r>
          </a:p>
        </p:txBody>
      </p:sp>
      <p:sp>
        <p:nvSpPr>
          <p:cNvPr id="61" name="Insert Name…">
            <a:extLst>
              <a:ext uri="{FF2B5EF4-FFF2-40B4-BE49-F238E27FC236}">
                <a16:creationId xmlns:a16="http://schemas.microsoft.com/office/drawing/2014/main" id="{5D698561-60D1-5F42-8928-200F1026176E}"/>
              </a:ext>
            </a:extLst>
          </p:cNvPr>
          <p:cNvSpPr txBox="1"/>
          <p:nvPr/>
        </p:nvSpPr>
        <p:spPr>
          <a:xfrm>
            <a:off x="16396062" y="7036136"/>
            <a:ext cx="4647914" cy="1346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9"/>
              </a:rPr>
              <a:t>first.last@endava.com</a:t>
            </a:r>
          </a:p>
          <a:p>
            <a:pPr defTabSz="821531">
              <a:lnSpc>
                <a:spcPct val="100000"/>
              </a:lnSpc>
              <a:defRPr sz="1400" b="0" cap="none" spc="0">
                <a:solidFill>
                  <a:srgbClr val="5E5E5E"/>
                </a:solidFill>
              </a:defRPr>
            </a:pPr>
            <a:r>
              <a:t>+1 555 555 5555</a:t>
            </a:r>
          </a:p>
        </p:txBody>
      </p:sp>
      <p:pic>
        <p:nvPicPr>
          <p:cNvPr id="62" name="Image" descr="Image">
            <a:extLst>
              <a:ext uri="{FF2B5EF4-FFF2-40B4-BE49-F238E27FC236}">
                <a16:creationId xmlns:a16="http://schemas.microsoft.com/office/drawing/2014/main" id="{6088D672-7266-EE49-9BF1-1D97710DF8EE}"/>
              </a:ext>
            </a:extLst>
          </p:cNvPr>
          <p:cNvPicPr>
            <a:picLocks noChangeAspect="1"/>
          </p:cNvPicPr>
          <p:nvPr/>
        </p:nvPicPr>
        <p:blipFill>
          <a:blip r:embed="rId3"/>
          <a:srcRect r="17" b="17"/>
          <a:stretch>
            <a:fillRect/>
          </a:stretch>
        </p:blipFill>
        <p:spPr>
          <a:xfrm>
            <a:off x="1800000" y="9411609"/>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pic>
        <p:nvPicPr>
          <p:cNvPr id="63" name="Image" descr="Image">
            <a:extLst>
              <a:ext uri="{FF2B5EF4-FFF2-40B4-BE49-F238E27FC236}">
                <a16:creationId xmlns:a16="http://schemas.microsoft.com/office/drawing/2014/main" id="{2E522F9E-442A-B747-B19D-3587E424ABC3}"/>
              </a:ext>
            </a:extLst>
          </p:cNvPr>
          <p:cNvPicPr>
            <a:picLocks noChangeAspect="1"/>
          </p:cNvPicPr>
          <p:nvPr/>
        </p:nvPicPr>
        <p:blipFill>
          <a:blip r:embed="rId5"/>
          <a:srcRect r="17" b="17"/>
          <a:stretch>
            <a:fillRect/>
          </a:stretch>
        </p:blipFill>
        <p:spPr>
          <a:xfrm>
            <a:off x="8460236" y="9411609"/>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pic>
        <p:nvPicPr>
          <p:cNvPr id="64" name="Image" descr="Image">
            <a:extLst>
              <a:ext uri="{FF2B5EF4-FFF2-40B4-BE49-F238E27FC236}">
                <a16:creationId xmlns:a16="http://schemas.microsoft.com/office/drawing/2014/main" id="{D4D7F294-1A95-4D4A-93AD-64D9AA66C086}"/>
              </a:ext>
            </a:extLst>
          </p:cNvPr>
          <p:cNvPicPr>
            <a:picLocks noChangeAspect="1"/>
          </p:cNvPicPr>
          <p:nvPr/>
        </p:nvPicPr>
        <p:blipFill>
          <a:blip r:embed="rId7"/>
          <a:srcRect r="17" b="17"/>
          <a:stretch>
            <a:fillRect/>
          </a:stretch>
        </p:blipFill>
        <p:spPr>
          <a:xfrm>
            <a:off x="15120472" y="9411609"/>
            <a:ext cx="1015207" cy="10152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65" name="Rectangle">
            <a:extLst>
              <a:ext uri="{FF2B5EF4-FFF2-40B4-BE49-F238E27FC236}">
                <a16:creationId xmlns:a16="http://schemas.microsoft.com/office/drawing/2014/main" id="{E0443B7C-56DA-E544-B25F-CD91EB35C0EF}"/>
              </a:ext>
            </a:extLst>
          </p:cNvPr>
          <p:cNvSpPr/>
          <p:nvPr/>
        </p:nvSpPr>
        <p:spPr>
          <a:xfrm>
            <a:off x="3766332" y="9374908"/>
            <a:ext cx="1270001" cy="546101"/>
          </a:xfrm>
          <a:prstGeom prst="rect">
            <a:avLst/>
          </a:prstGeom>
          <a:solidFill>
            <a:srgbClr val="FFFFFF"/>
          </a:solidFill>
          <a:ln w="12700">
            <a:miter lim="400000"/>
          </a:ln>
        </p:spPr>
        <p:txBody>
          <a:bodyPr lIns="0" tIns="0" rIns="0" bIns="0" anchor="ctr"/>
          <a:lstStyle/>
          <a:p>
            <a:pPr defTabSz="825500">
              <a:lnSpc>
                <a:spcPct val="100000"/>
              </a:lnSpc>
              <a:defRPr sz="2800" cap="none" spc="0"/>
            </a:pPr>
            <a:endParaRPr/>
          </a:p>
        </p:txBody>
      </p:sp>
      <p:sp>
        <p:nvSpPr>
          <p:cNvPr id="66" name="Insert Name…">
            <a:extLst>
              <a:ext uri="{FF2B5EF4-FFF2-40B4-BE49-F238E27FC236}">
                <a16:creationId xmlns:a16="http://schemas.microsoft.com/office/drawing/2014/main" id="{5505819F-452C-1E40-BC6D-E6B79FF5A64B}"/>
              </a:ext>
            </a:extLst>
          </p:cNvPr>
          <p:cNvSpPr txBox="1"/>
          <p:nvPr/>
        </p:nvSpPr>
        <p:spPr>
          <a:xfrm>
            <a:off x="3052833" y="9504861"/>
            <a:ext cx="4647914" cy="1346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9"/>
              </a:rPr>
              <a:t>first.last@endava.com</a:t>
            </a:r>
          </a:p>
          <a:p>
            <a:pPr defTabSz="821531">
              <a:lnSpc>
                <a:spcPct val="100000"/>
              </a:lnSpc>
              <a:defRPr sz="1400" b="0" cap="none" spc="0">
                <a:solidFill>
                  <a:srgbClr val="5E5E5E"/>
                </a:solidFill>
              </a:defRPr>
            </a:pPr>
            <a:r>
              <a:t>+1 555 555 5555</a:t>
            </a:r>
          </a:p>
        </p:txBody>
      </p:sp>
      <p:sp>
        <p:nvSpPr>
          <p:cNvPr id="67" name="Insert Name…">
            <a:extLst>
              <a:ext uri="{FF2B5EF4-FFF2-40B4-BE49-F238E27FC236}">
                <a16:creationId xmlns:a16="http://schemas.microsoft.com/office/drawing/2014/main" id="{DB4393E7-472F-104E-8748-4D8B84F3CB92}"/>
              </a:ext>
            </a:extLst>
          </p:cNvPr>
          <p:cNvSpPr txBox="1"/>
          <p:nvPr/>
        </p:nvSpPr>
        <p:spPr>
          <a:xfrm>
            <a:off x="9724447" y="9504861"/>
            <a:ext cx="4647914" cy="1346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9"/>
              </a:rPr>
              <a:t>first.last@endava.com</a:t>
            </a:r>
          </a:p>
          <a:p>
            <a:pPr defTabSz="821531">
              <a:lnSpc>
                <a:spcPct val="100000"/>
              </a:lnSpc>
              <a:defRPr sz="1400" b="0" cap="none" spc="0">
                <a:solidFill>
                  <a:srgbClr val="5E5E5E"/>
                </a:solidFill>
              </a:defRPr>
            </a:pPr>
            <a:r>
              <a:t>+1 555 555 5555</a:t>
            </a:r>
          </a:p>
        </p:txBody>
      </p:sp>
      <p:sp>
        <p:nvSpPr>
          <p:cNvPr id="68" name="Insert Name…">
            <a:extLst>
              <a:ext uri="{FF2B5EF4-FFF2-40B4-BE49-F238E27FC236}">
                <a16:creationId xmlns:a16="http://schemas.microsoft.com/office/drawing/2014/main" id="{2E76AA7C-C504-3246-9228-41CA9861330D}"/>
              </a:ext>
            </a:extLst>
          </p:cNvPr>
          <p:cNvSpPr txBox="1"/>
          <p:nvPr/>
        </p:nvSpPr>
        <p:spPr>
          <a:xfrm>
            <a:off x="16396062" y="9504861"/>
            <a:ext cx="4647914" cy="1346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a:lnSpc>
                <a:spcPct val="100000"/>
              </a:lnSpc>
              <a:defRPr sz="2800" cap="none" spc="-84">
                <a:solidFill>
                  <a:srgbClr val="000000"/>
                </a:solidFill>
              </a:defRPr>
            </a:pPr>
            <a:r>
              <a:t>Insert Name</a:t>
            </a:r>
          </a:p>
          <a:p>
            <a:pPr lvl="1" indent="0" defTabSz="825500">
              <a:spcBef>
                <a:spcPts val="800"/>
              </a:spcBef>
              <a:defRPr sz="1400" spc="153">
                <a:solidFill>
                  <a:srgbClr val="48545B"/>
                </a:solidFill>
              </a:defRPr>
            </a:pPr>
            <a:r>
              <a:t>Insert Title here</a:t>
            </a:r>
          </a:p>
          <a:p>
            <a:pPr defTabSz="821531">
              <a:lnSpc>
                <a:spcPct val="100000"/>
              </a:lnSpc>
              <a:defRPr sz="1400" b="0" cap="none" spc="0">
                <a:solidFill>
                  <a:srgbClr val="5E5E5E"/>
                </a:solidFill>
              </a:defRPr>
            </a:pPr>
            <a:r>
              <a:rPr>
                <a:hlinkClick r:id="rId9"/>
              </a:rPr>
              <a:t>first.last@endava.com</a:t>
            </a:r>
          </a:p>
          <a:p>
            <a:pPr defTabSz="821531">
              <a:lnSpc>
                <a:spcPct val="100000"/>
              </a:lnSpc>
              <a:defRPr sz="1400" b="0" cap="none" spc="0">
                <a:solidFill>
                  <a:srgbClr val="5E5E5E"/>
                </a:solidFill>
              </a:defRPr>
            </a:pPr>
            <a:r>
              <a:t>+1 555 555 5555</a:t>
            </a:r>
          </a:p>
        </p:txBody>
      </p:sp>
    </p:spTree>
    <p:extLst>
      <p:ext uri="{BB962C8B-B14F-4D97-AF65-F5344CB8AC3E}">
        <p14:creationId xmlns:p14="http://schemas.microsoft.com/office/powerpoint/2010/main" val="3154319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1.2</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lang="en-GB" sz="7000" cap="none" spc="-209">
                <a:latin typeface="Arial" panose="020B0604020202020204"/>
              </a:rPr>
              <a:t>Confidentiality</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073637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rPr/>
              <a:t>2</a:t>
            </a:fld>
            <a:endParaRPr/>
          </a:p>
        </p:txBody>
      </p:sp>
      <p:sp>
        <p:nvSpPr>
          <p:cNvPr id="101" name="Agenda"/>
          <p:cNvSpPr txBox="1"/>
          <p:nvPr/>
        </p:nvSpPr>
        <p:spPr>
          <a:xfrm>
            <a:off x="3044700" y="3894751"/>
            <a:ext cx="7013700"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t>Agenda</a:t>
            </a:r>
            <a:r>
              <a:rPr lang="en-US"/>
              <a:t>/Content</a:t>
            </a:r>
            <a:endParaRPr/>
          </a:p>
        </p:txBody>
      </p:sp>
      <p:sp>
        <p:nvSpPr>
          <p:cNvPr id="102" name="general template guidance…"/>
          <p:cNvSpPr txBox="1"/>
          <p:nvPr/>
        </p:nvSpPr>
        <p:spPr>
          <a:xfrm>
            <a:off x="3069561" y="7600146"/>
            <a:ext cx="10487249" cy="29459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b">
            <a:spAutoFit/>
          </a:bodyPr>
          <a:lstStyle/>
          <a:p>
            <a:pPr marL="555625" indent="-555625">
              <a:lnSpc>
                <a:spcPct val="130000"/>
              </a:lnSpc>
              <a:buClr>
                <a:srgbClr val="DE411B"/>
              </a:buClr>
              <a:buSzPct val="100000"/>
              <a:buAutoNum type="arabicPeriod"/>
              <a:defRPr spc="198"/>
            </a:pPr>
            <a:r>
              <a:rPr lang="es-ES" dirty="0" err="1"/>
              <a:t>Introduction</a:t>
            </a:r>
            <a:r>
              <a:rPr lang="es-ES" dirty="0"/>
              <a:t> </a:t>
            </a:r>
            <a:r>
              <a:rPr lang="es-ES" dirty="0" err="1"/>
              <a:t>to</a:t>
            </a:r>
            <a:r>
              <a:rPr lang="es-ES" dirty="0"/>
              <a:t> GIL</a:t>
            </a:r>
            <a:endParaRPr dirty="0"/>
          </a:p>
          <a:p>
            <a:pPr marL="555625" indent="-555625">
              <a:lnSpc>
                <a:spcPct val="130000"/>
              </a:lnSpc>
              <a:buClr>
                <a:srgbClr val="DE411B"/>
              </a:buClr>
              <a:buSzPct val="100000"/>
              <a:buAutoNum type="arabicPeriod"/>
              <a:defRPr spc="198"/>
            </a:pPr>
            <a:r>
              <a:rPr lang="en-GB" dirty="0"/>
              <a:t>About </a:t>
            </a:r>
            <a:r>
              <a:rPr lang="en-GB" dirty="0" err="1"/>
              <a:t>endava</a:t>
            </a:r>
            <a:endParaRPr dirty="0"/>
          </a:p>
          <a:p>
            <a:pPr marL="555625" indent="-555625">
              <a:lnSpc>
                <a:spcPct val="130000"/>
              </a:lnSpc>
              <a:buClr>
                <a:srgbClr val="DE411B"/>
              </a:buClr>
              <a:buSzPct val="100000"/>
              <a:buAutoNum type="arabicPeriod"/>
              <a:defRPr spc="198"/>
            </a:pPr>
            <a:r>
              <a:rPr lang="en-GB" dirty="0"/>
              <a:t>Our understanding</a:t>
            </a:r>
            <a:endParaRPr dirty="0"/>
          </a:p>
          <a:p>
            <a:pPr marL="555625" indent="-555625">
              <a:lnSpc>
                <a:spcPct val="130000"/>
              </a:lnSpc>
              <a:buClr>
                <a:srgbClr val="DE411B"/>
              </a:buClr>
              <a:buSzPct val="100000"/>
              <a:buAutoNum type="arabicPeriod"/>
              <a:defRPr spc="198"/>
            </a:pPr>
            <a:r>
              <a:rPr lang="en-GB" dirty="0"/>
              <a:t>Our solution</a:t>
            </a:r>
            <a:endParaRPr dirty="0"/>
          </a:p>
          <a:p>
            <a:pPr marL="555625" indent="-555625">
              <a:lnSpc>
                <a:spcPct val="130000"/>
              </a:lnSpc>
              <a:buClr>
                <a:srgbClr val="DE411B"/>
              </a:buClr>
              <a:buSzPct val="100000"/>
              <a:buAutoNum type="arabicPeriod"/>
              <a:defRPr spc="198"/>
            </a:pPr>
            <a:r>
              <a:rPr lang="en-GB" dirty="0"/>
              <a:t>Our approach</a:t>
            </a:r>
          </a:p>
          <a:p>
            <a:pPr marL="555625" indent="-555625">
              <a:lnSpc>
                <a:spcPct val="130000"/>
              </a:lnSpc>
              <a:buClr>
                <a:srgbClr val="DE411B"/>
              </a:buClr>
              <a:buSzPct val="100000"/>
              <a:buAutoNum type="arabicPeriod"/>
              <a:defRPr spc="198"/>
            </a:pPr>
            <a:r>
              <a:rPr lang="en-GB" dirty="0">
                <a:cs typeface="Arial"/>
              </a:rPr>
              <a:t>Commercials</a:t>
            </a:r>
          </a:p>
          <a:p>
            <a:pPr marL="555625" indent="-555625">
              <a:lnSpc>
                <a:spcPct val="130000"/>
              </a:lnSpc>
              <a:buClr>
                <a:srgbClr val="DE411B"/>
              </a:buClr>
              <a:buSzPct val="100000"/>
              <a:buAutoNum type="arabicPeriod"/>
              <a:defRPr spc="198"/>
            </a:pPr>
            <a:r>
              <a:rPr lang="en-GB" dirty="0">
                <a:cs typeface="Arial"/>
              </a:rPr>
              <a:t>Case studies</a:t>
            </a:r>
          </a:p>
          <a:p>
            <a:pPr marL="555625" indent="-555625">
              <a:lnSpc>
                <a:spcPct val="130000"/>
              </a:lnSpc>
              <a:buClr>
                <a:srgbClr val="DE411B"/>
              </a:buClr>
              <a:buSzPct val="100000"/>
              <a:buAutoNum type="arabicPeriod"/>
              <a:defRPr spc="198"/>
            </a:pPr>
            <a:r>
              <a:rPr lang="en-GB" dirty="0">
                <a:cs typeface="Arial"/>
              </a:rPr>
              <a:t>appendix</a:t>
            </a: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41362964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4E4680E4-8C53-8B4C-84CF-DC1345100A41}"/>
              </a:ext>
            </a:extLst>
          </p:cNvPr>
          <p:cNvSpPr txBox="1"/>
          <p:nvPr/>
        </p:nvSpPr>
        <p:spPr>
          <a:xfrm>
            <a:off x="1800000" y="3184649"/>
            <a:ext cx="13485825" cy="7320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ts val="3600"/>
              </a:lnSpc>
              <a:spcAft>
                <a:spcPts val="2400"/>
              </a:spcAft>
              <a:defRPr sz="2000" b="0" cap="none" spc="0">
                <a:solidFill>
                  <a:srgbClr val="5E5E5E"/>
                </a:solidFill>
                <a:latin typeface="Helvetica Light"/>
                <a:ea typeface="Helvetica Light"/>
                <a:cs typeface="Helvetica Light"/>
                <a:sym typeface="Helvetica Light"/>
              </a:defRPr>
            </a:pPr>
            <a:r>
              <a:rPr lang="en-GB" sz="2000" i="1">
                <a:solidFill>
                  <a:schemeClr val="bg1"/>
                </a:solidFill>
                <a:latin typeface="Arial" panose="020B0604020202020204" pitchFamily="34" charset="0"/>
                <a:cs typeface="Arial" panose="020B0604020202020204" pitchFamily="34" charset="0"/>
              </a:rPr>
              <a:t>This document has been prepared by Endava (UK) Ltd ("Endava") for the sole use of Client Name.</a:t>
            </a:r>
          </a:p>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000" i="1">
                <a:solidFill>
                  <a:schemeClr val="bg1"/>
                </a:solidFill>
                <a:latin typeface="Arial" panose="020B0604020202020204" pitchFamily="34" charset="0"/>
                <a:cs typeface="Arial" panose="020B0604020202020204" pitchFamily="34" charset="0"/>
              </a:rPr>
              <a:t>The information contained in this documentation 1s proprietary and confidential to Endava and is an unpublished work and provided upon LBG covenant to keep such information confidential. The information supplied in this document may not be used for any purpose other than for which it was supplied and may not be communicated to any third party without the prior written consent of Endava. </a:t>
            </a:r>
          </a:p>
          <a:p>
            <a:pPr defTabSz="821531">
              <a:lnSpc>
                <a:spcPts val="3600"/>
              </a:lnSpc>
              <a:spcAft>
                <a:spcPts val="2400"/>
              </a:spcAft>
              <a:defRPr sz="2000" b="0" cap="none" spc="0">
                <a:solidFill>
                  <a:srgbClr val="5E5E5E"/>
                </a:solidFill>
                <a:latin typeface="Helvetica Light"/>
                <a:ea typeface="Helvetica Light"/>
                <a:cs typeface="Helvetica Light"/>
                <a:sym typeface="Helvetica Light"/>
              </a:defRPr>
            </a:pPr>
            <a:r>
              <a:rPr lang="en-GB" sz="2000" i="1">
                <a:solidFill>
                  <a:schemeClr val="bg1"/>
                </a:solidFill>
                <a:latin typeface="Arial" panose="020B0604020202020204" pitchFamily="34" charset="0"/>
                <a:cs typeface="Arial" panose="020B0604020202020204" pitchFamily="34" charset="0"/>
              </a:rPr>
              <a:t>Endava has prepared this response in good faith based on information made available by Client Name. Endava reserves the right to make amendments and to correct any errors that are identified. </a:t>
            </a:r>
          </a:p>
          <a:p>
            <a:pPr defTabSz="821531">
              <a:lnSpc>
                <a:spcPts val="3600"/>
              </a:lnSpc>
              <a:spcAft>
                <a:spcPts val="2400"/>
              </a:spcAft>
              <a:defRPr sz="2000" b="0" cap="none" spc="0">
                <a:solidFill>
                  <a:srgbClr val="5E5E5E"/>
                </a:solidFill>
                <a:latin typeface="Helvetica Light"/>
                <a:ea typeface="Helvetica Light"/>
                <a:cs typeface="Helvetica Light"/>
                <a:sym typeface="Helvetica Light"/>
              </a:defRPr>
            </a:pPr>
            <a:r>
              <a:rPr lang="en-GB" sz="2000" i="1">
                <a:solidFill>
                  <a:schemeClr val="bg1"/>
                </a:solidFill>
                <a:latin typeface="Arial" panose="020B0604020202020204" pitchFamily="34" charset="0"/>
                <a:cs typeface="Arial" panose="020B0604020202020204" pitchFamily="34" charset="0"/>
              </a:rPr>
              <a:t>Client Name should evaluate this response for suitability for its purposes. </a:t>
            </a:r>
          </a:p>
          <a:p>
            <a:pPr defTabSz="821531">
              <a:lnSpc>
                <a:spcPts val="3600"/>
              </a:lnSpc>
              <a:spcAft>
                <a:spcPts val="2400"/>
              </a:spcAft>
              <a:defRPr sz="2000" b="0" cap="none" spc="0">
                <a:solidFill>
                  <a:srgbClr val="5E5E5E"/>
                </a:solidFill>
                <a:latin typeface="Helvetica Light"/>
                <a:ea typeface="Helvetica Light"/>
                <a:cs typeface="Helvetica Light"/>
                <a:sym typeface="Helvetica Light"/>
              </a:defRPr>
            </a:pPr>
            <a:r>
              <a:rPr lang="en-GB" sz="2000" i="1">
                <a:solidFill>
                  <a:schemeClr val="bg1"/>
                </a:solidFill>
                <a:latin typeface="Arial" panose="020B0604020202020204" pitchFamily="34" charset="0"/>
                <a:cs typeface="Arial" panose="020B0604020202020204" pitchFamily="34" charset="0"/>
              </a:rPr>
              <a:t>This response is provided to Client Name subject to contract. Nothing in this document or in any related discussions or correspondence shall be construed as an offer, or the basis of any contract, or a representation which may be relied upon by any person except as Endava may expressly agree in writing. </a:t>
            </a:r>
          </a:p>
          <a:p>
            <a:pPr defTabSz="821531">
              <a:lnSpc>
                <a:spcPts val="3600"/>
              </a:lnSpc>
              <a:spcAft>
                <a:spcPts val="2400"/>
              </a:spcAft>
              <a:defRPr sz="2000" b="0" cap="none" spc="0">
                <a:solidFill>
                  <a:srgbClr val="5E5E5E"/>
                </a:solidFill>
                <a:latin typeface="Helvetica Light"/>
                <a:ea typeface="Helvetica Light"/>
                <a:cs typeface="Helvetica Light"/>
                <a:sym typeface="Helvetica Light"/>
              </a:defRPr>
            </a:pPr>
            <a:r>
              <a:rPr lang="en-GB" sz="2000" i="1">
                <a:solidFill>
                  <a:schemeClr val="bg1"/>
                </a:solidFill>
                <a:latin typeface="Arial" panose="020B0604020202020204" pitchFamily="34" charset="0"/>
                <a:cs typeface="Arial" panose="020B0604020202020204" pitchFamily="34" charset="0"/>
              </a:rPr>
              <a:t>The following notice applies to this response and should be reproduced on any permitted copies </a:t>
            </a:r>
          </a:p>
          <a:p>
            <a:pPr defTabSz="821531">
              <a:lnSpc>
                <a:spcPts val="3600"/>
              </a:lnSpc>
              <a:spcAft>
                <a:spcPts val="2400"/>
              </a:spcAft>
              <a:defRPr sz="2000" b="0" cap="none" spc="0">
                <a:solidFill>
                  <a:srgbClr val="5E5E5E"/>
                </a:solidFill>
                <a:latin typeface="Helvetica Light"/>
                <a:ea typeface="Helvetica Light"/>
                <a:cs typeface="Helvetica Light"/>
                <a:sym typeface="Helvetica Light"/>
              </a:defRPr>
            </a:pPr>
            <a:r>
              <a:rPr lang="en-GB" sz="2000" i="1">
                <a:solidFill>
                  <a:schemeClr val="bg1"/>
                </a:solidFill>
                <a:latin typeface="Arial" panose="020B0604020202020204" pitchFamily="34" charset="0"/>
                <a:cs typeface="Arial" panose="020B0604020202020204" pitchFamily="34" charset="0"/>
              </a:rPr>
              <a:t>© 2021 Endava (UK) Limited. Endava (UK) Limited. All rights reserved.</a:t>
            </a:r>
          </a:p>
        </p:txBody>
      </p:sp>
      <p:sp>
        <p:nvSpPr>
          <p:cNvPr id="8" name="Pay.UK  Services Proposal -  2. Our Proposal">
            <a:extLst>
              <a:ext uri="{FF2B5EF4-FFF2-40B4-BE49-F238E27FC236}">
                <a16:creationId xmlns:a16="http://schemas.microsoft.com/office/drawing/2014/main" id="{F10BC17B-67EF-1D45-8E3A-83FBC1405DB7}"/>
              </a:ext>
            </a:extLst>
          </p:cNvPr>
          <p:cNvSpPr txBox="1"/>
          <p:nvPr/>
        </p:nvSpPr>
        <p:spPr>
          <a:xfrm>
            <a:off x="1703286" y="210051"/>
            <a:ext cx="4937248"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3.3</a:t>
            </a:r>
            <a:r>
              <a:rPr b="1">
                <a:solidFill>
                  <a:srgbClr val="DE411B"/>
                </a:solidFill>
                <a:latin typeface="Arial" panose="020B0604020202020204" pitchFamily="34" charset="0"/>
                <a:cs typeface="Arial" panose="020B0604020202020204" pitchFamily="34" charset="0"/>
                <a:sym typeface="Helvetica"/>
              </a:rPr>
              <a:t> </a:t>
            </a:r>
            <a:r>
              <a:rPr lang="en-US" b="1">
                <a:solidFill>
                  <a:srgbClr val="DE411B"/>
                </a:solidFill>
                <a:latin typeface="Arial" panose="020B0604020202020204" pitchFamily="34" charset="0"/>
                <a:cs typeface="Arial" panose="020B0604020202020204" pitchFamily="34" charset="0"/>
                <a:sym typeface="Helvetica"/>
              </a:rPr>
              <a:t>Confidentiality</a:t>
            </a:r>
            <a:endParaRPr b="1">
              <a:solidFill>
                <a:srgbClr val="DE411B"/>
              </a:solidFill>
              <a:latin typeface="Arial" panose="020B0604020202020204" pitchFamily="34" charset="0"/>
              <a:cs typeface="Arial" panose="020B0604020202020204" pitchFamily="34" charset="0"/>
              <a:sym typeface="Helvetica"/>
            </a:endParaRPr>
          </a:p>
        </p:txBody>
      </p:sp>
      <p:sp>
        <p:nvSpPr>
          <p:cNvPr id="6" name="Title Goes Here">
            <a:extLst>
              <a:ext uri="{FF2B5EF4-FFF2-40B4-BE49-F238E27FC236}">
                <a16:creationId xmlns:a16="http://schemas.microsoft.com/office/drawing/2014/main" id="{0F08D428-3768-C54E-99D8-9968A83B0BC9}"/>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Confidentiality</a:t>
            </a:r>
          </a:p>
        </p:txBody>
      </p:sp>
    </p:spTree>
    <p:extLst>
      <p:ext uri="{BB962C8B-B14F-4D97-AF65-F5344CB8AC3E}">
        <p14:creationId xmlns:p14="http://schemas.microsoft.com/office/powerpoint/2010/main" val="3951297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2</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About Endava</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347440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2.1</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lang="en-GB" sz="7000" cap="none" spc="-209">
                <a:latin typeface="Arial" panose="020B0604020202020204"/>
              </a:rPr>
              <a:t>G</a:t>
            </a:r>
            <a:r>
              <a:rPr kumimoji="0" lang="en-GB" sz="7000" b="1" i="0" u="none" strike="noStrike" kern="0" cap="none" spc="-209" normalizeH="0" baseline="0" noProof="0" err="1">
                <a:ln>
                  <a:noFill/>
                </a:ln>
                <a:solidFill>
                  <a:srgbClr val="FFFFFF"/>
                </a:solidFill>
                <a:effectLst/>
                <a:uLnTx/>
                <a:uFillTx/>
                <a:latin typeface="Arial" panose="020B0604020202020204"/>
                <a:sym typeface="Helvetica"/>
              </a:rPr>
              <a:t>eneric</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702378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0E90FD33-EAB7-F24B-9D8F-25A64FDC72CE}"/>
              </a:ext>
            </a:extLst>
          </p:cNvPr>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8" name="Image" descr="Image">
            <a:extLst>
              <a:ext uri="{FF2B5EF4-FFF2-40B4-BE49-F238E27FC236}">
                <a16:creationId xmlns:a16="http://schemas.microsoft.com/office/drawing/2014/main" id="{DF494B0F-EC10-4941-BCAC-8C8CEA58426C}"/>
              </a:ext>
            </a:extLst>
          </p:cNvPr>
          <p:cNvPicPr>
            <a:picLocks noChangeAspect="1"/>
          </p:cNvPicPr>
          <p:nvPr/>
        </p:nvPicPr>
        <p:blipFill>
          <a:blip r:embed="rId3"/>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DF46F3CE-8E4E-D34A-8E73-9DEDEE0999D8}"/>
              </a:ext>
            </a:extLst>
          </p:cNvPr>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9" name="Image" descr="Image">
            <a:extLst>
              <a:ext uri="{FF2B5EF4-FFF2-40B4-BE49-F238E27FC236}">
                <a16:creationId xmlns:a16="http://schemas.microsoft.com/office/drawing/2014/main" id="{2D4FFB4F-9022-BA48-A4F4-7568550A4394}"/>
              </a:ext>
            </a:extLst>
          </p:cNvPr>
          <p:cNvPicPr>
            <a:picLocks noChangeAspect="1"/>
          </p:cNvPicPr>
          <p:nvPr/>
        </p:nvPicPr>
        <p:blipFill>
          <a:blip r:embed="rId3"/>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F4ED8D-B17B-CB44-B6D9-258E3DDCE5AE}"/>
              </a:ext>
            </a:extLst>
          </p:cNvPr>
          <p:cNvSpPr txBox="1"/>
          <p:nvPr/>
        </p:nvSpPr>
        <p:spPr>
          <a:xfrm>
            <a:off x="7858539" y="119270"/>
            <a:ext cx="2491409" cy="369332"/>
          </a:xfrm>
          <a:prstGeom prst="rect">
            <a:avLst/>
          </a:prstGeom>
          <a:noFill/>
        </p:spPr>
        <p:txBody>
          <a:bodyPr wrap="square" rtlCol="0">
            <a:spAutoFit/>
          </a:bodyPr>
          <a:lstStyle/>
          <a:p>
            <a:r>
              <a:rPr lang="en-RO"/>
              <a:t>dsgdfghgjf</a:t>
            </a:r>
          </a:p>
        </p:txBody>
      </p:sp>
      <p:grpSp>
        <p:nvGrpSpPr>
          <p:cNvPr id="13" name="Group 12">
            <a:extLst>
              <a:ext uri="{FF2B5EF4-FFF2-40B4-BE49-F238E27FC236}">
                <a16:creationId xmlns:a16="http://schemas.microsoft.com/office/drawing/2014/main" id="{10186CD0-D211-7C4D-8AB9-1F0945E832CB}"/>
              </a:ext>
            </a:extLst>
          </p:cNvPr>
          <p:cNvGrpSpPr/>
          <p:nvPr/>
        </p:nvGrpSpPr>
        <p:grpSpPr>
          <a:xfrm>
            <a:off x="2715660" y="2269008"/>
            <a:ext cx="18796698" cy="8585979"/>
            <a:chOff x="2715660" y="2269008"/>
            <a:chExt cx="18796698" cy="8585979"/>
          </a:xfrm>
        </p:grpSpPr>
        <p:grpSp>
          <p:nvGrpSpPr>
            <p:cNvPr id="14" name="Group">
              <a:extLst>
                <a:ext uri="{FF2B5EF4-FFF2-40B4-BE49-F238E27FC236}">
                  <a16:creationId xmlns:a16="http://schemas.microsoft.com/office/drawing/2014/main" id="{12841861-9371-904D-A2DA-C515F811BDE0}"/>
                </a:ext>
              </a:extLst>
            </p:cNvPr>
            <p:cNvGrpSpPr/>
            <p:nvPr/>
          </p:nvGrpSpPr>
          <p:grpSpPr>
            <a:xfrm>
              <a:off x="3991589" y="4179760"/>
              <a:ext cx="2614620" cy="2544966"/>
              <a:chOff x="250" y="0"/>
              <a:chExt cx="2614618" cy="2544964"/>
            </a:xfrm>
          </p:grpSpPr>
          <p:pic>
            <p:nvPicPr>
              <p:cNvPr id="78" name="brain.pdf" descr="brain.pdf">
                <a:extLst>
                  <a:ext uri="{FF2B5EF4-FFF2-40B4-BE49-F238E27FC236}">
                    <a16:creationId xmlns:a16="http://schemas.microsoft.com/office/drawing/2014/main" id="{45DAFD1F-73D9-B04B-BF38-7169737E1FF7}"/>
                  </a:ext>
                </a:extLst>
              </p:cNvPr>
              <p:cNvPicPr>
                <a:picLocks noChangeAspect="1"/>
              </p:cNvPicPr>
              <p:nvPr/>
            </p:nvPicPr>
            <p:blipFill>
              <a:blip r:embed="rId3"/>
              <a:stretch>
                <a:fillRect/>
              </a:stretch>
            </p:blipFill>
            <p:spPr>
              <a:xfrm>
                <a:off x="43535" y="0"/>
                <a:ext cx="2544964" cy="2544964"/>
              </a:xfrm>
              <a:prstGeom prst="rect">
                <a:avLst/>
              </a:prstGeom>
              <a:ln w="12700" cap="flat">
                <a:noFill/>
                <a:miter lim="400000"/>
              </a:ln>
              <a:effectLst/>
            </p:spPr>
          </p:pic>
          <p:grpSp>
            <p:nvGrpSpPr>
              <p:cNvPr id="79" name="Group">
                <a:extLst>
                  <a:ext uri="{FF2B5EF4-FFF2-40B4-BE49-F238E27FC236}">
                    <a16:creationId xmlns:a16="http://schemas.microsoft.com/office/drawing/2014/main" id="{6C99A41F-4191-5B4C-ACC3-4AA7F127D1F1}"/>
                  </a:ext>
                </a:extLst>
              </p:cNvPr>
              <p:cNvGrpSpPr/>
              <p:nvPr/>
            </p:nvGrpSpPr>
            <p:grpSpPr>
              <a:xfrm>
                <a:off x="250" y="237362"/>
                <a:ext cx="848316" cy="2220166"/>
                <a:chOff x="251" y="102851"/>
                <a:chExt cx="848312" cy="2220166"/>
              </a:xfrm>
            </p:grpSpPr>
            <p:sp>
              <p:nvSpPr>
                <p:cNvPr id="86" name="Line">
                  <a:extLst>
                    <a:ext uri="{FF2B5EF4-FFF2-40B4-BE49-F238E27FC236}">
                      <a16:creationId xmlns:a16="http://schemas.microsoft.com/office/drawing/2014/main" id="{B45F216E-D1A9-A245-9180-D8FF11DA4812}"/>
                    </a:ext>
                  </a:extLst>
                </p:cNvPr>
                <p:cNvSpPr/>
                <p:nvPr/>
              </p:nvSpPr>
              <p:spPr>
                <a:xfrm rot="16210876">
                  <a:off x="38231" y="1384504"/>
                  <a:ext cx="159021" cy="234982"/>
                </a:xfrm>
                <a:custGeom>
                  <a:avLst/>
                  <a:gdLst/>
                  <a:ahLst/>
                  <a:cxnLst>
                    <a:cxn ang="0">
                      <a:pos x="wd2" y="hd2"/>
                    </a:cxn>
                    <a:cxn ang="5400000">
                      <a:pos x="wd2" y="hd2"/>
                    </a:cxn>
                    <a:cxn ang="10800000">
                      <a:pos x="wd2" y="hd2"/>
                    </a:cxn>
                    <a:cxn ang="16200000">
                      <a:pos x="wd2" y="hd2"/>
                    </a:cxn>
                  </a:cxnLst>
                  <a:rect l="0" t="0" r="r" b="b"/>
                  <a:pathLst>
                    <a:path w="17401" h="21600" extrusionOk="0">
                      <a:moveTo>
                        <a:pt x="0" y="0"/>
                      </a:moveTo>
                      <a:cubicBezTo>
                        <a:pt x="0" y="0"/>
                        <a:pt x="21600" y="8487"/>
                        <a:pt x="16669" y="21600"/>
                      </a:cubicBezTo>
                    </a:path>
                  </a:pathLst>
                </a:custGeom>
                <a:noFill/>
                <a:ln w="88900" cap="flat">
                  <a:solidFill>
                    <a:srgbClr val="FFFF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87" name="Line">
                  <a:extLst>
                    <a:ext uri="{FF2B5EF4-FFF2-40B4-BE49-F238E27FC236}">
                      <a16:creationId xmlns:a16="http://schemas.microsoft.com/office/drawing/2014/main" id="{2716E9C1-32D9-674A-AC3B-4CD92BA8280A}"/>
                    </a:ext>
                  </a:extLst>
                </p:cNvPr>
                <p:cNvSpPr/>
                <p:nvPr/>
              </p:nvSpPr>
              <p:spPr>
                <a:xfrm rot="13693821">
                  <a:off x="607808" y="2082262"/>
                  <a:ext cx="114341" cy="367169"/>
                </a:xfrm>
                <a:custGeom>
                  <a:avLst/>
                  <a:gdLst/>
                  <a:ahLst/>
                  <a:cxnLst>
                    <a:cxn ang="0">
                      <a:pos x="wd2" y="hd2"/>
                    </a:cxn>
                    <a:cxn ang="5400000">
                      <a:pos x="wd2" y="hd2"/>
                    </a:cxn>
                    <a:cxn ang="10800000">
                      <a:pos x="wd2" y="hd2"/>
                    </a:cxn>
                    <a:cxn ang="16200000">
                      <a:pos x="wd2" y="hd2"/>
                    </a:cxn>
                  </a:cxnLst>
                  <a:rect l="0" t="0" r="r" b="b"/>
                  <a:pathLst>
                    <a:path w="21001" h="20558" extrusionOk="0">
                      <a:moveTo>
                        <a:pt x="18618" y="19165"/>
                      </a:moveTo>
                      <a:cubicBezTo>
                        <a:pt x="13343" y="21600"/>
                        <a:pt x="958" y="20660"/>
                        <a:pt x="43" y="17756"/>
                      </a:cubicBezTo>
                      <a:cubicBezTo>
                        <a:pt x="-599" y="15719"/>
                        <a:pt x="6143" y="14458"/>
                        <a:pt x="9476" y="12743"/>
                      </a:cubicBezTo>
                      <a:cubicBezTo>
                        <a:pt x="14147" y="10339"/>
                        <a:pt x="11569" y="7370"/>
                        <a:pt x="13137" y="4651"/>
                      </a:cubicBezTo>
                      <a:cubicBezTo>
                        <a:pt x="14150" y="2893"/>
                        <a:pt x="16893" y="1271"/>
                        <a:pt x="21001" y="0"/>
                      </a:cubicBezTo>
                    </a:path>
                  </a:pathLst>
                </a:custGeom>
                <a:noFill/>
                <a:ln w="88900" cap="flat">
                  <a:solidFill>
                    <a:srgbClr val="FFFF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88" name="Line">
                  <a:extLst>
                    <a:ext uri="{FF2B5EF4-FFF2-40B4-BE49-F238E27FC236}">
                      <a16:creationId xmlns:a16="http://schemas.microsoft.com/office/drawing/2014/main" id="{2274F884-1FC8-8744-8F32-F2C93DFF644A}"/>
                    </a:ext>
                  </a:extLst>
                </p:cNvPr>
                <p:cNvSpPr/>
                <p:nvPr/>
              </p:nvSpPr>
              <p:spPr>
                <a:xfrm rot="18606998">
                  <a:off x="611444" y="-27434"/>
                  <a:ext cx="92118" cy="352688"/>
                </a:xfrm>
                <a:custGeom>
                  <a:avLst/>
                  <a:gdLst/>
                  <a:ahLst/>
                  <a:cxnLst>
                    <a:cxn ang="0">
                      <a:pos x="wd2" y="hd2"/>
                    </a:cxn>
                    <a:cxn ang="5400000">
                      <a:pos x="wd2" y="hd2"/>
                    </a:cxn>
                    <a:cxn ang="10800000">
                      <a:pos x="wd2" y="hd2"/>
                    </a:cxn>
                    <a:cxn ang="16200000">
                      <a:pos x="wd2" y="hd2"/>
                    </a:cxn>
                  </a:cxnLst>
                  <a:rect l="0" t="0" r="r" b="b"/>
                  <a:pathLst>
                    <a:path w="17831" h="21441" extrusionOk="0">
                      <a:moveTo>
                        <a:pt x="0" y="5"/>
                      </a:moveTo>
                      <a:cubicBezTo>
                        <a:pt x="12788" y="-159"/>
                        <a:pt x="21600" y="3983"/>
                        <a:pt x="16228" y="7630"/>
                      </a:cubicBezTo>
                      <a:cubicBezTo>
                        <a:pt x="12665" y="10050"/>
                        <a:pt x="2546" y="11467"/>
                        <a:pt x="3264" y="14259"/>
                      </a:cubicBezTo>
                      <a:cubicBezTo>
                        <a:pt x="3931" y="16851"/>
                        <a:pt x="16075" y="18675"/>
                        <a:pt x="12273" y="21441"/>
                      </a:cubicBezTo>
                    </a:path>
                  </a:pathLst>
                </a:custGeom>
                <a:noFill/>
                <a:ln w="88900" cap="flat">
                  <a:solidFill>
                    <a:srgbClr val="FFFF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grpSp>
          <p:grpSp>
            <p:nvGrpSpPr>
              <p:cNvPr id="80" name="Group">
                <a:extLst>
                  <a:ext uri="{FF2B5EF4-FFF2-40B4-BE49-F238E27FC236}">
                    <a16:creationId xmlns:a16="http://schemas.microsoft.com/office/drawing/2014/main" id="{BC594A03-15C2-DA48-A33B-9C948898E714}"/>
                  </a:ext>
                </a:extLst>
              </p:cNvPr>
              <p:cNvGrpSpPr/>
              <p:nvPr/>
            </p:nvGrpSpPr>
            <p:grpSpPr>
              <a:xfrm flipH="1">
                <a:off x="1882817" y="627777"/>
                <a:ext cx="732051" cy="1814842"/>
                <a:chOff x="7397" y="45213"/>
                <a:chExt cx="732051" cy="1814842"/>
              </a:xfrm>
            </p:grpSpPr>
            <p:sp>
              <p:nvSpPr>
                <p:cNvPr id="82" name="Line">
                  <a:extLst>
                    <a:ext uri="{FF2B5EF4-FFF2-40B4-BE49-F238E27FC236}">
                      <a16:creationId xmlns:a16="http://schemas.microsoft.com/office/drawing/2014/main" id="{62B06DF8-86B7-C145-BCCF-B99FAAE8BCED}"/>
                    </a:ext>
                  </a:extLst>
                </p:cNvPr>
                <p:cNvSpPr/>
                <p:nvPr/>
              </p:nvSpPr>
              <p:spPr>
                <a:xfrm rot="15850876">
                  <a:off x="71048" y="847837"/>
                  <a:ext cx="160494" cy="287796"/>
                </a:xfrm>
                <a:custGeom>
                  <a:avLst/>
                  <a:gdLst/>
                  <a:ahLst/>
                  <a:cxnLst>
                    <a:cxn ang="0">
                      <a:pos x="wd2" y="hd2"/>
                    </a:cxn>
                    <a:cxn ang="5400000">
                      <a:pos x="wd2" y="hd2"/>
                    </a:cxn>
                    <a:cxn ang="10800000">
                      <a:pos x="wd2" y="hd2"/>
                    </a:cxn>
                    <a:cxn ang="16200000">
                      <a:pos x="wd2" y="hd2"/>
                    </a:cxn>
                  </a:cxnLst>
                  <a:rect l="0" t="0" r="r" b="b"/>
                  <a:pathLst>
                    <a:path w="18719" h="21600" extrusionOk="0">
                      <a:moveTo>
                        <a:pt x="78" y="0"/>
                      </a:moveTo>
                      <a:cubicBezTo>
                        <a:pt x="-596" y="4030"/>
                        <a:pt x="3166" y="7821"/>
                        <a:pt x="9131" y="9123"/>
                      </a:cubicBezTo>
                      <a:cubicBezTo>
                        <a:pt x="12486" y="9855"/>
                        <a:pt x="16636" y="9920"/>
                        <a:pt x="18155" y="12002"/>
                      </a:cubicBezTo>
                      <a:cubicBezTo>
                        <a:pt x="21004" y="15910"/>
                        <a:pt x="12219" y="18092"/>
                        <a:pt x="10773" y="21600"/>
                      </a:cubicBezTo>
                    </a:path>
                  </a:pathLst>
                </a:custGeom>
                <a:noFill/>
                <a:ln w="88900" cap="flat">
                  <a:solidFill>
                    <a:srgbClr val="FFFF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83" name="Line">
                  <a:extLst>
                    <a:ext uri="{FF2B5EF4-FFF2-40B4-BE49-F238E27FC236}">
                      <a16:creationId xmlns:a16="http://schemas.microsoft.com/office/drawing/2014/main" id="{F54C134F-C831-1A4B-BD75-5CDF1C5061E7}"/>
                    </a:ext>
                  </a:extLst>
                </p:cNvPr>
                <p:cNvSpPr/>
                <p:nvPr/>
              </p:nvSpPr>
              <p:spPr>
                <a:xfrm rot="13693821">
                  <a:off x="571346" y="1691953"/>
                  <a:ext cx="61294" cy="274910"/>
                </a:xfrm>
                <a:custGeom>
                  <a:avLst/>
                  <a:gdLst/>
                  <a:ahLst/>
                  <a:cxnLst>
                    <a:cxn ang="0">
                      <a:pos x="wd2" y="hd2"/>
                    </a:cxn>
                    <a:cxn ang="5400000">
                      <a:pos x="wd2" y="hd2"/>
                    </a:cxn>
                    <a:cxn ang="10800000">
                      <a:pos x="wd2" y="hd2"/>
                    </a:cxn>
                    <a:cxn ang="16200000">
                      <a:pos x="wd2" y="hd2"/>
                    </a:cxn>
                  </a:cxnLst>
                  <a:rect l="0" t="0" r="r" b="b"/>
                  <a:pathLst>
                    <a:path w="19608" h="21600" extrusionOk="0">
                      <a:moveTo>
                        <a:pt x="3172" y="21600"/>
                      </a:moveTo>
                      <a:cubicBezTo>
                        <a:pt x="-1992" y="16396"/>
                        <a:pt x="-690" y="11192"/>
                        <a:pt x="5912" y="6526"/>
                      </a:cubicBezTo>
                      <a:cubicBezTo>
                        <a:pt x="9199" y="4203"/>
                        <a:pt x="13813" y="2006"/>
                        <a:pt x="19608" y="0"/>
                      </a:cubicBezTo>
                    </a:path>
                  </a:pathLst>
                </a:custGeom>
                <a:noFill/>
                <a:ln w="88900" cap="flat">
                  <a:solidFill>
                    <a:srgbClr val="FFFF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84" name="Line">
                  <a:extLst>
                    <a:ext uri="{FF2B5EF4-FFF2-40B4-BE49-F238E27FC236}">
                      <a16:creationId xmlns:a16="http://schemas.microsoft.com/office/drawing/2014/main" id="{3B1A9B2E-EB79-2A46-B60D-36F846580B05}"/>
                    </a:ext>
                  </a:extLst>
                </p:cNvPr>
                <p:cNvSpPr/>
                <p:nvPr/>
              </p:nvSpPr>
              <p:spPr>
                <a:xfrm rot="17411147">
                  <a:off x="297659" y="-45679"/>
                  <a:ext cx="97659" cy="279443"/>
                </a:xfrm>
                <a:custGeom>
                  <a:avLst/>
                  <a:gdLst/>
                  <a:ahLst/>
                  <a:cxnLst>
                    <a:cxn ang="0">
                      <a:pos x="wd2" y="hd2"/>
                    </a:cxn>
                    <a:cxn ang="5400000">
                      <a:pos x="wd2" y="hd2"/>
                    </a:cxn>
                    <a:cxn ang="10800000">
                      <a:pos x="wd2" y="hd2"/>
                    </a:cxn>
                    <a:cxn ang="16200000">
                      <a:pos x="wd2" y="hd2"/>
                    </a:cxn>
                  </a:cxnLst>
                  <a:rect l="0" t="0" r="r" b="b"/>
                  <a:pathLst>
                    <a:path w="20662" h="21600" extrusionOk="0">
                      <a:moveTo>
                        <a:pt x="0" y="0"/>
                      </a:moveTo>
                      <a:cubicBezTo>
                        <a:pt x="8331" y="2622"/>
                        <a:pt x="14416" y="5966"/>
                        <a:pt x="17737" y="9696"/>
                      </a:cubicBezTo>
                      <a:cubicBezTo>
                        <a:pt x="21061" y="13429"/>
                        <a:pt x="21600" y="17536"/>
                        <a:pt x="19106" y="21600"/>
                      </a:cubicBezTo>
                    </a:path>
                  </a:pathLst>
                </a:custGeom>
                <a:noFill/>
                <a:ln w="88900" cap="flat">
                  <a:solidFill>
                    <a:srgbClr val="FFFF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85" name="Line">
                  <a:extLst>
                    <a:ext uri="{FF2B5EF4-FFF2-40B4-BE49-F238E27FC236}">
                      <a16:creationId xmlns:a16="http://schemas.microsoft.com/office/drawing/2014/main" id="{5C9D7870-843B-DF4C-8656-E090862E8415}"/>
                    </a:ext>
                  </a:extLst>
                </p:cNvPr>
                <p:cNvSpPr/>
                <p:nvPr/>
              </p:nvSpPr>
              <p:spPr>
                <a:xfrm rot="17411147">
                  <a:off x="297659" y="-45679"/>
                  <a:ext cx="97659" cy="279443"/>
                </a:xfrm>
                <a:custGeom>
                  <a:avLst/>
                  <a:gdLst/>
                  <a:ahLst/>
                  <a:cxnLst>
                    <a:cxn ang="0">
                      <a:pos x="wd2" y="hd2"/>
                    </a:cxn>
                    <a:cxn ang="5400000">
                      <a:pos x="wd2" y="hd2"/>
                    </a:cxn>
                    <a:cxn ang="10800000">
                      <a:pos x="wd2" y="hd2"/>
                    </a:cxn>
                    <a:cxn ang="16200000">
                      <a:pos x="wd2" y="hd2"/>
                    </a:cxn>
                  </a:cxnLst>
                  <a:rect l="0" t="0" r="r" b="b"/>
                  <a:pathLst>
                    <a:path w="20662" h="21600" extrusionOk="0">
                      <a:moveTo>
                        <a:pt x="0" y="0"/>
                      </a:moveTo>
                      <a:cubicBezTo>
                        <a:pt x="8331" y="2622"/>
                        <a:pt x="14416" y="5966"/>
                        <a:pt x="17737" y="9696"/>
                      </a:cubicBezTo>
                      <a:cubicBezTo>
                        <a:pt x="21061" y="13429"/>
                        <a:pt x="21600" y="17536"/>
                        <a:pt x="19106" y="21600"/>
                      </a:cubicBezTo>
                    </a:path>
                  </a:pathLst>
                </a:custGeom>
                <a:noFill/>
                <a:ln w="88900" cap="flat">
                  <a:solidFill>
                    <a:srgbClr val="FFFF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grpSp>
          <p:sp>
            <p:nvSpPr>
              <p:cNvPr id="81" name="Line">
                <a:extLst>
                  <a:ext uri="{FF2B5EF4-FFF2-40B4-BE49-F238E27FC236}">
                    <a16:creationId xmlns:a16="http://schemas.microsoft.com/office/drawing/2014/main" id="{1E98EB7E-26FF-E541-89C5-1438F0349913}"/>
                  </a:ext>
                </a:extLst>
              </p:cNvPr>
              <p:cNvSpPr/>
              <p:nvPr/>
            </p:nvSpPr>
            <p:spPr>
              <a:xfrm rot="8172254" flipH="1">
                <a:off x="2030097" y="498785"/>
                <a:ext cx="97659" cy="279443"/>
              </a:xfrm>
              <a:custGeom>
                <a:avLst/>
                <a:gdLst/>
                <a:ahLst/>
                <a:cxnLst>
                  <a:cxn ang="0">
                    <a:pos x="wd2" y="hd2"/>
                  </a:cxn>
                  <a:cxn ang="5400000">
                    <a:pos x="wd2" y="hd2"/>
                  </a:cxn>
                  <a:cxn ang="10800000">
                    <a:pos x="wd2" y="hd2"/>
                  </a:cxn>
                  <a:cxn ang="16200000">
                    <a:pos x="wd2" y="hd2"/>
                  </a:cxn>
                </a:cxnLst>
                <a:rect l="0" t="0" r="r" b="b"/>
                <a:pathLst>
                  <a:path w="20662" h="21600" extrusionOk="0">
                    <a:moveTo>
                      <a:pt x="0" y="0"/>
                    </a:moveTo>
                    <a:cubicBezTo>
                      <a:pt x="8331" y="2622"/>
                      <a:pt x="14416" y="5966"/>
                      <a:pt x="17737" y="9696"/>
                    </a:cubicBezTo>
                    <a:cubicBezTo>
                      <a:pt x="21061" y="13429"/>
                      <a:pt x="21600" y="17536"/>
                      <a:pt x="19106" y="21600"/>
                    </a:cubicBezTo>
                  </a:path>
                </a:pathLst>
              </a:custGeom>
              <a:noFill/>
              <a:ln w="88900" cap="flat">
                <a:solidFill>
                  <a:srgbClr val="FFFF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grpSp>
        <p:sp>
          <p:nvSpPr>
            <p:cNvPr id="15" name="Rectangle">
              <a:extLst>
                <a:ext uri="{FF2B5EF4-FFF2-40B4-BE49-F238E27FC236}">
                  <a16:creationId xmlns:a16="http://schemas.microsoft.com/office/drawing/2014/main" id="{0B3EEC0A-420B-8B45-8AD3-72FAD497A2B1}"/>
                </a:ext>
              </a:extLst>
            </p:cNvPr>
            <p:cNvSpPr/>
            <p:nvPr/>
          </p:nvSpPr>
          <p:spPr>
            <a:xfrm>
              <a:off x="5162195" y="4918761"/>
              <a:ext cx="300237" cy="1126283"/>
            </a:xfrm>
            <a:prstGeom prst="rect">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16" name="Shape">
              <a:extLst>
                <a:ext uri="{FF2B5EF4-FFF2-40B4-BE49-F238E27FC236}">
                  <a16:creationId xmlns:a16="http://schemas.microsoft.com/office/drawing/2014/main" id="{EF11A468-DC65-5E45-A097-3E27ABEC66C0}"/>
                </a:ext>
              </a:extLst>
            </p:cNvPr>
            <p:cNvSpPr/>
            <p:nvPr/>
          </p:nvSpPr>
          <p:spPr>
            <a:xfrm>
              <a:off x="8424332" y="5239637"/>
              <a:ext cx="489557" cy="489784"/>
            </a:xfrm>
            <a:custGeom>
              <a:avLst/>
              <a:gdLst/>
              <a:ahLst/>
              <a:cxnLst>
                <a:cxn ang="0">
                  <a:pos x="wd2" y="hd2"/>
                </a:cxn>
                <a:cxn ang="5400000">
                  <a:pos x="wd2" y="hd2"/>
                </a:cxn>
                <a:cxn ang="10800000">
                  <a:pos x="wd2" y="hd2"/>
                </a:cxn>
                <a:cxn ang="16200000">
                  <a:pos x="wd2" y="hd2"/>
                </a:cxn>
              </a:cxnLst>
              <a:rect l="0" t="0" r="r" b="b"/>
              <a:pathLst>
                <a:path w="21592" h="21596" extrusionOk="0">
                  <a:moveTo>
                    <a:pt x="10796" y="0"/>
                  </a:moveTo>
                  <a:cubicBezTo>
                    <a:pt x="10782" y="0"/>
                    <a:pt x="10549" y="-4"/>
                    <a:pt x="10310" y="21"/>
                  </a:cubicBezTo>
                  <a:cubicBezTo>
                    <a:pt x="9540" y="117"/>
                    <a:pt x="8930" y="728"/>
                    <a:pt x="8833" y="1498"/>
                  </a:cubicBezTo>
                  <a:cubicBezTo>
                    <a:pt x="8808" y="1736"/>
                    <a:pt x="8813" y="1970"/>
                    <a:pt x="8813" y="1983"/>
                  </a:cubicBezTo>
                  <a:lnTo>
                    <a:pt x="8813" y="8810"/>
                  </a:lnTo>
                  <a:lnTo>
                    <a:pt x="1984" y="8810"/>
                  </a:lnTo>
                  <a:cubicBezTo>
                    <a:pt x="1970" y="8810"/>
                    <a:pt x="1737" y="8816"/>
                    <a:pt x="1498" y="8841"/>
                  </a:cubicBezTo>
                  <a:cubicBezTo>
                    <a:pt x="728" y="8937"/>
                    <a:pt x="118" y="9537"/>
                    <a:pt x="21" y="10308"/>
                  </a:cubicBezTo>
                  <a:cubicBezTo>
                    <a:pt x="-4" y="10546"/>
                    <a:pt x="0" y="10780"/>
                    <a:pt x="0" y="10793"/>
                  </a:cubicBezTo>
                  <a:cubicBezTo>
                    <a:pt x="0" y="10807"/>
                    <a:pt x="-4" y="11040"/>
                    <a:pt x="21" y="11278"/>
                  </a:cubicBezTo>
                  <a:cubicBezTo>
                    <a:pt x="118" y="12049"/>
                    <a:pt x="728" y="12659"/>
                    <a:pt x="1498" y="12755"/>
                  </a:cubicBezTo>
                  <a:cubicBezTo>
                    <a:pt x="1737" y="12781"/>
                    <a:pt x="1970" y="12786"/>
                    <a:pt x="1984" y="12786"/>
                  </a:cubicBezTo>
                  <a:lnTo>
                    <a:pt x="8813" y="12786"/>
                  </a:lnTo>
                  <a:lnTo>
                    <a:pt x="8813" y="19613"/>
                  </a:lnTo>
                  <a:cubicBezTo>
                    <a:pt x="8813" y="19627"/>
                    <a:pt x="8808" y="19860"/>
                    <a:pt x="8833" y="20098"/>
                  </a:cubicBezTo>
                  <a:cubicBezTo>
                    <a:pt x="8930" y="20869"/>
                    <a:pt x="9540" y="21469"/>
                    <a:pt x="10310" y="21565"/>
                  </a:cubicBezTo>
                  <a:cubicBezTo>
                    <a:pt x="10549" y="21590"/>
                    <a:pt x="10782" y="21596"/>
                    <a:pt x="10796" y="21596"/>
                  </a:cubicBezTo>
                  <a:cubicBezTo>
                    <a:pt x="10810" y="21596"/>
                    <a:pt x="11043" y="21590"/>
                    <a:pt x="11282" y="21565"/>
                  </a:cubicBezTo>
                  <a:cubicBezTo>
                    <a:pt x="12052" y="21469"/>
                    <a:pt x="12662" y="20869"/>
                    <a:pt x="12759" y="20098"/>
                  </a:cubicBezTo>
                  <a:cubicBezTo>
                    <a:pt x="12784" y="19860"/>
                    <a:pt x="12779" y="19627"/>
                    <a:pt x="12779" y="19613"/>
                  </a:cubicBezTo>
                  <a:lnTo>
                    <a:pt x="12779" y="12786"/>
                  </a:lnTo>
                  <a:lnTo>
                    <a:pt x="19608" y="12786"/>
                  </a:lnTo>
                  <a:cubicBezTo>
                    <a:pt x="19622" y="12786"/>
                    <a:pt x="19855" y="12781"/>
                    <a:pt x="20094" y="12755"/>
                  </a:cubicBezTo>
                  <a:cubicBezTo>
                    <a:pt x="20864" y="12659"/>
                    <a:pt x="21474" y="12049"/>
                    <a:pt x="21571" y="11278"/>
                  </a:cubicBezTo>
                  <a:cubicBezTo>
                    <a:pt x="21596" y="11040"/>
                    <a:pt x="21592" y="10807"/>
                    <a:pt x="21592" y="10793"/>
                  </a:cubicBezTo>
                  <a:cubicBezTo>
                    <a:pt x="21592" y="10780"/>
                    <a:pt x="21596" y="10546"/>
                    <a:pt x="21571" y="10308"/>
                  </a:cubicBezTo>
                  <a:cubicBezTo>
                    <a:pt x="21474" y="9537"/>
                    <a:pt x="20864" y="8937"/>
                    <a:pt x="20094" y="8841"/>
                  </a:cubicBezTo>
                  <a:cubicBezTo>
                    <a:pt x="19855" y="8816"/>
                    <a:pt x="19622" y="8810"/>
                    <a:pt x="19608" y="8810"/>
                  </a:cubicBezTo>
                  <a:lnTo>
                    <a:pt x="12779" y="8810"/>
                  </a:lnTo>
                  <a:lnTo>
                    <a:pt x="12779" y="1983"/>
                  </a:lnTo>
                  <a:cubicBezTo>
                    <a:pt x="12779" y="1970"/>
                    <a:pt x="12784" y="1736"/>
                    <a:pt x="12759" y="1498"/>
                  </a:cubicBezTo>
                  <a:cubicBezTo>
                    <a:pt x="12662" y="728"/>
                    <a:pt x="12052" y="117"/>
                    <a:pt x="11282" y="21"/>
                  </a:cubicBezTo>
                  <a:cubicBezTo>
                    <a:pt x="11043" y="-4"/>
                    <a:pt x="10810" y="0"/>
                    <a:pt x="10796" y="0"/>
                  </a:cubicBezTo>
                  <a:close/>
                </a:path>
              </a:pathLst>
            </a:custGeom>
            <a:solidFill>
              <a:srgbClr val="DE411B"/>
            </a:solidFill>
            <a:ln w="25400">
              <a:solidFill>
                <a:srgbClr val="FF0005"/>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grpSp>
          <p:nvGrpSpPr>
            <p:cNvPr id="17" name="Group">
              <a:extLst>
                <a:ext uri="{FF2B5EF4-FFF2-40B4-BE49-F238E27FC236}">
                  <a16:creationId xmlns:a16="http://schemas.microsoft.com/office/drawing/2014/main" id="{88315BDC-A4CA-804C-88D9-49FA56CF0688}"/>
                </a:ext>
              </a:extLst>
            </p:cNvPr>
            <p:cNvGrpSpPr/>
            <p:nvPr/>
          </p:nvGrpSpPr>
          <p:grpSpPr>
            <a:xfrm>
              <a:off x="4829962" y="4999549"/>
              <a:ext cx="964705" cy="964705"/>
              <a:chOff x="0" y="-1"/>
              <a:chExt cx="964704" cy="964705"/>
            </a:xfrm>
          </p:grpSpPr>
          <p:sp>
            <p:nvSpPr>
              <p:cNvPr id="66" name="Rectangle">
                <a:extLst>
                  <a:ext uri="{FF2B5EF4-FFF2-40B4-BE49-F238E27FC236}">
                    <a16:creationId xmlns:a16="http://schemas.microsoft.com/office/drawing/2014/main" id="{8749DED1-A333-C143-8F6A-9B8AB49DEDA6}"/>
                  </a:ext>
                </a:extLst>
              </p:cNvPr>
              <p:cNvSpPr/>
              <p:nvPr/>
            </p:nvSpPr>
            <p:spPr>
              <a:xfrm>
                <a:off x="0" y="172268"/>
                <a:ext cx="964704" cy="6890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67" name="Rectangle">
                <a:extLst>
                  <a:ext uri="{FF2B5EF4-FFF2-40B4-BE49-F238E27FC236}">
                    <a16:creationId xmlns:a16="http://schemas.microsoft.com/office/drawing/2014/main" id="{E414B6C4-B572-394F-A85B-AB892108A991}"/>
                  </a:ext>
                </a:extLst>
              </p:cNvPr>
              <p:cNvSpPr/>
              <p:nvPr/>
            </p:nvSpPr>
            <p:spPr>
              <a:xfrm>
                <a:off x="0" y="310083"/>
                <a:ext cx="964704" cy="6890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68" name="Rectangle">
                <a:extLst>
                  <a:ext uri="{FF2B5EF4-FFF2-40B4-BE49-F238E27FC236}">
                    <a16:creationId xmlns:a16="http://schemas.microsoft.com/office/drawing/2014/main" id="{0718CDA0-F9F7-5D47-8187-92E4C7DDD7D5}"/>
                  </a:ext>
                </a:extLst>
              </p:cNvPr>
              <p:cNvSpPr/>
              <p:nvPr/>
            </p:nvSpPr>
            <p:spPr>
              <a:xfrm>
                <a:off x="0" y="447898"/>
                <a:ext cx="964704" cy="6890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69" name="Rectangle">
                <a:extLst>
                  <a:ext uri="{FF2B5EF4-FFF2-40B4-BE49-F238E27FC236}">
                    <a16:creationId xmlns:a16="http://schemas.microsoft.com/office/drawing/2014/main" id="{FA5EE934-2FB9-844B-8CE8-774D03F1A120}"/>
                  </a:ext>
                </a:extLst>
              </p:cNvPr>
              <p:cNvSpPr/>
              <p:nvPr/>
            </p:nvSpPr>
            <p:spPr>
              <a:xfrm>
                <a:off x="0" y="585712"/>
                <a:ext cx="964704" cy="68909"/>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70" name="Rectangle">
                <a:extLst>
                  <a:ext uri="{FF2B5EF4-FFF2-40B4-BE49-F238E27FC236}">
                    <a16:creationId xmlns:a16="http://schemas.microsoft.com/office/drawing/2014/main" id="{ED46A2F2-AED0-D34F-931F-FD0BECB32CB3}"/>
                  </a:ext>
                </a:extLst>
              </p:cNvPr>
              <p:cNvSpPr/>
              <p:nvPr/>
            </p:nvSpPr>
            <p:spPr>
              <a:xfrm>
                <a:off x="0" y="723527"/>
                <a:ext cx="964704" cy="68909"/>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71" name="Rectangle">
                <a:extLst>
                  <a:ext uri="{FF2B5EF4-FFF2-40B4-BE49-F238E27FC236}">
                    <a16:creationId xmlns:a16="http://schemas.microsoft.com/office/drawing/2014/main" id="{742FFA17-332B-8A45-881F-B8173A69C632}"/>
                  </a:ext>
                </a:extLst>
              </p:cNvPr>
              <p:cNvSpPr/>
              <p:nvPr/>
            </p:nvSpPr>
            <p:spPr>
              <a:xfrm rot="16200000">
                <a:off x="-275630" y="447898"/>
                <a:ext cx="964704" cy="6890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72" name="Rectangle">
                <a:extLst>
                  <a:ext uri="{FF2B5EF4-FFF2-40B4-BE49-F238E27FC236}">
                    <a16:creationId xmlns:a16="http://schemas.microsoft.com/office/drawing/2014/main" id="{3B21F183-4D59-FD42-868A-3847306F4254}"/>
                  </a:ext>
                </a:extLst>
              </p:cNvPr>
              <p:cNvSpPr/>
              <p:nvPr/>
            </p:nvSpPr>
            <p:spPr>
              <a:xfrm rot="16200000">
                <a:off x="-137815" y="447898"/>
                <a:ext cx="964704" cy="6890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73" name="Rectangle">
                <a:extLst>
                  <a:ext uri="{FF2B5EF4-FFF2-40B4-BE49-F238E27FC236}">
                    <a16:creationId xmlns:a16="http://schemas.microsoft.com/office/drawing/2014/main" id="{FBDE968D-42E8-A14A-A4DA-2EC0FDA83CD3}"/>
                  </a:ext>
                </a:extLst>
              </p:cNvPr>
              <p:cNvSpPr/>
              <p:nvPr/>
            </p:nvSpPr>
            <p:spPr>
              <a:xfrm rot="16200000">
                <a:off x="0" y="447898"/>
                <a:ext cx="964704" cy="6890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74" name="Rectangle">
                <a:extLst>
                  <a:ext uri="{FF2B5EF4-FFF2-40B4-BE49-F238E27FC236}">
                    <a16:creationId xmlns:a16="http://schemas.microsoft.com/office/drawing/2014/main" id="{511EE4CE-2E3C-EA4B-8058-49FABB5A54B1}"/>
                  </a:ext>
                </a:extLst>
              </p:cNvPr>
              <p:cNvSpPr/>
              <p:nvPr/>
            </p:nvSpPr>
            <p:spPr>
              <a:xfrm rot="16200000">
                <a:off x="137814" y="447898"/>
                <a:ext cx="964705" cy="6890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75" name="Rectangle">
                <a:extLst>
                  <a:ext uri="{FF2B5EF4-FFF2-40B4-BE49-F238E27FC236}">
                    <a16:creationId xmlns:a16="http://schemas.microsoft.com/office/drawing/2014/main" id="{1932B7AE-C9D2-E34B-9AC0-D78684EA77BA}"/>
                  </a:ext>
                </a:extLst>
              </p:cNvPr>
              <p:cNvSpPr/>
              <p:nvPr/>
            </p:nvSpPr>
            <p:spPr>
              <a:xfrm rot="16200000">
                <a:off x="275629" y="447898"/>
                <a:ext cx="964705" cy="6890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76" name="Rounded Rectangle">
                <a:extLst>
                  <a:ext uri="{FF2B5EF4-FFF2-40B4-BE49-F238E27FC236}">
                    <a16:creationId xmlns:a16="http://schemas.microsoft.com/office/drawing/2014/main" id="{61E941B5-ED33-7A44-8D2A-B973052F222D}"/>
                  </a:ext>
                </a:extLst>
              </p:cNvPr>
              <p:cNvSpPr/>
              <p:nvPr/>
            </p:nvSpPr>
            <p:spPr>
              <a:xfrm>
                <a:off x="103361" y="103361"/>
                <a:ext cx="757982" cy="757982"/>
              </a:xfrm>
              <a:prstGeom prst="roundRect">
                <a:avLst>
                  <a:gd name="adj" fmla="val 5062"/>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77" name="Rounded Rectangle">
                <a:extLst>
                  <a:ext uri="{FF2B5EF4-FFF2-40B4-BE49-F238E27FC236}">
                    <a16:creationId xmlns:a16="http://schemas.microsoft.com/office/drawing/2014/main" id="{4D94ED98-E260-BC4E-9DCE-47729640F007}"/>
                  </a:ext>
                </a:extLst>
              </p:cNvPr>
              <p:cNvSpPr/>
              <p:nvPr/>
            </p:nvSpPr>
            <p:spPr>
              <a:xfrm>
                <a:off x="172268" y="172268"/>
                <a:ext cx="620168" cy="620168"/>
              </a:xfrm>
              <a:prstGeom prst="roundRect">
                <a:avLst>
                  <a:gd name="adj" fmla="val 3473"/>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grpSp>
        <p:sp>
          <p:nvSpPr>
            <p:cNvPr id="18" name="Line">
              <a:extLst>
                <a:ext uri="{FF2B5EF4-FFF2-40B4-BE49-F238E27FC236}">
                  <a16:creationId xmlns:a16="http://schemas.microsoft.com/office/drawing/2014/main" id="{7A0A5368-FC0C-8C4D-94CD-7CA8DEECCE24}"/>
                </a:ext>
              </a:extLst>
            </p:cNvPr>
            <p:cNvSpPr/>
            <p:nvPr/>
          </p:nvSpPr>
          <p:spPr>
            <a:xfrm flipV="1">
              <a:off x="5179922" y="5132923"/>
              <a:ext cx="1" cy="206838"/>
            </a:xfrm>
            <a:prstGeom prst="line">
              <a:avLst/>
            </a:prstGeom>
            <a:ln w="38100">
              <a:solidFill>
                <a:srgbClr val="FFFFFF"/>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19" name="Line">
              <a:extLst>
                <a:ext uri="{FF2B5EF4-FFF2-40B4-BE49-F238E27FC236}">
                  <a16:creationId xmlns:a16="http://schemas.microsoft.com/office/drawing/2014/main" id="{4827BF31-D4A2-4D48-B9D1-4D5C6E51BCD7}"/>
                </a:ext>
              </a:extLst>
            </p:cNvPr>
            <p:cNvSpPr/>
            <p:nvPr/>
          </p:nvSpPr>
          <p:spPr>
            <a:xfrm>
              <a:off x="5453117" y="5631860"/>
              <a:ext cx="1" cy="206838"/>
            </a:xfrm>
            <a:prstGeom prst="line">
              <a:avLst/>
            </a:prstGeom>
            <a:ln w="38100">
              <a:solidFill>
                <a:srgbClr val="FFFFFF"/>
              </a:solidFill>
              <a:miter lim="400000"/>
              <a:head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20" name="Line">
              <a:extLst>
                <a:ext uri="{FF2B5EF4-FFF2-40B4-BE49-F238E27FC236}">
                  <a16:creationId xmlns:a16="http://schemas.microsoft.com/office/drawing/2014/main" id="{FFD8B88C-6452-CA4D-9E75-AED4C5AD933C}"/>
                </a:ext>
              </a:extLst>
            </p:cNvPr>
            <p:cNvSpPr/>
            <p:nvPr/>
          </p:nvSpPr>
          <p:spPr>
            <a:xfrm rot="7796024">
              <a:off x="5011585" y="5433301"/>
              <a:ext cx="610157" cy="103167"/>
            </a:xfrm>
            <a:custGeom>
              <a:avLst/>
              <a:gdLst/>
              <a:ahLst/>
              <a:cxnLst>
                <a:cxn ang="0">
                  <a:pos x="wd2" y="hd2"/>
                </a:cxn>
                <a:cxn ang="5400000">
                  <a:pos x="wd2" y="hd2"/>
                </a:cxn>
                <a:cxn ang="10800000">
                  <a:pos x="wd2" y="hd2"/>
                </a:cxn>
                <a:cxn ang="16200000">
                  <a:pos x="wd2" y="hd2"/>
                </a:cxn>
              </a:cxnLst>
              <a:rect l="0" t="0" r="r" b="b"/>
              <a:pathLst>
                <a:path w="21600" h="21600" extrusionOk="0">
                  <a:moveTo>
                    <a:pt x="0" y="11106"/>
                  </a:moveTo>
                  <a:lnTo>
                    <a:pt x="8625" y="0"/>
                  </a:lnTo>
                  <a:lnTo>
                    <a:pt x="12244" y="21600"/>
                  </a:lnTo>
                  <a:lnTo>
                    <a:pt x="21600" y="11106"/>
                  </a:lnTo>
                </a:path>
              </a:pathLst>
            </a:custGeom>
            <a:ln w="38100">
              <a:solidFill>
                <a:srgbClr val="FFFFFF"/>
              </a:solidFill>
              <a:miter lim="400000"/>
              <a:headEnd type="oval"/>
              <a:tail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21" name="NEXT-GEN TECHNOLOGIES">
              <a:extLst>
                <a:ext uri="{FF2B5EF4-FFF2-40B4-BE49-F238E27FC236}">
                  <a16:creationId xmlns:a16="http://schemas.microsoft.com/office/drawing/2014/main" id="{B22E5A62-C03B-F049-A4FB-13E956A330CA}"/>
                </a:ext>
              </a:extLst>
            </p:cNvPr>
            <p:cNvSpPr/>
            <p:nvPr/>
          </p:nvSpPr>
          <p:spPr>
            <a:xfrm>
              <a:off x="2715660" y="2269008"/>
              <a:ext cx="5193307" cy="796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p>
              <a:pPr algn="ctr">
                <a:lnSpc>
                  <a:spcPct val="90000"/>
                </a:lnSpc>
                <a:defRPr sz="2000" cap="all" spc="219"/>
              </a:pPr>
              <a:r>
                <a:rPr lang="en-GB" spc="180">
                  <a:solidFill>
                    <a:schemeClr val="bg2"/>
                  </a:solidFill>
                </a:rPr>
                <a:t>BY LEVERAGING</a:t>
              </a:r>
            </a:p>
            <a:p>
              <a:pPr algn="ctr">
                <a:lnSpc>
                  <a:spcPct val="90000"/>
                </a:lnSpc>
                <a:defRPr sz="2000" cap="all" spc="219"/>
              </a:pPr>
              <a:r>
                <a:rPr lang="en-GB" spc="180">
                  <a:solidFill>
                    <a:schemeClr val="bg2"/>
                  </a:solidFill>
                </a:rPr>
                <a:t>NEXT-GEN TECHNOLOGIES</a:t>
              </a:r>
            </a:p>
            <a:p>
              <a:pPr algn="ctr">
                <a:lnSpc>
                  <a:spcPct val="90000"/>
                </a:lnSpc>
                <a:defRPr sz="2000" cap="all" spc="219"/>
              </a:pPr>
              <a:endParaRPr lang="en-GB" spc="180">
                <a:solidFill>
                  <a:schemeClr val="bg2"/>
                </a:solidFill>
              </a:endParaRPr>
            </a:p>
          </p:txBody>
        </p:sp>
        <p:sp>
          <p:nvSpPr>
            <p:cNvPr id="22" name="Line">
              <a:extLst>
                <a:ext uri="{FF2B5EF4-FFF2-40B4-BE49-F238E27FC236}">
                  <a16:creationId xmlns:a16="http://schemas.microsoft.com/office/drawing/2014/main" id="{86879917-01E4-974E-8CB0-34E89455F3AB}"/>
                </a:ext>
              </a:extLst>
            </p:cNvPr>
            <p:cNvSpPr/>
            <p:nvPr/>
          </p:nvSpPr>
          <p:spPr>
            <a:xfrm flipH="1">
              <a:off x="5316619" y="3142193"/>
              <a:ext cx="1" cy="853418"/>
            </a:xfrm>
            <a:prstGeom prst="line">
              <a:avLst/>
            </a:prstGeom>
            <a:ln w="25400" cap="rnd">
              <a:solidFill>
                <a:srgbClr val="000000"/>
              </a:solidFill>
              <a:custDash>
                <a:ds d="100000" sp="200000"/>
              </a:custDash>
              <a:headEnd type="oval"/>
              <a:tail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23" name="Rectangle">
              <a:extLst>
                <a:ext uri="{FF2B5EF4-FFF2-40B4-BE49-F238E27FC236}">
                  <a16:creationId xmlns:a16="http://schemas.microsoft.com/office/drawing/2014/main" id="{CD9BA027-C4F0-594C-9F4C-42AF8ED34F73}"/>
                </a:ext>
              </a:extLst>
            </p:cNvPr>
            <p:cNvSpPr/>
            <p:nvPr/>
          </p:nvSpPr>
          <p:spPr>
            <a:xfrm>
              <a:off x="17227305" y="5026289"/>
              <a:ext cx="3602890" cy="1016001"/>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24" name="Rectangle">
              <a:extLst>
                <a:ext uri="{FF2B5EF4-FFF2-40B4-BE49-F238E27FC236}">
                  <a16:creationId xmlns:a16="http://schemas.microsoft.com/office/drawing/2014/main" id="{399C1D1D-D14B-8C46-A0D7-48440EFC3D03}"/>
                </a:ext>
              </a:extLst>
            </p:cNvPr>
            <p:cNvSpPr/>
            <p:nvPr/>
          </p:nvSpPr>
          <p:spPr>
            <a:xfrm>
              <a:off x="17236080" y="6169289"/>
              <a:ext cx="3585342" cy="1016001"/>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25" name="Rectangle">
              <a:extLst>
                <a:ext uri="{FF2B5EF4-FFF2-40B4-BE49-F238E27FC236}">
                  <a16:creationId xmlns:a16="http://schemas.microsoft.com/office/drawing/2014/main" id="{926B6FDF-4D3E-8947-8F84-976611050591}"/>
                </a:ext>
              </a:extLst>
            </p:cNvPr>
            <p:cNvSpPr/>
            <p:nvPr/>
          </p:nvSpPr>
          <p:spPr>
            <a:xfrm>
              <a:off x="17225694" y="3883678"/>
              <a:ext cx="3606112" cy="1016910"/>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solidFill>
                  <a:schemeClr val="bg1"/>
                </a:solidFill>
              </a:endParaRPr>
            </a:p>
          </p:txBody>
        </p:sp>
        <p:grpSp>
          <p:nvGrpSpPr>
            <p:cNvPr id="27" name="Group">
              <a:extLst>
                <a:ext uri="{FF2B5EF4-FFF2-40B4-BE49-F238E27FC236}">
                  <a16:creationId xmlns:a16="http://schemas.microsoft.com/office/drawing/2014/main" id="{FD3C490D-B26F-A948-876B-A40E25D205A5}"/>
                </a:ext>
              </a:extLst>
            </p:cNvPr>
            <p:cNvGrpSpPr/>
            <p:nvPr/>
          </p:nvGrpSpPr>
          <p:grpSpPr>
            <a:xfrm>
              <a:off x="9500622" y="4239642"/>
              <a:ext cx="4376137" cy="3075257"/>
              <a:chOff x="12736" y="0"/>
              <a:chExt cx="4376137" cy="3075257"/>
            </a:xfrm>
          </p:grpSpPr>
          <p:sp>
            <p:nvSpPr>
              <p:cNvPr id="50" name="Shape">
                <a:extLst>
                  <a:ext uri="{FF2B5EF4-FFF2-40B4-BE49-F238E27FC236}">
                    <a16:creationId xmlns:a16="http://schemas.microsoft.com/office/drawing/2014/main" id="{B310AD29-5A42-CD44-97E6-425B3A3C628B}"/>
                  </a:ext>
                </a:extLst>
              </p:cNvPr>
              <p:cNvSpPr/>
              <p:nvPr/>
            </p:nvSpPr>
            <p:spPr>
              <a:xfrm rot="15906000">
                <a:off x="2080329" y="305734"/>
                <a:ext cx="263838" cy="1001484"/>
              </a:xfrm>
              <a:custGeom>
                <a:avLst/>
                <a:gdLst/>
                <a:ahLst/>
                <a:cxnLst>
                  <a:cxn ang="0">
                    <a:pos x="wd2" y="hd2"/>
                  </a:cxn>
                  <a:cxn ang="5400000">
                    <a:pos x="wd2" y="hd2"/>
                  </a:cxn>
                  <a:cxn ang="10800000">
                    <a:pos x="wd2" y="hd2"/>
                  </a:cxn>
                  <a:cxn ang="16200000">
                    <a:pos x="wd2" y="hd2"/>
                  </a:cxn>
                </a:cxnLst>
                <a:rect l="0" t="0" r="r" b="b"/>
                <a:pathLst>
                  <a:path w="21597" h="21439" extrusionOk="0">
                    <a:moveTo>
                      <a:pt x="10649" y="1"/>
                    </a:moveTo>
                    <a:cubicBezTo>
                      <a:pt x="8673" y="34"/>
                      <a:pt x="7412" y="581"/>
                      <a:pt x="6545" y="1369"/>
                    </a:cubicBezTo>
                    <a:cubicBezTo>
                      <a:pt x="5020" y="2756"/>
                      <a:pt x="3288" y="4686"/>
                      <a:pt x="6545" y="5807"/>
                    </a:cubicBezTo>
                    <a:cubicBezTo>
                      <a:pt x="9469" y="6813"/>
                      <a:pt x="13173" y="6578"/>
                      <a:pt x="14863" y="5357"/>
                    </a:cubicBezTo>
                    <a:cubicBezTo>
                      <a:pt x="16638" y="4075"/>
                      <a:pt x="16955" y="2135"/>
                      <a:pt x="14863" y="920"/>
                    </a:cubicBezTo>
                    <a:cubicBezTo>
                      <a:pt x="13792" y="297"/>
                      <a:pt x="12229" y="-25"/>
                      <a:pt x="10649" y="1"/>
                    </a:cubicBezTo>
                    <a:close/>
                    <a:moveTo>
                      <a:pt x="10649" y="7652"/>
                    </a:moveTo>
                    <a:cubicBezTo>
                      <a:pt x="8061" y="8095"/>
                      <a:pt x="5213" y="8452"/>
                      <a:pt x="2917" y="8925"/>
                    </a:cubicBezTo>
                    <a:cubicBezTo>
                      <a:pt x="1026" y="9315"/>
                      <a:pt x="-3" y="9618"/>
                      <a:pt x="0" y="10036"/>
                    </a:cubicBezTo>
                    <a:lnTo>
                      <a:pt x="5581" y="15972"/>
                    </a:lnTo>
                    <a:lnTo>
                      <a:pt x="5470" y="19989"/>
                    </a:lnTo>
                    <a:lnTo>
                      <a:pt x="5489" y="19989"/>
                    </a:lnTo>
                    <a:cubicBezTo>
                      <a:pt x="5443" y="20364"/>
                      <a:pt x="5932" y="20742"/>
                      <a:pt x="6988" y="21028"/>
                    </a:cubicBezTo>
                    <a:cubicBezTo>
                      <a:pt x="9012" y="21575"/>
                      <a:pt x="12286" y="21575"/>
                      <a:pt x="14309" y="21028"/>
                    </a:cubicBezTo>
                    <a:cubicBezTo>
                      <a:pt x="15365" y="20742"/>
                      <a:pt x="15855" y="20364"/>
                      <a:pt x="15808" y="19989"/>
                    </a:cubicBezTo>
                    <a:lnTo>
                      <a:pt x="15827" y="19989"/>
                    </a:lnTo>
                    <a:lnTo>
                      <a:pt x="16015" y="13938"/>
                    </a:lnTo>
                    <a:lnTo>
                      <a:pt x="21597" y="8001"/>
                    </a:lnTo>
                    <a:cubicBezTo>
                      <a:pt x="21538" y="7486"/>
                      <a:pt x="20364" y="7050"/>
                      <a:pt x="18680" y="6890"/>
                    </a:cubicBezTo>
                    <a:cubicBezTo>
                      <a:pt x="15806" y="6617"/>
                      <a:pt x="13203" y="7215"/>
                      <a:pt x="10649" y="7652"/>
                    </a:cubicBezTo>
                    <a:close/>
                  </a:path>
                </a:pathLst>
              </a:custGeom>
              <a:solidFill>
                <a:srgbClr val="D5D5D5">
                  <a:alpha val="50312"/>
                </a:srgbClr>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51" name="Shape">
                <a:extLst>
                  <a:ext uri="{FF2B5EF4-FFF2-40B4-BE49-F238E27FC236}">
                    <a16:creationId xmlns:a16="http://schemas.microsoft.com/office/drawing/2014/main" id="{D4E5C130-0EE7-824F-B807-33609D50197A}"/>
                  </a:ext>
                </a:extLst>
              </p:cNvPr>
              <p:cNvSpPr/>
              <p:nvPr/>
            </p:nvSpPr>
            <p:spPr>
              <a:xfrm rot="15906000">
                <a:off x="2592535" y="555485"/>
                <a:ext cx="306226" cy="1162382"/>
              </a:xfrm>
              <a:custGeom>
                <a:avLst/>
                <a:gdLst/>
                <a:ahLst/>
                <a:cxnLst>
                  <a:cxn ang="0">
                    <a:pos x="wd2" y="hd2"/>
                  </a:cxn>
                  <a:cxn ang="5400000">
                    <a:pos x="wd2" y="hd2"/>
                  </a:cxn>
                  <a:cxn ang="10800000">
                    <a:pos x="wd2" y="hd2"/>
                  </a:cxn>
                  <a:cxn ang="16200000">
                    <a:pos x="wd2" y="hd2"/>
                  </a:cxn>
                </a:cxnLst>
                <a:rect l="0" t="0" r="r" b="b"/>
                <a:pathLst>
                  <a:path w="21597" h="21439" extrusionOk="0">
                    <a:moveTo>
                      <a:pt x="10649" y="1"/>
                    </a:moveTo>
                    <a:cubicBezTo>
                      <a:pt x="8673" y="34"/>
                      <a:pt x="7412" y="581"/>
                      <a:pt x="6545" y="1369"/>
                    </a:cubicBezTo>
                    <a:cubicBezTo>
                      <a:pt x="5020" y="2756"/>
                      <a:pt x="3288" y="4686"/>
                      <a:pt x="6545" y="5807"/>
                    </a:cubicBezTo>
                    <a:cubicBezTo>
                      <a:pt x="9469" y="6813"/>
                      <a:pt x="13173" y="6578"/>
                      <a:pt x="14863" y="5357"/>
                    </a:cubicBezTo>
                    <a:cubicBezTo>
                      <a:pt x="16638" y="4075"/>
                      <a:pt x="16955" y="2135"/>
                      <a:pt x="14863" y="920"/>
                    </a:cubicBezTo>
                    <a:cubicBezTo>
                      <a:pt x="13792" y="297"/>
                      <a:pt x="12229" y="-25"/>
                      <a:pt x="10649" y="1"/>
                    </a:cubicBezTo>
                    <a:close/>
                    <a:moveTo>
                      <a:pt x="10649" y="7652"/>
                    </a:moveTo>
                    <a:cubicBezTo>
                      <a:pt x="8061" y="8095"/>
                      <a:pt x="5213" y="8452"/>
                      <a:pt x="2917" y="8925"/>
                    </a:cubicBezTo>
                    <a:cubicBezTo>
                      <a:pt x="1026" y="9315"/>
                      <a:pt x="-3" y="9618"/>
                      <a:pt x="0" y="10036"/>
                    </a:cubicBezTo>
                    <a:lnTo>
                      <a:pt x="5581" y="15972"/>
                    </a:lnTo>
                    <a:lnTo>
                      <a:pt x="5470" y="19989"/>
                    </a:lnTo>
                    <a:lnTo>
                      <a:pt x="5489" y="19989"/>
                    </a:lnTo>
                    <a:cubicBezTo>
                      <a:pt x="5443" y="20364"/>
                      <a:pt x="5932" y="20742"/>
                      <a:pt x="6988" y="21028"/>
                    </a:cubicBezTo>
                    <a:cubicBezTo>
                      <a:pt x="9012" y="21575"/>
                      <a:pt x="12286" y="21575"/>
                      <a:pt x="14309" y="21028"/>
                    </a:cubicBezTo>
                    <a:cubicBezTo>
                      <a:pt x="15365" y="20742"/>
                      <a:pt x="15855" y="20364"/>
                      <a:pt x="15808" y="19989"/>
                    </a:cubicBezTo>
                    <a:lnTo>
                      <a:pt x="15827" y="19989"/>
                    </a:lnTo>
                    <a:lnTo>
                      <a:pt x="16015" y="13938"/>
                    </a:lnTo>
                    <a:lnTo>
                      <a:pt x="21597" y="8001"/>
                    </a:lnTo>
                    <a:cubicBezTo>
                      <a:pt x="21538" y="7486"/>
                      <a:pt x="20364" y="7050"/>
                      <a:pt x="18680" y="6890"/>
                    </a:cubicBezTo>
                    <a:cubicBezTo>
                      <a:pt x="15806" y="6617"/>
                      <a:pt x="13203" y="7215"/>
                      <a:pt x="10649" y="7652"/>
                    </a:cubicBezTo>
                    <a:close/>
                  </a:path>
                </a:pathLst>
              </a:custGeom>
              <a:solidFill>
                <a:srgbClr val="D5D5D5">
                  <a:alpha val="50312"/>
                </a:srgbClr>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52" name="Shape">
                <a:extLst>
                  <a:ext uri="{FF2B5EF4-FFF2-40B4-BE49-F238E27FC236}">
                    <a16:creationId xmlns:a16="http://schemas.microsoft.com/office/drawing/2014/main" id="{63491073-264D-244D-81F2-F7BCE751C16C}"/>
                  </a:ext>
                </a:extLst>
              </p:cNvPr>
              <p:cNvSpPr/>
              <p:nvPr/>
            </p:nvSpPr>
            <p:spPr>
              <a:xfrm rot="15906000">
                <a:off x="1386215" y="555485"/>
                <a:ext cx="306226" cy="1162382"/>
              </a:xfrm>
              <a:custGeom>
                <a:avLst/>
                <a:gdLst/>
                <a:ahLst/>
                <a:cxnLst>
                  <a:cxn ang="0">
                    <a:pos x="wd2" y="hd2"/>
                  </a:cxn>
                  <a:cxn ang="5400000">
                    <a:pos x="wd2" y="hd2"/>
                  </a:cxn>
                  <a:cxn ang="10800000">
                    <a:pos x="wd2" y="hd2"/>
                  </a:cxn>
                  <a:cxn ang="16200000">
                    <a:pos x="wd2" y="hd2"/>
                  </a:cxn>
                </a:cxnLst>
                <a:rect l="0" t="0" r="r" b="b"/>
                <a:pathLst>
                  <a:path w="21597" h="21439" extrusionOk="0">
                    <a:moveTo>
                      <a:pt x="10649" y="1"/>
                    </a:moveTo>
                    <a:cubicBezTo>
                      <a:pt x="8673" y="34"/>
                      <a:pt x="7412" y="581"/>
                      <a:pt x="6545" y="1369"/>
                    </a:cubicBezTo>
                    <a:cubicBezTo>
                      <a:pt x="5020" y="2756"/>
                      <a:pt x="3288" y="4686"/>
                      <a:pt x="6545" y="5807"/>
                    </a:cubicBezTo>
                    <a:cubicBezTo>
                      <a:pt x="9469" y="6813"/>
                      <a:pt x="13173" y="6578"/>
                      <a:pt x="14863" y="5357"/>
                    </a:cubicBezTo>
                    <a:cubicBezTo>
                      <a:pt x="16638" y="4075"/>
                      <a:pt x="16955" y="2135"/>
                      <a:pt x="14863" y="920"/>
                    </a:cubicBezTo>
                    <a:cubicBezTo>
                      <a:pt x="13792" y="297"/>
                      <a:pt x="12229" y="-25"/>
                      <a:pt x="10649" y="1"/>
                    </a:cubicBezTo>
                    <a:close/>
                    <a:moveTo>
                      <a:pt x="10649" y="7652"/>
                    </a:moveTo>
                    <a:cubicBezTo>
                      <a:pt x="8061" y="8095"/>
                      <a:pt x="5213" y="8452"/>
                      <a:pt x="2917" y="8925"/>
                    </a:cubicBezTo>
                    <a:cubicBezTo>
                      <a:pt x="1026" y="9315"/>
                      <a:pt x="-3" y="9618"/>
                      <a:pt x="0" y="10036"/>
                    </a:cubicBezTo>
                    <a:lnTo>
                      <a:pt x="5581" y="15972"/>
                    </a:lnTo>
                    <a:lnTo>
                      <a:pt x="5470" y="19989"/>
                    </a:lnTo>
                    <a:lnTo>
                      <a:pt x="5489" y="19989"/>
                    </a:lnTo>
                    <a:cubicBezTo>
                      <a:pt x="5443" y="20364"/>
                      <a:pt x="5932" y="20742"/>
                      <a:pt x="6988" y="21028"/>
                    </a:cubicBezTo>
                    <a:cubicBezTo>
                      <a:pt x="9012" y="21575"/>
                      <a:pt x="12286" y="21575"/>
                      <a:pt x="14309" y="21028"/>
                    </a:cubicBezTo>
                    <a:cubicBezTo>
                      <a:pt x="15365" y="20742"/>
                      <a:pt x="15855" y="20364"/>
                      <a:pt x="15808" y="19989"/>
                    </a:cubicBezTo>
                    <a:lnTo>
                      <a:pt x="15827" y="19989"/>
                    </a:lnTo>
                    <a:lnTo>
                      <a:pt x="16015" y="13938"/>
                    </a:lnTo>
                    <a:lnTo>
                      <a:pt x="21597" y="8001"/>
                    </a:lnTo>
                    <a:cubicBezTo>
                      <a:pt x="21538" y="7486"/>
                      <a:pt x="20364" y="7050"/>
                      <a:pt x="18680" y="6890"/>
                    </a:cubicBezTo>
                    <a:cubicBezTo>
                      <a:pt x="15806" y="6617"/>
                      <a:pt x="13203" y="7215"/>
                      <a:pt x="10649" y="7652"/>
                    </a:cubicBezTo>
                    <a:close/>
                  </a:path>
                </a:pathLst>
              </a:custGeom>
              <a:solidFill>
                <a:srgbClr val="D5D5D5">
                  <a:alpha val="50312"/>
                </a:srgbClr>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53" name="Shape">
                <a:extLst>
                  <a:ext uri="{FF2B5EF4-FFF2-40B4-BE49-F238E27FC236}">
                    <a16:creationId xmlns:a16="http://schemas.microsoft.com/office/drawing/2014/main" id="{8B6761AB-86EC-714B-8A37-49BC3944CF96}"/>
                  </a:ext>
                </a:extLst>
              </p:cNvPr>
              <p:cNvSpPr/>
              <p:nvPr/>
            </p:nvSpPr>
            <p:spPr>
              <a:xfrm>
                <a:off x="1835986" y="164345"/>
                <a:ext cx="534708" cy="984434"/>
              </a:xfrm>
              <a:custGeom>
                <a:avLst/>
                <a:gdLst/>
                <a:ahLst/>
                <a:cxnLst>
                  <a:cxn ang="0">
                    <a:pos x="wd2" y="hd2"/>
                  </a:cxn>
                  <a:cxn ang="5400000">
                    <a:pos x="wd2" y="hd2"/>
                  </a:cxn>
                  <a:cxn ang="10800000">
                    <a:pos x="wd2" y="hd2"/>
                  </a:cxn>
                  <a:cxn ang="16200000">
                    <a:pos x="wd2" y="hd2"/>
                  </a:cxn>
                </a:cxnLst>
                <a:rect l="0" t="0" r="r" b="b"/>
                <a:pathLst>
                  <a:path w="20580" h="21463" extrusionOk="0">
                    <a:moveTo>
                      <a:pt x="10290" y="0"/>
                    </a:moveTo>
                    <a:cubicBezTo>
                      <a:pt x="8871" y="0"/>
                      <a:pt x="7452" y="306"/>
                      <a:pt x="6369" y="920"/>
                    </a:cubicBezTo>
                    <a:cubicBezTo>
                      <a:pt x="4202" y="2147"/>
                      <a:pt x="4202" y="4136"/>
                      <a:pt x="6369" y="5363"/>
                    </a:cubicBezTo>
                    <a:cubicBezTo>
                      <a:pt x="8535" y="6590"/>
                      <a:pt x="12045" y="6590"/>
                      <a:pt x="14211" y="5363"/>
                    </a:cubicBezTo>
                    <a:cubicBezTo>
                      <a:pt x="16378" y="4136"/>
                      <a:pt x="16378" y="2147"/>
                      <a:pt x="14211" y="920"/>
                    </a:cubicBezTo>
                    <a:cubicBezTo>
                      <a:pt x="13128" y="306"/>
                      <a:pt x="11709" y="0"/>
                      <a:pt x="10290" y="0"/>
                    </a:cubicBezTo>
                    <a:close/>
                    <a:moveTo>
                      <a:pt x="10290" y="7660"/>
                    </a:moveTo>
                    <a:cubicBezTo>
                      <a:pt x="7650" y="7660"/>
                      <a:pt x="5007" y="7777"/>
                      <a:pt x="2992" y="8009"/>
                    </a:cubicBezTo>
                    <a:cubicBezTo>
                      <a:pt x="372" y="8311"/>
                      <a:pt x="-510" y="8734"/>
                      <a:pt x="278" y="9121"/>
                    </a:cubicBezTo>
                    <a:lnTo>
                      <a:pt x="5472" y="15065"/>
                    </a:lnTo>
                    <a:lnTo>
                      <a:pt x="5472" y="20013"/>
                    </a:lnTo>
                    <a:lnTo>
                      <a:pt x="5489" y="20013"/>
                    </a:lnTo>
                    <a:cubicBezTo>
                      <a:pt x="5446" y="20387"/>
                      <a:pt x="5902" y="20766"/>
                      <a:pt x="6884" y="21052"/>
                    </a:cubicBezTo>
                    <a:cubicBezTo>
                      <a:pt x="8767" y="21600"/>
                      <a:pt x="11813" y="21600"/>
                      <a:pt x="13696" y="21052"/>
                    </a:cubicBezTo>
                    <a:cubicBezTo>
                      <a:pt x="14678" y="20766"/>
                      <a:pt x="15134" y="20387"/>
                      <a:pt x="15091" y="20013"/>
                    </a:cubicBezTo>
                    <a:lnTo>
                      <a:pt x="15108" y="20013"/>
                    </a:lnTo>
                    <a:lnTo>
                      <a:pt x="15108" y="15065"/>
                    </a:lnTo>
                    <a:lnTo>
                      <a:pt x="20302" y="9121"/>
                    </a:lnTo>
                    <a:cubicBezTo>
                      <a:pt x="21090" y="8734"/>
                      <a:pt x="20208" y="8311"/>
                      <a:pt x="17588" y="8009"/>
                    </a:cubicBezTo>
                    <a:cubicBezTo>
                      <a:pt x="15573" y="7777"/>
                      <a:pt x="12930" y="7660"/>
                      <a:pt x="10290" y="7660"/>
                    </a:cubicBezTo>
                    <a:close/>
                  </a:path>
                </a:pathLst>
              </a:custGeom>
              <a:solidFill>
                <a:srgbClr val="DE411B"/>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54" name="Shape">
                <a:extLst>
                  <a:ext uri="{FF2B5EF4-FFF2-40B4-BE49-F238E27FC236}">
                    <a16:creationId xmlns:a16="http://schemas.microsoft.com/office/drawing/2014/main" id="{62B7CDF5-9D93-3B43-97EB-6FA1DF0FD1CD}"/>
                  </a:ext>
                </a:extLst>
              </p:cNvPr>
              <p:cNvSpPr/>
              <p:nvPr/>
            </p:nvSpPr>
            <p:spPr>
              <a:xfrm>
                <a:off x="3048319" y="164345"/>
                <a:ext cx="534709" cy="984433"/>
              </a:xfrm>
              <a:custGeom>
                <a:avLst/>
                <a:gdLst/>
                <a:ahLst/>
                <a:cxnLst>
                  <a:cxn ang="0">
                    <a:pos x="wd2" y="hd2"/>
                  </a:cxn>
                  <a:cxn ang="5400000">
                    <a:pos x="wd2" y="hd2"/>
                  </a:cxn>
                  <a:cxn ang="10800000">
                    <a:pos x="wd2" y="hd2"/>
                  </a:cxn>
                  <a:cxn ang="16200000">
                    <a:pos x="wd2" y="hd2"/>
                  </a:cxn>
                </a:cxnLst>
                <a:rect l="0" t="0" r="r" b="b"/>
                <a:pathLst>
                  <a:path w="20580" h="21463" extrusionOk="0">
                    <a:moveTo>
                      <a:pt x="10290" y="0"/>
                    </a:moveTo>
                    <a:cubicBezTo>
                      <a:pt x="8871" y="0"/>
                      <a:pt x="7452" y="306"/>
                      <a:pt x="6369" y="920"/>
                    </a:cubicBezTo>
                    <a:cubicBezTo>
                      <a:pt x="4202" y="2147"/>
                      <a:pt x="4202" y="4136"/>
                      <a:pt x="6369" y="5363"/>
                    </a:cubicBezTo>
                    <a:cubicBezTo>
                      <a:pt x="8535" y="6590"/>
                      <a:pt x="12045" y="6590"/>
                      <a:pt x="14211" y="5363"/>
                    </a:cubicBezTo>
                    <a:cubicBezTo>
                      <a:pt x="16378" y="4136"/>
                      <a:pt x="16378" y="2147"/>
                      <a:pt x="14211" y="920"/>
                    </a:cubicBezTo>
                    <a:cubicBezTo>
                      <a:pt x="13128" y="306"/>
                      <a:pt x="11709" y="0"/>
                      <a:pt x="10290" y="0"/>
                    </a:cubicBezTo>
                    <a:close/>
                    <a:moveTo>
                      <a:pt x="10290" y="7660"/>
                    </a:moveTo>
                    <a:cubicBezTo>
                      <a:pt x="7650" y="7660"/>
                      <a:pt x="5007" y="7777"/>
                      <a:pt x="2992" y="8009"/>
                    </a:cubicBezTo>
                    <a:cubicBezTo>
                      <a:pt x="372" y="8311"/>
                      <a:pt x="-510" y="8734"/>
                      <a:pt x="278" y="9121"/>
                    </a:cubicBezTo>
                    <a:lnTo>
                      <a:pt x="5472" y="15065"/>
                    </a:lnTo>
                    <a:lnTo>
                      <a:pt x="5472" y="20013"/>
                    </a:lnTo>
                    <a:lnTo>
                      <a:pt x="5489" y="20013"/>
                    </a:lnTo>
                    <a:cubicBezTo>
                      <a:pt x="5446" y="20387"/>
                      <a:pt x="5902" y="20766"/>
                      <a:pt x="6884" y="21052"/>
                    </a:cubicBezTo>
                    <a:cubicBezTo>
                      <a:pt x="8767" y="21600"/>
                      <a:pt x="11813" y="21600"/>
                      <a:pt x="13696" y="21052"/>
                    </a:cubicBezTo>
                    <a:cubicBezTo>
                      <a:pt x="14678" y="20766"/>
                      <a:pt x="15134" y="20387"/>
                      <a:pt x="15091" y="20013"/>
                    </a:cubicBezTo>
                    <a:lnTo>
                      <a:pt x="15108" y="20013"/>
                    </a:lnTo>
                    <a:lnTo>
                      <a:pt x="15108" y="15065"/>
                    </a:lnTo>
                    <a:lnTo>
                      <a:pt x="20302" y="9121"/>
                    </a:lnTo>
                    <a:cubicBezTo>
                      <a:pt x="21090" y="8734"/>
                      <a:pt x="20208" y="8311"/>
                      <a:pt x="17588" y="8009"/>
                    </a:cubicBezTo>
                    <a:cubicBezTo>
                      <a:pt x="15573" y="7777"/>
                      <a:pt x="12930" y="7660"/>
                      <a:pt x="10290" y="7660"/>
                    </a:cubicBezTo>
                    <a:close/>
                  </a:path>
                </a:pathLst>
              </a:custGeom>
              <a:solidFill>
                <a:srgbClr val="DE411B"/>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55" name="Shape">
                <a:extLst>
                  <a:ext uri="{FF2B5EF4-FFF2-40B4-BE49-F238E27FC236}">
                    <a16:creationId xmlns:a16="http://schemas.microsoft.com/office/drawing/2014/main" id="{8546E8E0-00BF-D64F-B1BF-41CC554D255F}"/>
                  </a:ext>
                </a:extLst>
              </p:cNvPr>
              <p:cNvSpPr/>
              <p:nvPr/>
            </p:nvSpPr>
            <p:spPr>
              <a:xfrm rot="15906000">
                <a:off x="3230172" y="1032483"/>
                <a:ext cx="356019" cy="1351386"/>
              </a:xfrm>
              <a:custGeom>
                <a:avLst/>
                <a:gdLst/>
                <a:ahLst/>
                <a:cxnLst>
                  <a:cxn ang="0">
                    <a:pos x="wd2" y="hd2"/>
                  </a:cxn>
                  <a:cxn ang="5400000">
                    <a:pos x="wd2" y="hd2"/>
                  </a:cxn>
                  <a:cxn ang="10800000">
                    <a:pos x="wd2" y="hd2"/>
                  </a:cxn>
                  <a:cxn ang="16200000">
                    <a:pos x="wd2" y="hd2"/>
                  </a:cxn>
                </a:cxnLst>
                <a:rect l="0" t="0" r="r" b="b"/>
                <a:pathLst>
                  <a:path w="21597" h="21439" extrusionOk="0">
                    <a:moveTo>
                      <a:pt x="10649" y="1"/>
                    </a:moveTo>
                    <a:cubicBezTo>
                      <a:pt x="8673" y="34"/>
                      <a:pt x="7412" y="581"/>
                      <a:pt x="6545" y="1369"/>
                    </a:cubicBezTo>
                    <a:cubicBezTo>
                      <a:pt x="5020" y="2756"/>
                      <a:pt x="3288" y="4686"/>
                      <a:pt x="6545" y="5807"/>
                    </a:cubicBezTo>
                    <a:cubicBezTo>
                      <a:pt x="9469" y="6813"/>
                      <a:pt x="13173" y="6578"/>
                      <a:pt x="14863" y="5357"/>
                    </a:cubicBezTo>
                    <a:cubicBezTo>
                      <a:pt x="16638" y="4075"/>
                      <a:pt x="16955" y="2135"/>
                      <a:pt x="14863" y="920"/>
                    </a:cubicBezTo>
                    <a:cubicBezTo>
                      <a:pt x="13792" y="297"/>
                      <a:pt x="12229" y="-25"/>
                      <a:pt x="10649" y="1"/>
                    </a:cubicBezTo>
                    <a:close/>
                    <a:moveTo>
                      <a:pt x="10649" y="7652"/>
                    </a:moveTo>
                    <a:cubicBezTo>
                      <a:pt x="8061" y="8095"/>
                      <a:pt x="5213" y="8452"/>
                      <a:pt x="2917" y="8925"/>
                    </a:cubicBezTo>
                    <a:cubicBezTo>
                      <a:pt x="1026" y="9315"/>
                      <a:pt x="-3" y="9618"/>
                      <a:pt x="0" y="10036"/>
                    </a:cubicBezTo>
                    <a:lnTo>
                      <a:pt x="5581" y="15972"/>
                    </a:lnTo>
                    <a:lnTo>
                      <a:pt x="5470" y="19989"/>
                    </a:lnTo>
                    <a:lnTo>
                      <a:pt x="5489" y="19989"/>
                    </a:lnTo>
                    <a:cubicBezTo>
                      <a:pt x="5443" y="20364"/>
                      <a:pt x="5932" y="20742"/>
                      <a:pt x="6988" y="21028"/>
                    </a:cubicBezTo>
                    <a:cubicBezTo>
                      <a:pt x="9012" y="21575"/>
                      <a:pt x="12286" y="21575"/>
                      <a:pt x="14309" y="21028"/>
                    </a:cubicBezTo>
                    <a:cubicBezTo>
                      <a:pt x="15365" y="20742"/>
                      <a:pt x="15855" y="20364"/>
                      <a:pt x="15808" y="19989"/>
                    </a:cubicBezTo>
                    <a:lnTo>
                      <a:pt x="15827" y="19989"/>
                    </a:lnTo>
                    <a:lnTo>
                      <a:pt x="16015" y="13938"/>
                    </a:lnTo>
                    <a:lnTo>
                      <a:pt x="21597" y="8001"/>
                    </a:lnTo>
                    <a:cubicBezTo>
                      <a:pt x="21538" y="7486"/>
                      <a:pt x="20364" y="7050"/>
                      <a:pt x="18680" y="6890"/>
                    </a:cubicBezTo>
                    <a:cubicBezTo>
                      <a:pt x="15806" y="6617"/>
                      <a:pt x="13203" y="7215"/>
                      <a:pt x="10649" y="7652"/>
                    </a:cubicBezTo>
                    <a:close/>
                  </a:path>
                </a:pathLst>
              </a:custGeom>
              <a:solidFill>
                <a:srgbClr val="D5D5D5">
                  <a:alpha val="50312"/>
                </a:srgbClr>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56" name="Shape">
                <a:extLst>
                  <a:ext uri="{FF2B5EF4-FFF2-40B4-BE49-F238E27FC236}">
                    <a16:creationId xmlns:a16="http://schemas.microsoft.com/office/drawing/2014/main" id="{8B0A14D0-8906-7547-83C8-D8A3B1DDFE4D}"/>
                  </a:ext>
                </a:extLst>
              </p:cNvPr>
              <p:cNvSpPr/>
              <p:nvPr/>
            </p:nvSpPr>
            <p:spPr>
              <a:xfrm rot="15906000">
                <a:off x="2490696" y="1543825"/>
                <a:ext cx="401099" cy="1522503"/>
              </a:xfrm>
              <a:custGeom>
                <a:avLst/>
                <a:gdLst/>
                <a:ahLst/>
                <a:cxnLst>
                  <a:cxn ang="0">
                    <a:pos x="wd2" y="hd2"/>
                  </a:cxn>
                  <a:cxn ang="5400000">
                    <a:pos x="wd2" y="hd2"/>
                  </a:cxn>
                  <a:cxn ang="10800000">
                    <a:pos x="wd2" y="hd2"/>
                  </a:cxn>
                  <a:cxn ang="16200000">
                    <a:pos x="wd2" y="hd2"/>
                  </a:cxn>
                </a:cxnLst>
                <a:rect l="0" t="0" r="r" b="b"/>
                <a:pathLst>
                  <a:path w="21597" h="21439" extrusionOk="0">
                    <a:moveTo>
                      <a:pt x="10649" y="1"/>
                    </a:moveTo>
                    <a:cubicBezTo>
                      <a:pt x="8673" y="34"/>
                      <a:pt x="7412" y="581"/>
                      <a:pt x="6545" y="1369"/>
                    </a:cubicBezTo>
                    <a:cubicBezTo>
                      <a:pt x="5020" y="2756"/>
                      <a:pt x="3288" y="4686"/>
                      <a:pt x="6545" y="5807"/>
                    </a:cubicBezTo>
                    <a:cubicBezTo>
                      <a:pt x="9469" y="6813"/>
                      <a:pt x="13173" y="6578"/>
                      <a:pt x="14863" y="5357"/>
                    </a:cubicBezTo>
                    <a:cubicBezTo>
                      <a:pt x="16638" y="4075"/>
                      <a:pt x="16955" y="2135"/>
                      <a:pt x="14863" y="920"/>
                    </a:cubicBezTo>
                    <a:cubicBezTo>
                      <a:pt x="13792" y="297"/>
                      <a:pt x="12229" y="-25"/>
                      <a:pt x="10649" y="1"/>
                    </a:cubicBezTo>
                    <a:close/>
                    <a:moveTo>
                      <a:pt x="10649" y="7652"/>
                    </a:moveTo>
                    <a:cubicBezTo>
                      <a:pt x="8061" y="8095"/>
                      <a:pt x="5213" y="8452"/>
                      <a:pt x="2917" y="8925"/>
                    </a:cubicBezTo>
                    <a:cubicBezTo>
                      <a:pt x="1026" y="9315"/>
                      <a:pt x="-3" y="9618"/>
                      <a:pt x="0" y="10036"/>
                    </a:cubicBezTo>
                    <a:lnTo>
                      <a:pt x="5581" y="15972"/>
                    </a:lnTo>
                    <a:lnTo>
                      <a:pt x="5470" y="19989"/>
                    </a:lnTo>
                    <a:lnTo>
                      <a:pt x="5489" y="19989"/>
                    </a:lnTo>
                    <a:cubicBezTo>
                      <a:pt x="5443" y="20364"/>
                      <a:pt x="5932" y="20742"/>
                      <a:pt x="6988" y="21028"/>
                    </a:cubicBezTo>
                    <a:cubicBezTo>
                      <a:pt x="9012" y="21575"/>
                      <a:pt x="12286" y="21575"/>
                      <a:pt x="14309" y="21028"/>
                    </a:cubicBezTo>
                    <a:cubicBezTo>
                      <a:pt x="15365" y="20742"/>
                      <a:pt x="15855" y="20364"/>
                      <a:pt x="15808" y="19989"/>
                    </a:cubicBezTo>
                    <a:lnTo>
                      <a:pt x="15827" y="19989"/>
                    </a:lnTo>
                    <a:lnTo>
                      <a:pt x="16015" y="13938"/>
                    </a:lnTo>
                    <a:lnTo>
                      <a:pt x="21597" y="8001"/>
                    </a:lnTo>
                    <a:cubicBezTo>
                      <a:pt x="21538" y="7486"/>
                      <a:pt x="20364" y="7050"/>
                      <a:pt x="18680" y="6890"/>
                    </a:cubicBezTo>
                    <a:cubicBezTo>
                      <a:pt x="15806" y="6617"/>
                      <a:pt x="13203" y="7215"/>
                      <a:pt x="10649" y="7652"/>
                    </a:cubicBezTo>
                    <a:close/>
                  </a:path>
                </a:pathLst>
              </a:custGeom>
              <a:solidFill>
                <a:srgbClr val="D5D5D5">
                  <a:alpha val="50312"/>
                </a:srgbClr>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57" name="Shape">
                <a:extLst>
                  <a:ext uri="{FF2B5EF4-FFF2-40B4-BE49-F238E27FC236}">
                    <a16:creationId xmlns:a16="http://schemas.microsoft.com/office/drawing/2014/main" id="{62DB0ED4-C998-C044-8F3B-EC491FE5E3C0}"/>
                  </a:ext>
                </a:extLst>
              </p:cNvPr>
              <p:cNvSpPr/>
              <p:nvPr/>
            </p:nvSpPr>
            <p:spPr>
              <a:xfrm rot="15906000">
                <a:off x="1661142" y="2000606"/>
                <a:ext cx="448161" cy="1701141"/>
              </a:xfrm>
              <a:custGeom>
                <a:avLst/>
                <a:gdLst/>
                <a:ahLst/>
                <a:cxnLst>
                  <a:cxn ang="0">
                    <a:pos x="wd2" y="hd2"/>
                  </a:cxn>
                  <a:cxn ang="5400000">
                    <a:pos x="wd2" y="hd2"/>
                  </a:cxn>
                  <a:cxn ang="10800000">
                    <a:pos x="wd2" y="hd2"/>
                  </a:cxn>
                  <a:cxn ang="16200000">
                    <a:pos x="wd2" y="hd2"/>
                  </a:cxn>
                </a:cxnLst>
                <a:rect l="0" t="0" r="r" b="b"/>
                <a:pathLst>
                  <a:path w="21597" h="21439" extrusionOk="0">
                    <a:moveTo>
                      <a:pt x="10649" y="1"/>
                    </a:moveTo>
                    <a:cubicBezTo>
                      <a:pt x="8673" y="34"/>
                      <a:pt x="7412" y="581"/>
                      <a:pt x="6545" y="1369"/>
                    </a:cubicBezTo>
                    <a:cubicBezTo>
                      <a:pt x="5020" y="2756"/>
                      <a:pt x="3288" y="4686"/>
                      <a:pt x="6545" y="5807"/>
                    </a:cubicBezTo>
                    <a:cubicBezTo>
                      <a:pt x="9469" y="6813"/>
                      <a:pt x="13173" y="6578"/>
                      <a:pt x="14863" y="5357"/>
                    </a:cubicBezTo>
                    <a:cubicBezTo>
                      <a:pt x="16638" y="4075"/>
                      <a:pt x="16955" y="2135"/>
                      <a:pt x="14863" y="920"/>
                    </a:cubicBezTo>
                    <a:cubicBezTo>
                      <a:pt x="13792" y="297"/>
                      <a:pt x="12229" y="-25"/>
                      <a:pt x="10649" y="1"/>
                    </a:cubicBezTo>
                    <a:close/>
                    <a:moveTo>
                      <a:pt x="10649" y="7652"/>
                    </a:moveTo>
                    <a:cubicBezTo>
                      <a:pt x="8061" y="8095"/>
                      <a:pt x="5213" y="8452"/>
                      <a:pt x="2917" y="8925"/>
                    </a:cubicBezTo>
                    <a:cubicBezTo>
                      <a:pt x="1026" y="9315"/>
                      <a:pt x="-3" y="9618"/>
                      <a:pt x="0" y="10036"/>
                    </a:cubicBezTo>
                    <a:lnTo>
                      <a:pt x="5581" y="15972"/>
                    </a:lnTo>
                    <a:lnTo>
                      <a:pt x="5470" y="19989"/>
                    </a:lnTo>
                    <a:lnTo>
                      <a:pt x="5489" y="19989"/>
                    </a:lnTo>
                    <a:cubicBezTo>
                      <a:pt x="5443" y="20364"/>
                      <a:pt x="5932" y="20742"/>
                      <a:pt x="6988" y="21028"/>
                    </a:cubicBezTo>
                    <a:cubicBezTo>
                      <a:pt x="9012" y="21575"/>
                      <a:pt x="12286" y="21575"/>
                      <a:pt x="14309" y="21028"/>
                    </a:cubicBezTo>
                    <a:cubicBezTo>
                      <a:pt x="15365" y="20742"/>
                      <a:pt x="15855" y="20364"/>
                      <a:pt x="15808" y="19989"/>
                    </a:cubicBezTo>
                    <a:lnTo>
                      <a:pt x="15827" y="19989"/>
                    </a:lnTo>
                    <a:lnTo>
                      <a:pt x="16015" y="13938"/>
                    </a:lnTo>
                    <a:lnTo>
                      <a:pt x="21597" y="8001"/>
                    </a:lnTo>
                    <a:cubicBezTo>
                      <a:pt x="21538" y="7486"/>
                      <a:pt x="20364" y="7050"/>
                      <a:pt x="18680" y="6890"/>
                    </a:cubicBezTo>
                    <a:cubicBezTo>
                      <a:pt x="15806" y="6617"/>
                      <a:pt x="13203" y="7215"/>
                      <a:pt x="10649" y="7652"/>
                    </a:cubicBezTo>
                    <a:close/>
                  </a:path>
                </a:pathLst>
              </a:custGeom>
              <a:solidFill>
                <a:srgbClr val="D5D5D5">
                  <a:alpha val="50312"/>
                </a:srgbClr>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58" name="Shape">
                <a:extLst>
                  <a:ext uri="{FF2B5EF4-FFF2-40B4-BE49-F238E27FC236}">
                    <a16:creationId xmlns:a16="http://schemas.microsoft.com/office/drawing/2014/main" id="{D3972F9B-74DD-464A-95C1-77E1EEB5CD9F}"/>
                  </a:ext>
                </a:extLst>
              </p:cNvPr>
              <p:cNvSpPr/>
              <p:nvPr/>
            </p:nvSpPr>
            <p:spPr>
              <a:xfrm rot="15906000">
                <a:off x="953996" y="1543825"/>
                <a:ext cx="401099" cy="1522503"/>
              </a:xfrm>
              <a:custGeom>
                <a:avLst/>
                <a:gdLst/>
                <a:ahLst/>
                <a:cxnLst>
                  <a:cxn ang="0">
                    <a:pos x="wd2" y="hd2"/>
                  </a:cxn>
                  <a:cxn ang="5400000">
                    <a:pos x="wd2" y="hd2"/>
                  </a:cxn>
                  <a:cxn ang="10800000">
                    <a:pos x="wd2" y="hd2"/>
                  </a:cxn>
                  <a:cxn ang="16200000">
                    <a:pos x="wd2" y="hd2"/>
                  </a:cxn>
                </a:cxnLst>
                <a:rect l="0" t="0" r="r" b="b"/>
                <a:pathLst>
                  <a:path w="21597" h="21439" extrusionOk="0">
                    <a:moveTo>
                      <a:pt x="10649" y="1"/>
                    </a:moveTo>
                    <a:cubicBezTo>
                      <a:pt x="8673" y="34"/>
                      <a:pt x="7412" y="581"/>
                      <a:pt x="6545" y="1369"/>
                    </a:cubicBezTo>
                    <a:cubicBezTo>
                      <a:pt x="5020" y="2756"/>
                      <a:pt x="3288" y="4686"/>
                      <a:pt x="6545" y="5807"/>
                    </a:cubicBezTo>
                    <a:cubicBezTo>
                      <a:pt x="9469" y="6813"/>
                      <a:pt x="13173" y="6578"/>
                      <a:pt x="14863" y="5357"/>
                    </a:cubicBezTo>
                    <a:cubicBezTo>
                      <a:pt x="16638" y="4075"/>
                      <a:pt x="16955" y="2135"/>
                      <a:pt x="14863" y="920"/>
                    </a:cubicBezTo>
                    <a:cubicBezTo>
                      <a:pt x="13792" y="297"/>
                      <a:pt x="12229" y="-25"/>
                      <a:pt x="10649" y="1"/>
                    </a:cubicBezTo>
                    <a:close/>
                    <a:moveTo>
                      <a:pt x="10649" y="7652"/>
                    </a:moveTo>
                    <a:cubicBezTo>
                      <a:pt x="8061" y="8095"/>
                      <a:pt x="5213" y="8452"/>
                      <a:pt x="2917" y="8925"/>
                    </a:cubicBezTo>
                    <a:cubicBezTo>
                      <a:pt x="1026" y="9315"/>
                      <a:pt x="-3" y="9618"/>
                      <a:pt x="0" y="10036"/>
                    </a:cubicBezTo>
                    <a:lnTo>
                      <a:pt x="5581" y="15972"/>
                    </a:lnTo>
                    <a:lnTo>
                      <a:pt x="5470" y="19989"/>
                    </a:lnTo>
                    <a:lnTo>
                      <a:pt x="5489" y="19989"/>
                    </a:lnTo>
                    <a:cubicBezTo>
                      <a:pt x="5443" y="20364"/>
                      <a:pt x="5932" y="20742"/>
                      <a:pt x="6988" y="21028"/>
                    </a:cubicBezTo>
                    <a:cubicBezTo>
                      <a:pt x="9012" y="21575"/>
                      <a:pt x="12286" y="21575"/>
                      <a:pt x="14309" y="21028"/>
                    </a:cubicBezTo>
                    <a:cubicBezTo>
                      <a:pt x="15365" y="20742"/>
                      <a:pt x="15855" y="20364"/>
                      <a:pt x="15808" y="19989"/>
                    </a:cubicBezTo>
                    <a:lnTo>
                      <a:pt x="15827" y="19989"/>
                    </a:lnTo>
                    <a:lnTo>
                      <a:pt x="16015" y="13938"/>
                    </a:lnTo>
                    <a:lnTo>
                      <a:pt x="21597" y="8001"/>
                    </a:lnTo>
                    <a:cubicBezTo>
                      <a:pt x="21538" y="7486"/>
                      <a:pt x="20364" y="7050"/>
                      <a:pt x="18680" y="6890"/>
                    </a:cubicBezTo>
                    <a:cubicBezTo>
                      <a:pt x="15806" y="6617"/>
                      <a:pt x="13203" y="7215"/>
                      <a:pt x="10649" y="7652"/>
                    </a:cubicBezTo>
                    <a:close/>
                  </a:path>
                </a:pathLst>
              </a:custGeom>
              <a:solidFill>
                <a:srgbClr val="D5D5D5">
                  <a:alpha val="50312"/>
                </a:srgbClr>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59" name="Shape">
                <a:extLst>
                  <a:ext uri="{FF2B5EF4-FFF2-40B4-BE49-F238E27FC236}">
                    <a16:creationId xmlns:a16="http://schemas.microsoft.com/office/drawing/2014/main" id="{77ADB61F-8D41-3141-B9E5-3CEDE200E49C}"/>
                  </a:ext>
                </a:extLst>
              </p:cNvPr>
              <p:cNvSpPr/>
              <p:nvPr/>
            </p:nvSpPr>
            <p:spPr>
              <a:xfrm rot="15906000">
                <a:off x="510419" y="1032483"/>
                <a:ext cx="356019" cy="1351386"/>
              </a:xfrm>
              <a:custGeom>
                <a:avLst/>
                <a:gdLst/>
                <a:ahLst/>
                <a:cxnLst>
                  <a:cxn ang="0">
                    <a:pos x="wd2" y="hd2"/>
                  </a:cxn>
                  <a:cxn ang="5400000">
                    <a:pos x="wd2" y="hd2"/>
                  </a:cxn>
                  <a:cxn ang="10800000">
                    <a:pos x="wd2" y="hd2"/>
                  </a:cxn>
                  <a:cxn ang="16200000">
                    <a:pos x="wd2" y="hd2"/>
                  </a:cxn>
                </a:cxnLst>
                <a:rect l="0" t="0" r="r" b="b"/>
                <a:pathLst>
                  <a:path w="21597" h="21439" extrusionOk="0">
                    <a:moveTo>
                      <a:pt x="10649" y="1"/>
                    </a:moveTo>
                    <a:cubicBezTo>
                      <a:pt x="8673" y="34"/>
                      <a:pt x="7412" y="581"/>
                      <a:pt x="6545" y="1369"/>
                    </a:cubicBezTo>
                    <a:cubicBezTo>
                      <a:pt x="5020" y="2756"/>
                      <a:pt x="3288" y="4686"/>
                      <a:pt x="6545" y="5807"/>
                    </a:cubicBezTo>
                    <a:cubicBezTo>
                      <a:pt x="9469" y="6813"/>
                      <a:pt x="13173" y="6578"/>
                      <a:pt x="14863" y="5357"/>
                    </a:cubicBezTo>
                    <a:cubicBezTo>
                      <a:pt x="16638" y="4075"/>
                      <a:pt x="16955" y="2135"/>
                      <a:pt x="14863" y="920"/>
                    </a:cubicBezTo>
                    <a:cubicBezTo>
                      <a:pt x="13792" y="297"/>
                      <a:pt x="12229" y="-25"/>
                      <a:pt x="10649" y="1"/>
                    </a:cubicBezTo>
                    <a:close/>
                    <a:moveTo>
                      <a:pt x="10649" y="7652"/>
                    </a:moveTo>
                    <a:cubicBezTo>
                      <a:pt x="8061" y="8095"/>
                      <a:pt x="5213" y="8452"/>
                      <a:pt x="2917" y="8925"/>
                    </a:cubicBezTo>
                    <a:cubicBezTo>
                      <a:pt x="1026" y="9315"/>
                      <a:pt x="-3" y="9618"/>
                      <a:pt x="0" y="10036"/>
                    </a:cubicBezTo>
                    <a:lnTo>
                      <a:pt x="5581" y="15972"/>
                    </a:lnTo>
                    <a:lnTo>
                      <a:pt x="5470" y="19989"/>
                    </a:lnTo>
                    <a:lnTo>
                      <a:pt x="5489" y="19989"/>
                    </a:lnTo>
                    <a:cubicBezTo>
                      <a:pt x="5443" y="20364"/>
                      <a:pt x="5932" y="20742"/>
                      <a:pt x="6988" y="21028"/>
                    </a:cubicBezTo>
                    <a:cubicBezTo>
                      <a:pt x="9012" y="21575"/>
                      <a:pt x="12286" y="21575"/>
                      <a:pt x="14309" y="21028"/>
                    </a:cubicBezTo>
                    <a:cubicBezTo>
                      <a:pt x="15365" y="20742"/>
                      <a:pt x="15855" y="20364"/>
                      <a:pt x="15808" y="19989"/>
                    </a:cubicBezTo>
                    <a:lnTo>
                      <a:pt x="15827" y="19989"/>
                    </a:lnTo>
                    <a:lnTo>
                      <a:pt x="16015" y="13938"/>
                    </a:lnTo>
                    <a:lnTo>
                      <a:pt x="21597" y="8001"/>
                    </a:lnTo>
                    <a:cubicBezTo>
                      <a:pt x="21538" y="7486"/>
                      <a:pt x="20364" y="7050"/>
                      <a:pt x="18680" y="6890"/>
                    </a:cubicBezTo>
                    <a:cubicBezTo>
                      <a:pt x="15806" y="6617"/>
                      <a:pt x="13203" y="7215"/>
                      <a:pt x="10649" y="7652"/>
                    </a:cubicBezTo>
                    <a:close/>
                  </a:path>
                </a:pathLst>
              </a:custGeom>
              <a:solidFill>
                <a:srgbClr val="D5D5D5">
                  <a:alpha val="50312"/>
                </a:srgbClr>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60" name="Shape">
                <a:extLst>
                  <a:ext uri="{FF2B5EF4-FFF2-40B4-BE49-F238E27FC236}">
                    <a16:creationId xmlns:a16="http://schemas.microsoft.com/office/drawing/2014/main" id="{04320C9A-2735-3B42-86C2-104750AD46FB}"/>
                  </a:ext>
                </a:extLst>
              </p:cNvPr>
              <p:cNvSpPr/>
              <p:nvPr/>
            </p:nvSpPr>
            <p:spPr>
              <a:xfrm>
                <a:off x="2295617" y="1359813"/>
                <a:ext cx="827781" cy="1524001"/>
              </a:xfrm>
              <a:custGeom>
                <a:avLst/>
                <a:gdLst/>
                <a:ahLst/>
                <a:cxnLst>
                  <a:cxn ang="0">
                    <a:pos x="wd2" y="hd2"/>
                  </a:cxn>
                  <a:cxn ang="5400000">
                    <a:pos x="wd2" y="hd2"/>
                  </a:cxn>
                  <a:cxn ang="10800000">
                    <a:pos x="wd2" y="hd2"/>
                  </a:cxn>
                  <a:cxn ang="16200000">
                    <a:pos x="wd2" y="hd2"/>
                  </a:cxn>
                </a:cxnLst>
                <a:rect l="0" t="0" r="r" b="b"/>
                <a:pathLst>
                  <a:path w="20580" h="21463" extrusionOk="0">
                    <a:moveTo>
                      <a:pt x="10290" y="0"/>
                    </a:moveTo>
                    <a:cubicBezTo>
                      <a:pt x="8871" y="0"/>
                      <a:pt x="7452" y="306"/>
                      <a:pt x="6369" y="920"/>
                    </a:cubicBezTo>
                    <a:cubicBezTo>
                      <a:pt x="4202" y="2147"/>
                      <a:pt x="4202" y="4136"/>
                      <a:pt x="6369" y="5363"/>
                    </a:cubicBezTo>
                    <a:cubicBezTo>
                      <a:pt x="8535" y="6590"/>
                      <a:pt x="12045" y="6590"/>
                      <a:pt x="14211" y="5363"/>
                    </a:cubicBezTo>
                    <a:cubicBezTo>
                      <a:pt x="16378" y="4136"/>
                      <a:pt x="16378" y="2147"/>
                      <a:pt x="14211" y="920"/>
                    </a:cubicBezTo>
                    <a:cubicBezTo>
                      <a:pt x="13128" y="306"/>
                      <a:pt x="11709" y="0"/>
                      <a:pt x="10290" y="0"/>
                    </a:cubicBezTo>
                    <a:close/>
                    <a:moveTo>
                      <a:pt x="10290" y="7660"/>
                    </a:moveTo>
                    <a:cubicBezTo>
                      <a:pt x="7650" y="7660"/>
                      <a:pt x="5007" y="7777"/>
                      <a:pt x="2992" y="8009"/>
                    </a:cubicBezTo>
                    <a:cubicBezTo>
                      <a:pt x="372" y="8311"/>
                      <a:pt x="-510" y="8734"/>
                      <a:pt x="278" y="9121"/>
                    </a:cubicBezTo>
                    <a:lnTo>
                      <a:pt x="5472" y="15065"/>
                    </a:lnTo>
                    <a:lnTo>
                      <a:pt x="5472" y="20013"/>
                    </a:lnTo>
                    <a:lnTo>
                      <a:pt x="5489" y="20013"/>
                    </a:lnTo>
                    <a:cubicBezTo>
                      <a:pt x="5446" y="20387"/>
                      <a:pt x="5902" y="20766"/>
                      <a:pt x="6884" y="21052"/>
                    </a:cubicBezTo>
                    <a:cubicBezTo>
                      <a:pt x="8767" y="21600"/>
                      <a:pt x="11813" y="21600"/>
                      <a:pt x="13696" y="21052"/>
                    </a:cubicBezTo>
                    <a:cubicBezTo>
                      <a:pt x="14678" y="20766"/>
                      <a:pt x="15134" y="20387"/>
                      <a:pt x="15091" y="20013"/>
                    </a:cubicBezTo>
                    <a:lnTo>
                      <a:pt x="15108" y="20013"/>
                    </a:lnTo>
                    <a:lnTo>
                      <a:pt x="15108" y="15065"/>
                    </a:lnTo>
                    <a:lnTo>
                      <a:pt x="20302" y="9121"/>
                    </a:lnTo>
                    <a:cubicBezTo>
                      <a:pt x="21090" y="8734"/>
                      <a:pt x="20208" y="8311"/>
                      <a:pt x="17588" y="8009"/>
                    </a:cubicBezTo>
                    <a:cubicBezTo>
                      <a:pt x="15573" y="7777"/>
                      <a:pt x="12930" y="7660"/>
                      <a:pt x="10290" y="7660"/>
                    </a:cubicBezTo>
                    <a:close/>
                  </a:path>
                </a:pathLst>
              </a:custGeom>
              <a:solidFill>
                <a:srgbClr val="DE411B"/>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61" name="Shape">
                <a:extLst>
                  <a:ext uri="{FF2B5EF4-FFF2-40B4-BE49-F238E27FC236}">
                    <a16:creationId xmlns:a16="http://schemas.microsoft.com/office/drawing/2014/main" id="{1AF0AD94-2F6F-334E-9FC1-C0FD4217DD43}"/>
                  </a:ext>
                </a:extLst>
              </p:cNvPr>
              <p:cNvSpPr/>
              <p:nvPr/>
            </p:nvSpPr>
            <p:spPr>
              <a:xfrm>
                <a:off x="2486495" y="0"/>
                <a:ext cx="446024" cy="821159"/>
              </a:xfrm>
              <a:custGeom>
                <a:avLst/>
                <a:gdLst/>
                <a:ahLst/>
                <a:cxnLst>
                  <a:cxn ang="0">
                    <a:pos x="wd2" y="hd2"/>
                  </a:cxn>
                  <a:cxn ang="5400000">
                    <a:pos x="wd2" y="hd2"/>
                  </a:cxn>
                  <a:cxn ang="10800000">
                    <a:pos x="wd2" y="hd2"/>
                  </a:cxn>
                  <a:cxn ang="16200000">
                    <a:pos x="wd2" y="hd2"/>
                  </a:cxn>
                </a:cxnLst>
                <a:rect l="0" t="0" r="r" b="b"/>
                <a:pathLst>
                  <a:path w="20580" h="21463" extrusionOk="0">
                    <a:moveTo>
                      <a:pt x="10290" y="0"/>
                    </a:moveTo>
                    <a:cubicBezTo>
                      <a:pt x="8871" y="0"/>
                      <a:pt x="7452" y="306"/>
                      <a:pt x="6369" y="920"/>
                    </a:cubicBezTo>
                    <a:cubicBezTo>
                      <a:pt x="4202" y="2147"/>
                      <a:pt x="4202" y="4136"/>
                      <a:pt x="6369" y="5363"/>
                    </a:cubicBezTo>
                    <a:cubicBezTo>
                      <a:pt x="8535" y="6590"/>
                      <a:pt x="12045" y="6590"/>
                      <a:pt x="14211" y="5363"/>
                    </a:cubicBezTo>
                    <a:cubicBezTo>
                      <a:pt x="16378" y="4136"/>
                      <a:pt x="16378" y="2147"/>
                      <a:pt x="14211" y="920"/>
                    </a:cubicBezTo>
                    <a:cubicBezTo>
                      <a:pt x="13128" y="306"/>
                      <a:pt x="11709" y="0"/>
                      <a:pt x="10290" y="0"/>
                    </a:cubicBezTo>
                    <a:close/>
                    <a:moveTo>
                      <a:pt x="10290" y="7660"/>
                    </a:moveTo>
                    <a:cubicBezTo>
                      <a:pt x="7650" y="7660"/>
                      <a:pt x="5007" y="7777"/>
                      <a:pt x="2992" y="8009"/>
                    </a:cubicBezTo>
                    <a:cubicBezTo>
                      <a:pt x="372" y="8311"/>
                      <a:pt x="-510" y="8734"/>
                      <a:pt x="278" y="9121"/>
                    </a:cubicBezTo>
                    <a:lnTo>
                      <a:pt x="5472" y="15065"/>
                    </a:lnTo>
                    <a:lnTo>
                      <a:pt x="5472" y="20013"/>
                    </a:lnTo>
                    <a:lnTo>
                      <a:pt x="5489" y="20013"/>
                    </a:lnTo>
                    <a:cubicBezTo>
                      <a:pt x="5446" y="20387"/>
                      <a:pt x="5902" y="20766"/>
                      <a:pt x="6884" y="21052"/>
                    </a:cubicBezTo>
                    <a:cubicBezTo>
                      <a:pt x="8767" y="21600"/>
                      <a:pt x="11813" y="21600"/>
                      <a:pt x="13696" y="21052"/>
                    </a:cubicBezTo>
                    <a:cubicBezTo>
                      <a:pt x="14678" y="20766"/>
                      <a:pt x="15134" y="20387"/>
                      <a:pt x="15091" y="20013"/>
                    </a:cubicBezTo>
                    <a:lnTo>
                      <a:pt x="15108" y="20013"/>
                    </a:lnTo>
                    <a:lnTo>
                      <a:pt x="15108" y="15065"/>
                    </a:lnTo>
                    <a:lnTo>
                      <a:pt x="20302" y="9121"/>
                    </a:lnTo>
                    <a:cubicBezTo>
                      <a:pt x="21090" y="8734"/>
                      <a:pt x="20208" y="8311"/>
                      <a:pt x="17588" y="8009"/>
                    </a:cubicBezTo>
                    <a:cubicBezTo>
                      <a:pt x="15573" y="7777"/>
                      <a:pt x="12930" y="7660"/>
                      <a:pt x="10290" y="7660"/>
                    </a:cubicBezTo>
                    <a:close/>
                  </a:path>
                </a:pathLst>
              </a:custGeom>
              <a:solidFill>
                <a:srgbClr val="000000"/>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62" name="Shape">
                <a:extLst>
                  <a:ext uri="{FF2B5EF4-FFF2-40B4-BE49-F238E27FC236}">
                    <a16:creationId xmlns:a16="http://schemas.microsoft.com/office/drawing/2014/main" id="{F70A747F-F812-1C49-A6E6-3A751ECA6BE7}"/>
                  </a:ext>
                </a:extLst>
              </p:cNvPr>
              <p:cNvSpPr/>
              <p:nvPr/>
            </p:nvSpPr>
            <p:spPr>
              <a:xfrm>
                <a:off x="3755094" y="568481"/>
                <a:ext cx="633779" cy="1166830"/>
              </a:xfrm>
              <a:custGeom>
                <a:avLst/>
                <a:gdLst/>
                <a:ahLst/>
                <a:cxnLst>
                  <a:cxn ang="0">
                    <a:pos x="wd2" y="hd2"/>
                  </a:cxn>
                  <a:cxn ang="5400000">
                    <a:pos x="wd2" y="hd2"/>
                  </a:cxn>
                  <a:cxn ang="10800000">
                    <a:pos x="wd2" y="hd2"/>
                  </a:cxn>
                  <a:cxn ang="16200000">
                    <a:pos x="wd2" y="hd2"/>
                  </a:cxn>
                </a:cxnLst>
                <a:rect l="0" t="0" r="r" b="b"/>
                <a:pathLst>
                  <a:path w="20580" h="21463" extrusionOk="0">
                    <a:moveTo>
                      <a:pt x="10290" y="0"/>
                    </a:moveTo>
                    <a:cubicBezTo>
                      <a:pt x="8871" y="0"/>
                      <a:pt x="7452" y="306"/>
                      <a:pt x="6369" y="920"/>
                    </a:cubicBezTo>
                    <a:cubicBezTo>
                      <a:pt x="4202" y="2147"/>
                      <a:pt x="4202" y="4136"/>
                      <a:pt x="6369" y="5363"/>
                    </a:cubicBezTo>
                    <a:cubicBezTo>
                      <a:pt x="8535" y="6590"/>
                      <a:pt x="12045" y="6590"/>
                      <a:pt x="14211" y="5363"/>
                    </a:cubicBezTo>
                    <a:cubicBezTo>
                      <a:pt x="16378" y="4136"/>
                      <a:pt x="16378" y="2147"/>
                      <a:pt x="14211" y="920"/>
                    </a:cubicBezTo>
                    <a:cubicBezTo>
                      <a:pt x="13128" y="306"/>
                      <a:pt x="11709" y="0"/>
                      <a:pt x="10290" y="0"/>
                    </a:cubicBezTo>
                    <a:close/>
                    <a:moveTo>
                      <a:pt x="10290" y="7660"/>
                    </a:moveTo>
                    <a:cubicBezTo>
                      <a:pt x="7650" y="7660"/>
                      <a:pt x="5007" y="7777"/>
                      <a:pt x="2992" y="8009"/>
                    </a:cubicBezTo>
                    <a:cubicBezTo>
                      <a:pt x="372" y="8311"/>
                      <a:pt x="-510" y="8734"/>
                      <a:pt x="278" y="9121"/>
                    </a:cubicBezTo>
                    <a:lnTo>
                      <a:pt x="5472" y="15065"/>
                    </a:lnTo>
                    <a:lnTo>
                      <a:pt x="5472" y="20013"/>
                    </a:lnTo>
                    <a:lnTo>
                      <a:pt x="5489" y="20013"/>
                    </a:lnTo>
                    <a:cubicBezTo>
                      <a:pt x="5446" y="20387"/>
                      <a:pt x="5902" y="20766"/>
                      <a:pt x="6884" y="21052"/>
                    </a:cubicBezTo>
                    <a:cubicBezTo>
                      <a:pt x="8767" y="21600"/>
                      <a:pt x="11813" y="21600"/>
                      <a:pt x="13696" y="21052"/>
                    </a:cubicBezTo>
                    <a:cubicBezTo>
                      <a:pt x="14678" y="20766"/>
                      <a:pt x="15134" y="20387"/>
                      <a:pt x="15091" y="20013"/>
                    </a:cubicBezTo>
                    <a:lnTo>
                      <a:pt x="15108" y="20013"/>
                    </a:lnTo>
                    <a:lnTo>
                      <a:pt x="15108" y="15065"/>
                    </a:lnTo>
                    <a:lnTo>
                      <a:pt x="20302" y="9121"/>
                    </a:lnTo>
                    <a:cubicBezTo>
                      <a:pt x="21090" y="8734"/>
                      <a:pt x="20208" y="8311"/>
                      <a:pt x="17588" y="8009"/>
                    </a:cubicBezTo>
                    <a:cubicBezTo>
                      <a:pt x="15573" y="7777"/>
                      <a:pt x="12930" y="7660"/>
                      <a:pt x="10290" y="7660"/>
                    </a:cubicBezTo>
                    <a:close/>
                  </a:path>
                </a:pathLst>
              </a:custGeom>
              <a:solidFill>
                <a:srgbClr val="5E5E5E"/>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63" name="Shape">
                <a:extLst>
                  <a:ext uri="{FF2B5EF4-FFF2-40B4-BE49-F238E27FC236}">
                    <a16:creationId xmlns:a16="http://schemas.microsoft.com/office/drawing/2014/main" id="{6BEAB590-730E-CB40-9394-30DD358264F7}"/>
                  </a:ext>
                </a:extLst>
              </p:cNvPr>
              <p:cNvSpPr/>
              <p:nvPr/>
            </p:nvSpPr>
            <p:spPr>
              <a:xfrm>
                <a:off x="1030626" y="569376"/>
                <a:ext cx="632808" cy="1165041"/>
              </a:xfrm>
              <a:custGeom>
                <a:avLst/>
                <a:gdLst/>
                <a:ahLst/>
                <a:cxnLst>
                  <a:cxn ang="0">
                    <a:pos x="wd2" y="hd2"/>
                  </a:cxn>
                  <a:cxn ang="5400000">
                    <a:pos x="wd2" y="hd2"/>
                  </a:cxn>
                  <a:cxn ang="10800000">
                    <a:pos x="wd2" y="hd2"/>
                  </a:cxn>
                  <a:cxn ang="16200000">
                    <a:pos x="wd2" y="hd2"/>
                  </a:cxn>
                </a:cxnLst>
                <a:rect l="0" t="0" r="r" b="b"/>
                <a:pathLst>
                  <a:path w="20580" h="21463" extrusionOk="0">
                    <a:moveTo>
                      <a:pt x="10290" y="0"/>
                    </a:moveTo>
                    <a:cubicBezTo>
                      <a:pt x="8871" y="0"/>
                      <a:pt x="7452" y="306"/>
                      <a:pt x="6369" y="920"/>
                    </a:cubicBezTo>
                    <a:cubicBezTo>
                      <a:pt x="4202" y="2147"/>
                      <a:pt x="4202" y="4136"/>
                      <a:pt x="6369" y="5363"/>
                    </a:cubicBezTo>
                    <a:cubicBezTo>
                      <a:pt x="8535" y="6590"/>
                      <a:pt x="12045" y="6590"/>
                      <a:pt x="14211" y="5363"/>
                    </a:cubicBezTo>
                    <a:cubicBezTo>
                      <a:pt x="16378" y="4136"/>
                      <a:pt x="16378" y="2147"/>
                      <a:pt x="14211" y="920"/>
                    </a:cubicBezTo>
                    <a:cubicBezTo>
                      <a:pt x="13128" y="306"/>
                      <a:pt x="11709" y="0"/>
                      <a:pt x="10290" y="0"/>
                    </a:cubicBezTo>
                    <a:close/>
                    <a:moveTo>
                      <a:pt x="10290" y="7660"/>
                    </a:moveTo>
                    <a:cubicBezTo>
                      <a:pt x="7650" y="7660"/>
                      <a:pt x="5007" y="7777"/>
                      <a:pt x="2992" y="8009"/>
                    </a:cubicBezTo>
                    <a:cubicBezTo>
                      <a:pt x="372" y="8311"/>
                      <a:pt x="-510" y="8734"/>
                      <a:pt x="278" y="9121"/>
                    </a:cubicBezTo>
                    <a:lnTo>
                      <a:pt x="5472" y="15065"/>
                    </a:lnTo>
                    <a:lnTo>
                      <a:pt x="5472" y="20013"/>
                    </a:lnTo>
                    <a:lnTo>
                      <a:pt x="5489" y="20013"/>
                    </a:lnTo>
                    <a:cubicBezTo>
                      <a:pt x="5446" y="20387"/>
                      <a:pt x="5902" y="20766"/>
                      <a:pt x="6884" y="21052"/>
                    </a:cubicBezTo>
                    <a:cubicBezTo>
                      <a:pt x="8767" y="21600"/>
                      <a:pt x="11813" y="21600"/>
                      <a:pt x="13696" y="21052"/>
                    </a:cubicBezTo>
                    <a:cubicBezTo>
                      <a:pt x="14678" y="20766"/>
                      <a:pt x="15134" y="20387"/>
                      <a:pt x="15091" y="20013"/>
                    </a:cubicBezTo>
                    <a:lnTo>
                      <a:pt x="15108" y="20013"/>
                    </a:lnTo>
                    <a:lnTo>
                      <a:pt x="15108" y="15065"/>
                    </a:lnTo>
                    <a:lnTo>
                      <a:pt x="20302" y="9121"/>
                    </a:lnTo>
                    <a:cubicBezTo>
                      <a:pt x="21090" y="8734"/>
                      <a:pt x="20208" y="8311"/>
                      <a:pt x="17588" y="8009"/>
                    </a:cubicBezTo>
                    <a:cubicBezTo>
                      <a:pt x="15573" y="7777"/>
                      <a:pt x="12930" y="7660"/>
                      <a:pt x="10290" y="7660"/>
                    </a:cubicBezTo>
                    <a:close/>
                  </a:path>
                </a:pathLst>
              </a:custGeom>
              <a:solidFill>
                <a:srgbClr val="5E5E5E"/>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64" name="Shape">
                <a:extLst>
                  <a:ext uri="{FF2B5EF4-FFF2-40B4-BE49-F238E27FC236}">
                    <a16:creationId xmlns:a16="http://schemas.microsoft.com/office/drawing/2014/main" id="{28FCEB4C-4C2E-F54B-AC50-1C3A25D760CF}"/>
                  </a:ext>
                </a:extLst>
              </p:cNvPr>
              <p:cNvSpPr/>
              <p:nvPr/>
            </p:nvSpPr>
            <p:spPr>
              <a:xfrm>
                <a:off x="3128717" y="1037170"/>
                <a:ext cx="704115" cy="1296323"/>
              </a:xfrm>
              <a:custGeom>
                <a:avLst/>
                <a:gdLst/>
                <a:ahLst/>
                <a:cxnLst>
                  <a:cxn ang="0">
                    <a:pos x="wd2" y="hd2"/>
                  </a:cxn>
                  <a:cxn ang="5400000">
                    <a:pos x="wd2" y="hd2"/>
                  </a:cxn>
                  <a:cxn ang="10800000">
                    <a:pos x="wd2" y="hd2"/>
                  </a:cxn>
                  <a:cxn ang="16200000">
                    <a:pos x="wd2" y="hd2"/>
                  </a:cxn>
                </a:cxnLst>
                <a:rect l="0" t="0" r="r" b="b"/>
                <a:pathLst>
                  <a:path w="20580" h="21463" extrusionOk="0">
                    <a:moveTo>
                      <a:pt x="10290" y="0"/>
                    </a:moveTo>
                    <a:cubicBezTo>
                      <a:pt x="8871" y="0"/>
                      <a:pt x="7452" y="306"/>
                      <a:pt x="6369" y="920"/>
                    </a:cubicBezTo>
                    <a:cubicBezTo>
                      <a:pt x="4202" y="2147"/>
                      <a:pt x="4202" y="4136"/>
                      <a:pt x="6369" y="5363"/>
                    </a:cubicBezTo>
                    <a:cubicBezTo>
                      <a:pt x="8535" y="6590"/>
                      <a:pt x="12045" y="6590"/>
                      <a:pt x="14211" y="5363"/>
                    </a:cubicBezTo>
                    <a:cubicBezTo>
                      <a:pt x="16378" y="4136"/>
                      <a:pt x="16378" y="2147"/>
                      <a:pt x="14211" y="920"/>
                    </a:cubicBezTo>
                    <a:cubicBezTo>
                      <a:pt x="13128" y="306"/>
                      <a:pt x="11709" y="0"/>
                      <a:pt x="10290" y="0"/>
                    </a:cubicBezTo>
                    <a:close/>
                    <a:moveTo>
                      <a:pt x="10290" y="7660"/>
                    </a:moveTo>
                    <a:cubicBezTo>
                      <a:pt x="7650" y="7660"/>
                      <a:pt x="5007" y="7777"/>
                      <a:pt x="2992" y="8009"/>
                    </a:cubicBezTo>
                    <a:cubicBezTo>
                      <a:pt x="372" y="8311"/>
                      <a:pt x="-510" y="8734"/>
                      <a:pt x="278" y="9121"/>
                    </a:cubicBezTo>
                    <a:lnTo>
                      <a:pt x="5472" y="15065"/>
                    </a:lnTo>
                    <a:lnTo>
                      <a:pt x="5472" y="20013"/>
                    </a:lnTo>
                    <a:lnTo>
                      <a:pt x="5489" y="20013"/>
                    </a:lnTo>
                    <a:cubicBezTo>
                      <a:pt x="5446" y="20387"/>
                      <a:pt x="5902" y="20766"/>
                      <a:pt x="6884" y="21052"/>
                    </a:cubicBezTo>
                    <a:cubicBezTo>
                      <a:pt x="8767" y="21600"/>
                      <a:pt x="11813" y="21600"/>
                      <a:pt x="13696" y="21052"/>
                    </a:cubicBezTo>
                    <a:cubicBezTo>
                      <a:pt x="14678" y="20766"/>
                      <a:pt x="15134" y="20387"/>
                      <a:pt x="15091" y="20013"/>
                    </a:cubicBezTo>
                    <a:lnTo>
                      <a:pt x="15108" y="20013"/>
                    </a:lnTo>
                    <a:lnTo>
                      <a:pt x="15108" y="15065"/>
                    </a:lnTo>
                    <a:lnTo>
                      <a:pt x="20302" y="9121"/>
                    </a:lnTo>
                    <a:cubicBezTo>
                      <a:pt x="21090" y="8734"/>
                      <a:pt x="20208" y="8311"/>
                      <a:pt x="17588" y="8009"/>
                    </a:cubicBezTo>
                    <a:cubicBezTo>
                      <a:pt x="15573" y="7777"/>
                      <a:pt x="12930" y="7660"/>
                      <a:pt x="10290" y="7660"/>
                    </a:cubicBezTo>
                    <a:close/>
                  </a:path>
                </a:pathLst>
              </a:custGeom>
              <a:solidFill>
                <a:srgbClr val="000000"/>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sp>
            <p:nvSpPr>
              <p:cNvPr id="65" name="Shape">
                <a:extLst>
                  <a:ext uri="{FF2B5EF4-FFF2-40B4-BE49-F238E27FC236}">
                    <a16:creationId xmlns:a16="http://schemas.microsoft.com/office/drawing/2014/main" id="{A623299C-D8FD-FF47-94E4-21A57F60597E}"/>
                  </a:ext>
                </a:extLst>
              </p:cNvPr>
              <p:cNvSpPr/>
              <p:nvPr/>
            </p:nvSpPr>
            <p:spPr>
              <a:xfrm>
                <a:off x="1586182" y="1037170"/>
                <a:ext cx="704116" cy="1296323"/>
              </a:xfrm>
              <a:custGeom>
                <a:avLst/>
                <a:gdLst/>
                <a:ahLst/>
                <a:cxnLst>
                  <a:cxn ang="0">
                    <a:pos x="wd2" y="hd2"/>
                  </a:cxn>
                  <a:cxn ang="5400000">
                    <a:pos x="wd2" y="hd2"/>
                  </a:cxn>
                  <a:cxn ang="10800000">
                    <a:pos x="wd2" y="hd2"/>
                  </a:cxn>
                  <a:cxn ang="16200000">
                    <a:pos x="wd2" y="hd2"/>
                  </a:cxn>
                </a:cxnLst>
                <a:rect l="0" t="0" r="r" b="b"/>
                <a:pathLst>
                  <a:path w="20580" h="21463" extrusionOk="0">
                    <a:moveTo>
                      <a:pt x="10290" y="0"/>
                    </a:moveTo>
                    <a:cubicBezTo>
                      <a:pt x="8871" y="0"/>
                      <a:pt x="7452" y="306"/>
                      <a:pt x="6369" y="920"/>
                    </a:cubicBezTo>
                    <a:cubicBezTo>
                      <a:pt x="4202" y="2147"/>
                      <a:pt x="4202" y="4136"/>
                      <a:pt x="6369" y="5363"/>
                    </a:cubicBezTo>
                    <a:cubicBezTo>
                      <a:pt x="8535" y="6590"/>
                      <a:pt x="12045" y="6590"/>
                      <a:pt x="14211" y="5363"/>
                    </a:cubicBezTo>
                    <a:cubicBezTo>
                      <a:pt x="16378" y="4136"/>
                      <a:pt x="16378" y="2147"/>
                      <a:pt x="14211" y="920"/>
                    </a:cubicBezTo>
                    <a:cubicBezTo>
                      <a:pt x="13128" y="306"/>
                      <a:pt x="11709" y="0"/>
                      <a:pt x="10290" y="0"/>
                    </a:cubicBezTo>
                    <a:close/>
                    <a:moveTo>
                      <a:pt x="10290" y="7660"/>
                    </a:moveTo>
                    <a:cubicBezTo>
                      <a:pt x="7650" y="7660"/>
                      <a:pt x="5007" y="7777"/>
                      <a:pt x="2992" y="8009"/>
                    </a:cubicBezTo>
                    <a:cubicBezTo>
                      <a:pt x="372" y="8311"/>
                      <a:pt x="-510" y="8734"/>
                      <a:pt x="278" y="9121"/>
                    </a:cubicBezTo>
                    <a:lnTo>
                      <a:pt x="5472" y="15065"/>
                    </a:lnTo>
                    <a:lnTo>
                      <a:pt x="5472" y="20013"/>
                    </a:lnTo>
                    <a:lnTo>
                      <a:pt x="5489" y="20013"/>
                    </a:lnTo>
                    <a:cubicBezTo>
                      <a:pt x="5446" y="20387"/>
                      <a:pt x="5902" y="20766"/>
                      <a:pt x="6884" y="21052"/>
                    </a:cubicBezTo>
                    <a:cubicBezTo>
                      <a:pt x="8767" y="21600"/>
                      <a:pt x="11813" y="21600"/>
                      <a:pt x="13696" y="21052"/>
                    </a:cubicBezTo>
                    <a:cubicBezTo>
                      <a:pt x="14678" y="20766"/>
                      <a:pt x="15134" y="20387"/>
                      <a:pt x="15091" y="20013"/>
                    </a:cubicBezTo>
                    <a:lnTo>
                      <a:pt x="15108" y="20013"/>
                    </a:lnTo>
                    <a:lnTo>
                      <a:pt x="15108" y="15065"/>
                    </a:lnTo>
                    <a:lnTo>
                      <a:pt x="20302" y="9121"/>
                    </a:lnTo>
                    <a:cubicBezTo>
                      <a:pt x="21090" y="8734"/>
                      <a:pt x="20208" y="8311"/>
                      <a:pt x="17588" y="8009"/>
                    </a:cubicBezTo>
                    <a:cubicBezTo>
                      <a:pt x="15573" y="7777"/>
                      <a:pt x="12930" y="7660"/>
                      <a:pt x="10290" y="7660"/>
                    </a:cubicBezTo>
                    <a:close/>
                  </a:path>
                </a:pathLst>
              </a:custGeom>
              <a:solidFill>
                <a:srgbClr val="000000"/>
              </a:solidFill>
              <a:ln w="12700" cap="flat">
                <a:noFill/>
                <a:miter lim="400000"/>
              </a:ln>
              <a:effectLst/>
            </p:spPr>
            <p:txBody>
              <a:bodyPr wrap="square" lIns="52251" tIns="52251" rIns="52251" bIns="52251" numCol="1" anchor="ctr">
                <a:noAutofit/>
              </a:bodyPr>
              <a:lstStyle/>
              <a:p>
                <a:pPr defTabSz="82296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a:solidFill>
                    <a:schemeClr val="bg1"/>
                  </a:solidFill>
                  <a:latin typeface="Arial" panose="020B0604020202020204" pitchFamily="34" charset="0"/>
                  <a:cs typeface="Arial" panose="020B0604020202020204" pitchFamily="34" charset="0"/>
                </a:endParaRPr>
              </a:p>
            </p:txBody>
          </p:sp>
        </p:grpSp>
        <p:sp>
          <p:nvSpPr>
            <p:cNvPr id="28" name="Circle">
              <a:extLst>
                <a:ext uri="{FF2B5EF4-FFF2-40B4-BE49-F238E27FC236}">
                  <a16:creationId xmlns:a16="http://schemas.microsoft.com/office/drawing/2014/main" id="{AB9692CF-9ED1-6747-87E2-2F1BBC05BFB7}"/>
                </a:ext>
              </a:extLst>
            </p:cNvPr>
            <p:cNvSpPr/>
            <p:nvPr/>
          </p:nvSpPr>
          <p:spPr>
            <a:xfrm>
              <a:off x="17061533" y="6524269"/>
              <a:ext cx="306042" cy="306041"/>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29" name="Circle">
              <a:extLst>
                <a:ext uri="{FF2B5EF4-FFF2-40B4-BE49-F238E27FC236}">
                  <a16:creationId xmlns:a16="http://schemas.microsoft.com/office/drawing/2014/main" id="{A290B978-2B0B-6540-B29A-7397A2E99602}"/>
                </a:ext>
              </a:extLst>
            </p:cNvPr>
            <p:cNvSpPr/>
            <p:nvPr/>
          </p:nvSpPr>
          <p:spPr>
            <a:xfrm>
              <a:off x="17051078" y="5381269"/>
              <a:ext cx="306041" cy="306041"/>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0" name="Circle">
              <a:extLst>
                <a:ext uri="{FF2B5EF4-FFF2-40B4-BE49-F238E27FC236}">
                  <a16:creationId xmlns:a16="http://schemas.microsoft.com/office/drawing/2014/main" id="{842BBE9C-74F5-9F44-96B6-198738E425E5}"/>
                </a:ext>
              </a:extLst>
            </p:cNvPr>
            <p:cNvSpPr/>
            <p:nvPr/>
          </p:nvSpPr>
          <p:spPr>
            <a:xfrm>
              <a:off x="17051078" y="4239112"/>
              <a:ext cx="306041" cy="306041"/>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1" name="Line">
              <a:extLst>
                <a:ext uri="{FF2B5EF4-FFF2-40B4-BE49-F238E27FC236}">
                  <a16:creationId xmlns:a16="http://schemas.microsoft.com/office/drawing/2014/main" id="{1F37ED96-C9DC-D241-8850-71CA63078CF9}"/>
                </a:ext>
              </a:extLst>
            </p:cNvPr>
            <p:cNvSpPr/>
            <p:nvPr/>
          </p:nvSpPr>
          <p:spPr>
            <a:xfrm>
              <a:off x="14406799" y="5534289"/>
              <a:ext cx="2806537" cy="1"/>
            </a:xfrm>
            <a:prstGeom prst="line">
              <a:avLst/>
            </a:prstGeom>
            <a:ln w="25400" cap="rnd">
              <a:solidFill>
                <a:srgbClr val="000000"/>
              </a:solidFill>
              <a:custDash>
                <a:ds d="100000" sp="200000"/>
              </a:custDash>
              <a:headEnd type="oval"/>
              <a:tail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2" name="Line">
              <a:extLst>
                <a:ext uri="{FF2B5EF4-FFF2-40B4-BE49-F238E27FC236}">
                  <a16:creationId xmlns:a16="http://schemas.microsoft.com/office/drawing/2014/main" id="{182C6EDC-5090-6643-9C09-798EE8B04BBE}"/>
                </a:ext>
              </a:extLst>
            </p:cNvPr>
            <p:cNvSpPr/>
            <p:nvPr/>
          </p:nvSpPr>
          <p:spPr>
            <a:xfrm flipH="1">
              <a:off x="16561113" y="4387680"/>
              <a:ext cx="686154" cy="1126589"/>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3" y="0"/>
                  </a:lnTo>
                  <a:lnTo>
                    <a:pt x="21600" y="21600"/>
                  </a:lnTo>
                </a:path>
              </a:pathLst>
            </a:custGeom>
            <a:ln w="25400" cap="rnd">
              <a:solidFill>
                <a:srgbClr val="000000"/>
              </a:solidFill>
              <a:custDash>
                <a:ds d="100000" sp="200000"/>
              </a:custDash>
              <a:head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3" name="Line">
              <a:extLst>
                <a:ext uri="{FF2B5EF4-FFF2-40B4-BE49-F238E27FC236}">
                  <a16:creationId xmlns:a16="http://schemas.microsoft.com/office/drawing/2014/main" id="{CEDC331C-21F0-6844-895B-06B5197AF6DA}"/>
                </a:ext>
              </a:extLst>
            </p:cNvPr>
            <p:cNvSpPr/>
            <p:nvPr/>
          </p:nvSpPr>
          <p:spPr>
            <a:xfrm rot="10800000">
              <a:off x="16561113" y="5581756"/>
              <a:ext cx="686154" cy="1099738"/>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3" y="0"/>
                  </a:lnTo>
                  <a:lnTo>
                    <a:pt x="21600" y="21600"/>
                  </a:lnTo>
                </a:path>
              </a:pathLst>
            </a:custGeom>
            <a:ln w="25400" cap="rnd">
              <a:solidFill>
                <a:srgbClr val="000000"/>
              </a:solidFill>
              <a:custDash>
                <a:ds d="100000" sp="200000"/>
              </a:custDash>
              <a:head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4" name="Circle">
              <a:extLst>
                <a:ext uri="{FF2B5EF4-FFF2-40B4-BE49-F238E27FC236}">
                  <a16:creationId xmlns:a16="http://schemas.microsoft.com/office/drawing/2014/main" id="{A8916C0D-07BC-6640-89E1-AE3A891E9472}"/>
                </a:ext>
              </a:extLst>
            </p:cNvPr>
            <p:cNvSpPr/>
            <p:nvPr/>
          </p:nvSpPr>
          <p:spPr>
            <a:xfrm rot="5400000">
              <a:off x="5295737" y="9491297"/>
              <a:ext cx="306041" cy="306041"/>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5" name="Circle">
              <a:extLst>
                <a:ext uri="{FF2B5EF4-FFF2-40B4-BE49-F238E27FC236}">
                  <a16:creationId xmlns:a16="http://schemas.microsoft.com/office/drawing/2014/main" id="{AC320F70-0B0C-774A-886D-18253502EFA2}"/>
                </a:ext>
              </a:extLst>
            </p:cNvPr>
            <p:cNvSpPr/>
            <p:nvPr/>
          </p:nvSpPr>
          <p:spPr>
            <a:xfrm rot="5400000">
              <a:off x="12037709" y="9491297"/>
              <a:ext cx="306041" cy="306041"/>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6" name="Circle">
              <a:extLst>
                <a:ext uri="{FF2B5EF4-FFF2-40B4-BE49-F238E27FC236}">
                  <a16:creationId xmlns:a16="http://schemas.microsoft.com/office/drawing/2014/main" id="{FBB88EE9-B979-3F40-8D45-D67E34C6B573}"/>
                </a:ext>
              </a:extLst>
            </p:cNvPr>
            <p:cNvSpPr/>
            <p:nvPr/>
          </p:nvSpPr>
          <p:spPr>
            <a:xfrm rot="5400000">
              <a:off x="18762685" y="9491297"/>
              <a:ext cx="306041" cy="306041"/>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7" name="Line">
              <a:extLst>
                <a:ext uri="{FF2B5EF4-FFF2-40B4-BE49-F238E27FC236}">
                  <a16:creationId xmlns:a16="http://schemas.microsoft.com/office/drawing/2014/main" id="{2A8E691D-5FFE-1542-BD40-CE9F2141975B}"/>
                </a:ext>
              </a:extLst>
            </p:cNvPr>
            <p:cNvSpPr/>
            <p:nvPr/>
          </p:nvSpPr>
          <p:spPr>
            <a:xfrm>
              <a:off x="12190729" y="8788155"/>
              <a:ext cx="1" cy="849813"/>
            </a:xfrm>
            <a:prstGeom prst="line">
              <a:avLst/>
            </a:prstGeom>
            <a:ln w="25400" cap="rnd">
              <a:solidFill>
                <a:srgbClr val="000000"/>
              </a:solidFill>
              <a:custDash>
                <a:ds d="100000" sp="200000"/>
              </a:custDash>
              <a:headEnd type="oval"/>
              <a:tail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8" name="Line">
              <a:extLst>
                <a:ext uri="{FF2B5EF4-FFF2-40B4-BE49-F238E27FC236}">
                  <a16:creationId xmlns:a16="http://schemas.microsoft.com/office/drawing/2014/main" id="{27F8FEA8-33AB-BC40-955E-D14A5744ED76}"/>
                </a:ext>
              </a:extLst>
            </p:cNvPr>
            <p:cNvSpPr/>
            <p:nvPr/>
          </p:nvSpPr>
          <p:spPr>
            <a:xfrm rot="5400000" flipH="1">
              <a:off x="15388711" y="6096550"/>
              <a:ext cx="465437" cy="6722789"/>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3" y="0"/>
                  </a:lnTo>
                  <a:lnTo>
                    <a:pt x="21600" y="21600"/>
                  </a:lnTo>
                </a:path>
              </a:pathLst>
            </a:custGeom>
            <a:ln w="25400" cap="rnd">
              <a:solidFill>
                <a:srgbClr val="000000"/>
              </a:solidFill>
              <a:custDash>
                <a:ds d="100000" sp="200000"/>
              </a:custDash>
              <a:head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39" name="Line">
              <a:extLst>
                <a:ext uri="{FF2B5EF4-FFF2-40B4-BE49-F238E27FC236}">
                  <a16:creationId xmlns:a16="http://schemas.microsoft.com/office/drawing/2014/main" id="{15DE0D9E-D918-A543-A14B-540FAAED1E04}"/>
                </a:ext>
              </a:extLst>
            </p:cNvPr>
            <p:cNvSpPr/>
            <p:nvPr/>
          </p:nvSpPr>
          <p:spPr>
            <a:xfrm rot="16200000">
              <a:off x="8539205" y="6075863"/>
              <a:ext cx="467700" cy="6755549"/>
            </a:xfrm>
            <a:custGeom>
              <a:avLst/>
              <a:gdLst/>
              <a:ahLst/>
              <a:cxnLst>
                <a:cxn ang="0">
                  <a:pos x="wd2" y="hd2"/>
                </a:cxn>
                <a:cxn ang="5400000">
                  <a:pos x="wd2" y="hd2"/>
                </a:cxn>
                <a:cxn ang="10800000">
                  <a:pos x="wd2" y="hd2"/>
                </a:cxn>
                <a:cxn ang="16200000">
                  <a:pos x="wd2" y="hd2"/>
                </a:cxn>
              </a:cxnLst>
              <a:rect l="0" t="0" r="r" b="b"/>
              <a:pathLst>
                <a:path w="21600" h="21600" extrusionOk="0">
                  <a:moveTo>
                    <a:pt x="0" y="35"/>
                  </a:moveTo>
                  <a:lnTo>
                    <a:pt x="21513" y="0"/>
                  </a:lnTo>
                  <a:lnTo>
                    <a:pt x="21600" y="21600"/>
                  </a:lnTo>
                </a:path>
              </a:pathLst>
            </a:custGeom>
            <a:ln w="25400" cap="rnd">
              <a:solidFill>
                <a:srgbClr val="000000"/>
              </a:solidFill>
              <a:custDash>
                <a:ds d="100000" sp="200000"/>
              </a:custDash>
              <a:head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40" name="Line">
              <a:extLst>
                <a:ext uri="{FF2B5EF4-FFF2-40B4-BE49-F238E27FC236}">
                  <a16:creationId xmlns:a16="http://schemas.microsoft.com/office/drawing/2014/main" id="{AC5AD0F6-D9DD-EA42-B683-31DC08A18DAB}"/>
                </a:ext>
              </a:extLst>
            </p:cNvPr>
            <p:cNvSpPr/>
            <p:nvPr/>
          </p:nvSpPr>
          <p:spPr>
            <a:xfrm>
              <a:off x="12192003" y="3142193"/>
              <a:ext cx="1" cy="830066"/>
            </a:xfrm>
            <a:prstGeom prst="line">
              <a:avLst/>
            </a:prstGeom>
            <a:ln w="25400" cap="rnd">
              <a:solidFill>
                <a:srgbClr val="000000"/>
              </a:solidFill>
              <a:custDash>
                <a:ds d="100000" sp="200000"/>
              </a:custDash>
              <a:headEnd type="oval"/>
              <a:tailEnd type="oval"/>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endParaRPr>
            </a:p>
          </p:txBody>
        </p:sp>
        <p:sp>
          <p:nvSpPr>
            <p:cNvPr id="41" name="NEXT-GEN TECHNOLOGIES">
              <a:extLst>
                <a:ext uri="{FF2B5EF4-FFF2-40B4-BE49-F238E27FC236}">
                  <a16:creationId xmlns:a16="http://schemas.microsoft.com/office/drawing/2014/main" id="{BB0FF799-B979-E442-964D-B9F2C1346970}"/>
                </a:ext>
              </a:extLst>
            </p:cNvPr>
            <p:cNvSpPr/>
            <p:nvPr/>
          </p:nvSpPr>
          <p:spPr>
            <a:xfrm>
              <a:off x="9600740" y="2270675"/>
              <a:ext cx="5193307" cy="796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p>
              <a:pPr algn="ctr">
                <a:lnSpc>
                  <a:spcPct val="90000"/>
                </a:lnSpc>
                <a:defRPr sz="2000" cap="all" spc="219"/>
              </a:pPr>
              <a:r>
                <a:rPr lang="en-GB" spc="180">
                  <a:solidFill>
                    <a:schemeClr val="bg2"/>
                  </a:solidFill>
                </a:rPr>
                <a:t>Our agile</a:t>
              </a:r>
            </a:p>
            <a:p>
              <a:pPr algn="ctr">
                <a:lnSpc>
                  <a:spcPct val="90000"/>
                </a:lnSpc>
                <a:defRPr sz="2000" cap="all" spc="219"/>
              </a:pPr>
              <a:r>
                <a:rPr lang="en-GB" spc="180">
                  <a:solidFill>
                    <a:schemeClr val="bg2"/>
                  </a:solidFill>
                </a:rPr>
                <a:t>MULTI-DISCIPLINARY TEAMS</a:t>
              </a:r>
            </a:p>
          </p:txBody>
        </p:sp>
        <p:sp>
          <p:nvSpPr>
            <p:cNvPr id="42" name="NEXT-GEN TECHNOLOGIES">
              <a:extLst>
                <a:ext uri="{FF2B5EF4-FFF2-40B4-BE49-F238E27FC236}">
                  <a16:creationId xmlns:a16="http://schemas.microsoft.com/office/drawing/2014/main" id="{003F8B37-F846-904B-9039-26B5379E1F6C}"/>
                </a:ext>
              </a:extLst>
            </p:cNvPr>
            <p:cNvSpPr/>
            <p:nvPr/>
          </p:nvSpPr>
          <p:spPr>
            <a:xfrm>
              <a:off x="16319051" y="2271208"/>
              <a:ext cx="5193307" cy="796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p>
              <a:pPr algn="ctr">
                <a:lnSpc>
                  <a:spcPct val="90000"/>
                </a:lnSpc>
                <a:defRPr sz="2000" cap="all" spc="219"/>
              </a:pPr>
              <a:r>
                <a:rPr lang="en-GB" spc="180">
                  <a:solidFill>
                    <a:schemeClr val="bg2"/>
                  </a:solidFill>
                </a:rPr>
                <a:t>PROVIDE A</a:t>
              </a:r>
            </a:p>
            <a:p>
              <a:pPr algn="ctr">
                <a:lnSpc>
                  <a:spcPct val="90000"/>
                </a:lnSpc>
                <a:defRPr sz="2000" cap="all" spc="219"/>
              </a:pPr>
              <a:r>
                <a:rPr lang="en-GB" spc="180">
                  <a:solidFill>
                    <a:schemeClr val="bg2"/>
                  </a:solidFill>
                </a:rPr>
                <a:t>COMBINATION OF</a:t>
              </a:r>
            </a:p>
          </p:txBody>
        </p:sp>
        <p:sp>
          <p:nvSpPr>
            <p:cNvPr id="43" name="NEXT-GEN TECHNOLOGIES">
              <a:extLst>
                <a:ext uri="{FF2B5EF4-FFF2-40B4-BE49-F238E27FC236}">
                  <a16:creationId xmlns:a16="http://schemas.microsoft.com/office/drawing/2014/main" id="{10EDBCB9-1715-BD49-8C43-9D8DD7B48664}"/>
                </a:ext>
              </a:extLst>
            </p:cNvPr>
            <p:cNvSpPr/>
            <p:nvPr/>
          </p:nvSpPr>
          <p:spPr>
            <a:xfrm>
              <a:off x="9594075" y="8153487"/>
              <a:ext cx="5193307" cy="796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p>
              <a:pPr algn="ctr">
                <a:lnSpc>
                  <a:spcPct val="90000"/>
                </a:lnSpc>
                <a:defRPr sz="2000" cap="all" spc="219"/>
              </a:pPr>
              <a:r>
                <a:rPr lang="en-GB" spc="180">
                  <a:solidFill>
                    <a:schemeClr val="bg2"/>
                  </a:solidFill>
                </a:rPr>
                <a:t>THAT MAKE OUR CLIENTS MORE…</a:t>
              </a:r>
            </a:p>
          </p:txBody>
        </p:sp>
        <p:pic>
          <p:nvPicPr>
            <p:cNvPr id="44" name="Picture 43">
              <a:extLst>
                <a:ext uri="{FF2B5EF4-FFF2-40B4-BE49-F238E27FC236}">
                  <a16:creationId xmlns:a16="http://schemas.microsoft.com/office/drawing/2014/main" id="{7009CA91-E002-3145-AF25-13E643AD4A01}"/>
                </a:ext>
              </a:extLst>
            </p:cNvPr>
            <p:cNvPicPr>
              <a:picLocks noChangeAspect="1"/>
            </p:cNvPicPr>
            <p:nvPr/>
          </p:nvPicPr>
          <p:blipFill>
            <a:blip r:embed="rId4"/>
            <a:stretch>
              <a:fillRect/>
            </a:stretch>
          </p:blipFill>
          <p:spPr>
            <a:xfrm>
              <a:off x="3631794" y="10134526"/>
              <a:ext cx="3526971" cy="719790"/>
            </a:xfrm>
            <a:prstGeom prst="rect">
              <a:avLst/>
            </a:prstGeom>
          </p:spPr>
        </p:pic>
        <p:pic>
          <p:nvPicPr>
            <p:cNvPr id="45" name="Picture 44">
              <a:extLst>
                <a:ext uri="{FF2B5EF4-FFF2-40B4-BE49-F238E27FC236}">
                  <a16:creationId xmlns:a16="http://schemas.microsoft.com/office/drawing/2014/main" id="{90977B8A-3E80-7646-99DE-90B2563B1C20}"/>
                </a:ext>
              </a:extLst>
            </p:cNvPr>
            <p:cNvPicPr>
              <a:picLocks noChangeAspect="1"/>
            </p:cNvPicPr>
            <p:nvPr/>
          </p:nvPicPr>
          <p:blipFill>
            <a:blip r:embed="rId5"/>
            <a:stretch>
              <a:fillRect/>
            </a:stretch>
          </p:blipFill>
          <p:spPr>
            <a:xfrm>
              <a:off x="9995368" y="10132297"/>
              <a:ext cx="4390719" cy="719790"/>
            </a:xfrm>
            <a:prstGeom prst="rect">
              <a:avLst/>
            </a:prstGeom>
          </p:spPr>
        </p:pic>
        <p:pic>
          <p:nvPicPr>
            <p:cNvPr id="46" name="Picture 45">
              <a:extLst>
                <a:ext uri="{FF2B5EF4-FFF2-40B4-BE49-F238E27FC236}">
                  <a16:creationId xmlns:a16="http://schemas.microsoft.com/office/drawing/2014/main" id="{D95D337D-3FDA-094F-BB09-DE6BF563BC08}"/>
                </a:ext>
              </a:extLst>
            </p:cNvPr>
            <p:cNvPicPr>
              <a:picLocks noChangeAspect="1"/>
            </p:cNvPicPr>
            <p:nvPr/>
          </p:nvPicPr>
          <p:blipFill>
            <a:blip r:embed="rId6"/>
            <a:stretch>
              <a:fillRect/>
            </a:stretch>
          </p:blipFill>
          <p:spPr>
            <a:xfrm>
              <a:off x="17272457" y="10132297"/>
              <a:ext cx="3420733" cy="722690"/>
            </a:xfrm>
            <a:prstGeom prst="rect">
              <a:avLst/>
            </a:prstGeom>
          </p:spPr>
        </p:pic>
        <p:pic>
          <p:nvPicPr>
            <p:cNvPr id="47" name="Picture 46">
              <a:extLst>
                <a:ext uri="{FF2B5EF4-FFF2-40B4-BE49-F238E27FC236}">
                  <a16:creationId xmlns:a16="http://schemas.microsoft.com/office/drawing/2014/main" id="{91BCC399-8FD9-0043-BC94-241F9A6ED0B2}"/>
                </a:ext>
              </a:extLst>
            </p:cNvPr>
            <p:cNvPicPr>
              <a:picLocks noChangeAspect="1"/>
            </p:cNvPicPr>
            <p:nvPr/>
          </p:nvPicPr>
          <p:blipFill>
            <a:blip r:embed="rId7"/>
            <a:stretch>
              <a:fillRect/>
            </a:stretch>
          </p:blipFill>
          <p:spPr>
            <a:xfrm>
              <a:off x="17783817" y="4179760"/>
              <a:ext cx="2489865" cy="426073"/>
            </a:xfrm>
            <a:prstGeom prst="rect">
              <a:avLst/>
            </a:prstGeom>
          </p:spPr>
        </p:pic>
        <p:pic>
          <p:nvPicPr>
            <p:cNvPr id="48" name="Picture 47">
              <a:extLst>
                <a:ext uri="{FF2B5EF4-FFF2-40B4-BE49-F238E27FC236}">
                  <a16:creationId xmlns:a16="http://schemas.microsoft.com/office/drawing/2014/main" id="{9BB70B73-7C09-D64A-8A64-23C8D6AA4F3E}"/>
                </a:ext>
              </a:extLst>
            </p:cNvPr>
            <p:cNvPicPr>
              <a:picLocks noChangeAspect="1"/>
            </p:cNvPicPr>
            <p:nvPr/>
          </p:nvPicPr>
          <p:blipFill>
            <a:blip r:embed="rId8"/>
            <a:stretch>
              <a:fillRect/>
            </a:stretch>
          </p:blipFill>
          <p:spPr>
            <a:xfrm>
              <a:off x="18271801" y="5322370"/>
              <a:ext cx="1318164" cy="426073"/>
            </a:xfrm>
            <a:prstGeom prst="rect">
              <a:avLst/>
            </a:prstGeom>
          </p:spPr>
        </p:pic>
        <p:pic>
          <p:nvPicPr>
            <p:cNvPr id="49" name="Picture 48">
              <a:extLst>
                <a:ext uri="{FF2B5EF4-FFF2-40B4-BE49-F238E27FC236}">
                  <a16:creationId xmlns:a16="http://schemas.microsoft.com/office/drawing/2014/main" id="{D31B78D6-0AA0-ED40-972A-94217368E0E3}"/>
                </a:ext>
              </a:extLst>
            </p:cNvPr>
            <p:cNvPicPr>
              <a:picLocks noChangeAspect="1"/>
            </p:cNvPicPr>
            <p:nvPr/>
          </p:nvPicPr>
          <p:blipFill>
            <a:blip r:embed="rId9"/>
            <a:stretch>
              <a:fillRect/>
            </a:stretch>
          </p:blipFill>
          <p:spPr>
            <a:xfrm>
              <a:off x="18213349" y="6432732"/>
              <a:ext cx="1404710" cy="42607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17986E4A-E91B-A041-9E88-72BCB75222B5}"/>
              </a:ext>
            </a:extLst>
          </p:cNvPr>
          <p:cNvPicPr>
            <a:picLocks noChangeAspect="1"/>
          </p:cNvPicPr>
          <p:nvPr/>
        </p:nvPicPr>
        <p:blipFill rotWithShape="1">
          <a:blip r:embed="rId3"/>
          <a:srcRect b="3542"/>
          <a:stretch/>
        </p:blipFill>
        <p:spPr>
          <a:xfrm>
            <a:off x="0" y="0"/>
            <a:ext cx="24384000" cy="132302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808D564-DE59-0D4C-9B70-94297DCF70B2}"/>
              </a:ext>
            </a:extLst>
          </p:cNvPr>
          <p:cNvGrpSpPr/>
          <p:nvPr/>
        </p:nvGrpSpPr>
        <p:grpSpPr>
          <a:xfrm>
            <a:off x="5680363" y="2136015"/>
            <a:ext cx="12687993" cy="10765203"/>
            <a:chOff x="5680363" y="2136015"/>
            <a:chExt cx="12687993" cy="10765203"/>
          </a:xfrm>
        </p:grpSpPr>
        <p:grpSp>
          <p:nvGrpSpPr>
            <p:cNvPr id="13" name="Group">
              <a:extLst>
                <a:ext uri="{FF2B5EF4-FFF2-40B4-BE49-F238E27FC236}">
                  <a16:creationId xmlns:a16="http://schemas.microsoft.com/office/drawing/2014/main" id="{AC350EF2-8FAE-3C4A-B8E6-A31E3974D531}"/>
                </a:ext>
              </a:extLst>
            </p:cNvPr>
            <p:cNvGrpSpPr/>
            <p:nvPr/>
          </p:nvGrpSpPr>
          <p:grpSpPr>
            <a:xfrm>
              <a:off x="8457186" y="3123058"/>
              <a:ext cx="7578332" cy="7469757"/>
              <a:chOff x="184419" y="333152"/>
              <a:chExt cx="7578330" cy="7469756"/>
            </a:xfrm>
          </p:grpSpPr>
          <p:sp>
            <p:nvSpPr>
              <p:cNvPr id="14" name="Shape">
                <a:extLst>
                  <a:ext uri="{FF2B5EF4-FFF2-40B4-BE49-F238E27FC236}">
                    <a16:creationId xmlns:a16="http://schemas.microsoft.com/office/drawing/2014/main" id="{59315D78-F5DE-E143-9A46-076C98683969}"/>
                  </a:ext>
                </a:extLst>
              </p:cNvPr>
              <p:cNvSpPr/>
              <p:nvPr/>
            </p:nvSpPr>
            <p:spPr>
              <a:xfrm>
                <a:off x="184419" y="333152"/>
                <a:ext cx="7469626" cy="7469756"/>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7" y="0"/>
                      <a:pt x="9839" y="0"/>
                    </a:cubicBezTo>
                    <a:close/>
                    <a:moveTo>
                      <a:pt x="9908" y="4329"/>
                    </a:moveTo>
                    <a:cubicBezTo>
                      <a:pt x="11358" y="4329"/>
                      <a:pt x="12809" y="4908"/>
                      <a:pt x="13916" y="6066"/>
                    </a:cubicBezTo>
                    <a:cubicBezTo>
                      <a:pt x="16131" y="8383"/>
                      <a:pt x="16131" y="12140"/>
                      <a:pt x="13916" y="14457"/>
                    </a:cubicBezTo>
                    <a:cubicBezTo>
                      <a:pt x="11702" y="16774"/>
                      <a:pt x="8113" y="16774"/>
                      <a:pt x="5899" y="14457"/>
                    </a:cubicBezTo>
                    <a:cubicBezTo>
                      <a:pt x="3685" y="12140"/>
                      <a:pt x="3685" y="8383"/>
                      <a:pt x="5899" y="6066"/>
                    </a:cubicBezTo>
                    <a:cubicBezTo>
                      <a:pt x="7006" y="4908"/>
                      <a:pt x="8457" y="4329"/>
                      <a:pt x="9908" y="4329"/>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
            <p:nvSpPr>
              <p:cNvPr id="15" name="Shape">
                <a:extLst>
                  <a:ext uri="{FF2B5EF4-FFF2-40B4-BE49-F238E27FC236}">
                    <a16:creationId xmlns:a16="http://schemas.microsoft.com/office/drawing/2014/main" id="{4168DFA4-1CB5-E54E-98C1-BF554FCB431E}"/>
                  </a:ext>
                </a:extLst>
              </p:cNvPr>
              <p:cNvSpPr/>
              <p:nvPr/>
            </p:nvSpPr>
            <p:spPr>
              <a:xfrm rot="13783312">
                <a:off x="2674135" y="2463134"/>
                <a:ext cx="3839556" cy="5906095"/>
              </a:xfrm>
              <a:custGeom>
                <a:avLst/>
                <a:gdLst/>
                <a:ahLst/>
                <a:cxnLst>
                  <a:cxn ang="0">
                    <a:pos x="wd2" y="hd2"/>
                  </a:cxn>
                  <a:cxn ang="5400000">
                    <a:pos x="wd2" y="hd2"/>
                  </a:cxn>
                  <a:cxn ang="10800000">
                    <a:pos x="wd2" y="hd2"/>
                  </a:cxn>
                  <a:cxn ang="16200000">
                    <a:pos x="wd2" y="hd2"/>
                  </a:cxn>
                </a:cxnLst>
                <a:rect l="0" t="0" r="r" b="b"/>
                <a:pathLst>
                  <a:path w="20911" h="20982" extrusionOk="0">
                    <a:moveTo>
                      <a:pt x="15897" y="0"/>
                    </a:moveTo>
                    <a:cubicBezTo>
                      <a:pt x="8783" y="672"/>
                      <a:pt x="2614" y="4025"/>
                      <a:pt x="636" y="8841"/>
                    </a:cubicBezTo>
                    <a:cubicBezTo>
                      <a:pt x="-689" y="12067"/>
                      <a:pt x="117" y="15338"/>
                      <a:pt x="2489" y="18019"/>
                    </a:cubicBezTo>
                    <a:cubicBezTo>
                      <a:pt x="2566" y="18105"/>
                      <a:pt x="2650" y="18189"/>
                      <a:pt x="2730" y="18275"/>
                    </a:cubicBezTo>
                    <a:cubicBezTo>
                      <a:pt x="7026" y="20614"/>
                      <a:pt x="12939" y="21600"/>
                      <a:pt x="18756" y="20583"/>
                    </a:cubicBezTo>
                    <a:cubicBezTo>
                      <a:pt x="19499" y="20453"/>
                      <a:pt x="20217" y="20293"/>
                      <a:pt x="20911" y="20107"/>
                    </a:cubicBezTo>
                    <a:cubicBezTo>
                      <a:pt x="19090" y="20334"/>
                      <a:pt x="17167" y="20312"/>
                      <a:pt x="15256" y="19978"/>
                    </a:cubicBezTo>
                    <a:cubicBezTo>
                      <a:pt x="11867" y="19385"/>
                      <a:pt x="9165" y="17954"/>
                      <a:pt x="7539" y="16117"/>
                    </a:cubicBezTo>
                    <a:cubicBezTo>
                      <a:pt x="6616" y="15074"/>
                      <a:pt x="6056" y="13898"/>
                      <a:pt x="5897" y="12674"/>
                    </a:cubicBezTo>
                    <a:cubicBezTo>
                      <a:pt x="5505" y="11055"/>
                      <a:pt x="5610" y="9358"/>
                      <a:pt x="6303" y="7673"/>
                    </a:cubicBezTo>
                    <a:cubicBezTo>
                      <a:pt x="7728" y="4202"/>
                      <a:pt x="11333" y="1495"/>
                      <a:pt x="15897" y="0"/>
                    </a:cubicBezTo>
                    <a:close/>
                  </a:path>
                </a:pathLst>
              </a:custGeom>
              <a:solidFill>
                <a:srgbClr val="5E5E5E"/>
              </a:solidFill>
              <a:ln w="12700" cap="flat">
                <a:noFill/>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
            <p:nvSpPr>
              <p:cNvPr id="16" name="Shape">
                <a:extLst>
                  <a:ext uri="{FF2B5EF4-FFF2-40B4-BE49-F238E27FC236}">
                    <a16:creationId xmlns:a16="http://schemas.microsoft.com/office/drawing/2014/main" id="{2FE6BB3E-D544-764E-9275-401DF4A29588}"/>
                  </a:ext>
                </a:extLst>
              </p:cNvPr>
              <p:cNvSpPr/>
              <p:nvPr/>
            </p:nvSpPr>
            <p:spPr>
              <a:xfrm rot="6583312">
                <a:off x="2889924" y="-149362"/>
                <a:ext cx="3839556" cy="5906095"/>
              </a:xfrm>
              <a:custGeom>
                <a:avLst/>
                <a:gdLst/>
                <a:ahLst/>
                <a:cxnLst>
                  <a:cxn ang="0">
                    <a:pos x="wd2" y="hd2"/>
                  </a:cxn>
                  <a:cxn ang="5400000">
                    <a:pos x="wd2" y="hd2"/>
                  </a:cxn>
                  <a:cxn ang="10800000">
                    <a:pos x="wd2" y="hd2"/>
                  </a:cxn>
                  <a:cxn ang="16200000">
                    <a:pos x="wd2" y="hd2"/>
                  </a:cxn>
                </a:cxnLst>
                <a:rect l="0" t="0" r="r" b="b"/>
                <a:pathLst>
                  <a:path w="20911" h="20982" extrusionOk="0">
                    <a:moveTo>
                      <a:pt x="15897" y="0"/>
                    </a:moveTo>
                    <a:cubicBezTo>
                      <a:pt x="8783" y="672"/>
                      <a:pt x="2614" y="4025"/>
                      <a:pt x="636" y="8841"/>
                    </a:cubicBezTo>
                    <a:cubicBezTo>
                      <a:pt x="-689" y="12067"/>
                      <a:pt x="117" y="15338"/>
                      <a:pt x="2489" y="18019"/>
                    </a:cubicBezTo>
                    <a:cubicBezTo>
                      <a:pt x="2566" y="18105"/>
                      <a:pt x="2650" y="18189"/>
                      <a:pt x="2730" y="18275"/>
                    </a:cubicBezTo>
                    <a:cubicBezTo>
                      <a:pt x="7026" y="20614"/>
                      <a:pt x="12939" y="21600"/>
                      <a:pt x="18756" y="20583"/>
                    </a:cubicBezTo>
                    <a:cubicBezTo>
                      <a:pt x="19499" y="20453"/>
                      <a:pt x="20217" y="20293"/>
                      <a:pt x="20911" y="20107"/>
                    </a:cubicBezTo>
                    <a:cubicBezTo>
                      <a:pt x="19090" y="20334"/>
                      <a:pt x="17167" y="20312"/>
                      <a:pt x="15256" y="19978"/>
                    </a:cubicBezTo>
                    <a:cubicBezTo>
                      <a:pt x="11867" y="19385"/>
                      <a:pt x="9165" y="17954"/>
                      <a:pt x="7539" y="16117"/>
                    </a:cubicBezTo>
                    <a:cubicBezTo>
                      <a:pt x="6616" y="15074"/>
                      <a:pt x="6056" y="13898"/>
                      <a:pt x="5897" y="12674"/>
                    </a:cubicBezTo>
                    <a:cubicBezTo>
                      <a:pt x="5505" y="11055"/>
                      <a:pt x="5610" y="9358"/>
                      <a:pt x="6303" y="7673"/>
                    </a:cubicBezTo>
                    <a:cubicBezTo>
                      <a:pt x="7728" y="4202"/>
                      <a:pt x="11333" y="1495"/>
                      <a:pt x="15897" y="0"/>
                    </a:cubicBezTo>
                    <a:close/>
                  </a:path>
                </a:pathLst>
              </a:custGeom>
              <a:solidFill>
                <a:srgbClr val="DE411B"/>
              </a:solidFill>
              <a:ln w="12700" cap="flat">
                <a:noFill/>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
            <p:nvSpPr>
              <p:cNvPr id="17" name="Shape">
                <a:extLst>
                  <a:ext uri="{FF2B5EF4-FFF2-40B4-BE49-F238E27FC236}">
                    <a16:creationId xmlns:a16="http://schemas.microsoft.com/office/drawing/2014/main" id="{32265388-1116-334B-B6FF-0E1E4CA0986D}"/>
                  </a:ext>
                </a:extLst>
              </p:cNvPr>
              <p:cNvSpPr/>
              <p:nvPr/>
            </p:nvSpPr>
            <p:spPr>
              <a:xfrm rot="20983312">
                <a:off x="496096" y="968069"/>
                <a:ext cx="3839555" cy="5906096"/>
              </a:xfrm>
              <a:custGeom>
                <a:avLst/>
                <a:gdLst/>
                <a:ahLst/>
                <a:cxnLst>
                  <a:cxn ang="0">
                    <a:pos x="wd2" y="hd2"/>
                  </a:cxn>
                  <a:cxn ang="5400000">
                    <a:pos x="wd2" y="hd2"/>
                  </a:cxn>
                  <a:cxn ang="10800000">
                    <a:pos x="wd2" y="hd2"/>
                  </a:cxn>
                  <a:cxn ang="16200000">
                    <a:pos x="wd2" y="hd2"/>
                  </a:cxn>
                </a:cxnLst>
                <a:rect l="0" t="0" r="r" b="b"/>
                <a:pathLst>
                  <a:path w="20911" h="20982" extrusionOk="0">
                    <a:moveTo>
                      <a:pt x="15897" y="0"/>
                    </a:moveTo>
                    <a:cubicBezTo>
                      <a:pt x="8783" y="672"/>
                      <a:pt x="2614" y="4025"/>
                      <a:pt x="636" y="8841"/>
                    </a:cubicBezTo>
                    <a:cubicBezTo>
                      <a:pt x="-689" y="12067"/>
                      <a:pt x="117" y="15338"/>
                      <a:pt x="2489" y="18019"/>
                    </a:cubicBezTo>
                    <a:cubicBezTo>
                      <a:pt x="2566" y="18105"/>
                      <a:pt x="2650" y="18189"/>
                      <a:pt x="2730" y="18275"/>
                    </a:cubicBezTo>
                    <a:cubicBezTo>
                      <a:pt x="7026" y="20614"/>
                      <a:pt x="12939" y="21600"/>
                      <a:pt x="18756" y="20583"/>
                    </a:cubicBezTo>
                    <a:cubicBezTo>
                      <a:pt x="19499" y="20453"/>
                      <a:pt x="20217" y="20293"/>
                      <a:pt x="20911" y="20107"/>
                    </a:cubicBezTo>
                    <a:cubicBezTo>
                      <a:pt x="19090" y="20334"/>
                      <a:pt x="17167" y="20312"/>
                      <a:pt x="15256" y="19978"/>
                    </a:cubicBezTo>
                    <a:cubicBezTo>
                      <a:pt x="11867" y="19385"/>
                      <a:pt x="9165" y="17954"/>
                      <a:pt x="7539" y="16117"/>
                    </a:cubicBezTo>
                    <a:cubicBezTo>
                      <a:pt x="6616" y="15074"/>
                      <a:pt x="6056" y="13898"/>
                      <a:pt x="5897" y="12674"/>
                    </a:cubicBezTo>
                    <a:cubicBezTo>
                      <a:pt x="5505" y="11055"/>
                      <a:pt x="5610" y="9358"/>
                      <a:pt x="6303" y="7673"/>
                    </a:cubicBezTo>
                    <a:cubicBezTo>
                      <a:pt x="7728" y="4202"/>
                      <a:pt x="11333" y="1495"/>
                      <a:pt x="15897" y="0"/>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grpSp>
        <p:grpSp>
          <p:nvGrpSpPr>
            <p:cNvPr id="18" name="Group">
              <a:extLst>
                <a:ext uri="{FF2B5EF4-FFF2-40B4-BE49-F238E27FC236}">
                  <a16:creationId xmlns:a16="http://schemas.microsoft.com/office/drawing/2014/main" id="{83D0D0D3-40EF-1B47-9657-9ED232940473}"/>
                </a:ext>
              </a:extLst>
            </p:cNvPr>
            <p:cNvGrpSpPr/>
            <p:nvPr/>
          </p:nvGrpSpPr>
          <p:grpSpPr>
            <a:xfrm>
              <a:off x="11860607" y="3187974"/>
              <a:ext cx="662789" cy="662790"/>
              <a:chOff x="0" y="0"/>
              <a:chExt cx="662788" cy="662788"/>
            </a:xfrm>
          </p:grpSpPr>
          <p:grpSp>
            <p:nvGrpSpPr>
              <p:cNvPr id="19" name="Group">
                <a:extLst>
                  <a:ext uri="{FF2B5EF4-FFF2-40B4-BE49-F238E27FC236}">
                    <a16:creationId xmlns:a16="http://schemas.microsoft.com/office/drawing/2014/main" id="{1BC59DD7-C8DD-D444-B6FB-51B1AADBB02C}"/>
                  </a:ext>
                </a:extLst>
              </p:cNvPr>
              <p:cNvGrpSpPr/>
              <p:nvPr/>
            </p:nvGrpSpPr>
            <p:grpSpPr>
              <a:xfrm>
                <a:off x="0" y="0"/>
                <a:ext cx="662788" cy="662788"/>
                <a:chOff x="0" y="0"/>
                <a:chExt cx="662787" cy="662787"/>
              </a:xfrm>
            </p:grpSpPr>
            <p:sp>
              <p:nvSpPr>
                <p:cNvPr id="21" name="Circle">
                  <a:extLst>
                    <a:ext uri="{FF2B5EF4-FFF2-40B4-BE49-F238E27FC236}">
                      <a16:creationId xmlns:a16="http://schemas.microsoft.com/office/drawing/2014/main" id="{7BA16988-0E63-5147-B28F-04FF07C6C9AF}"/>
                    </a:ext>
                  </a:extLst>
                </p:cNvPr>
                <p:cNvSpPr/>
                <p:nvPr/>
              </p:nvSpPr>
              <p:spPr>
                <a:xfrm>
                  <a:off x="0" y="0"/>
                  <a:ext cx="662787" cy="662787"/>
                </a:xfrm>
                <a:prstGeom prst="ellipse">
                  <a:avLst/>
                </a:prstGeom>
                <a:solidFill>
                  <a:srgbClr val="DE411B"/>
                </a:solidFill>
                <a:ln w="50800" cap="flat">
                  <a:solidFill>
                    <a:srgbClr val="FFFFFF"/>
                  </a:solidFill>
                  <a:prstDash val="solid"/>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
              <p:nvSpPr>
                <p:cNvPr id="22" name="Circle">
                  <a:extLst>
                    <a:ext uri="{FF2B5EF4-FFF2-40B4-BE49-F238E27FC236}">
                      <a16:creationId xmlns:a16="http://schemas.microsoft.com/office/drawing/2014/main" id="{0488ABBF-38C6-BE40-86D6-1FE4E0C4B2C3}"/>
                    </a:ext>
                  </a:extLst>
                </p:cNvPr>
                <p:cNvSpPr/>
                <p:nvPr/>
              </p:nvSpPr>
              <p:spPr>
                <a:xfrm>
                  <a:off x="80310" y="80310"/>
                  <a:ext cx="502166" cy="50216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grpSp>
          <p:sp>
            <p:nvSpPr>
              <p:cNvPr id="20" name="Shape">
                <a:extLst>
                  <a:ext uri="{FF2B5EF4-FFF2-40B4-BE49-F238E27FC236}">
                    <a16:creationId xmlns:a16="http://schemas.microsoft.com/office/drawing/2014/main" id="{663C14B0-073E-6F43-B103-364637F179EA}"/>
                  </a:ext>
                </a:extLst>
              </p:cNvPr>
              <p:cNvSpPr/>
              <p:nvPr/>
            </p:nvSpPr>
            <p:spPr>
              <a:xfrm rot="8100000">
                <a:off x="191355" y="231916"/>
                <a:ext cx="199282" cy="198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786" y="21600"/>
                    </a:lnTo>
                    <a:lnTo>
                      <a:pt x="6786" y="6797"/>
                    </a:lnTo>
                    <a:lnTo>
                      <a:pt x="21600" y="6797"/>
                    </a:lnTo>
                    <a:lnTo>
                      <a:pt x="21600" y="0"/>
                    </a:lnTo>
                    <a:lnTo>
                      <a:pt x="0" y="0"/>
                    </a:lnTo>
                    <a:close/>
                  </a:path>
                </a:pathLst>
              </a:custGeom>
              <a:solidFill>
                <a:srgbClr val="DE411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23" name="Group">
              <a:extLst>
                <a:ext uri="{FF2B5EF4-FFF2-40B4-BE49-F238E27FC236}">
                  <a16:creationId xmlns:a16="http://schemas.microsoft.com/office/drawing/2014/main" id="{91A3C3CD-175E-104D-9B55-23E3981CCDAD}"/>
                </a:ext>
              </a:extLst>
            </p:cNvPr>
            <p:cNvGrpSpPr/>
            <p:nvPr/>
          </p:nvGrpSpPr>
          <p:grpSpPr>
            <a:xfrm rot="13500000">
              <a:off x="8914941" y="8177604"/>
              <a:ext cx="662789" cy="662789"/>
              <a:chOff x="0" y="0"/>
              <a:chExt cx="662788" cy="662788"/>
            </a:xfrm>
          </p:grpSpPr>
          <p:grpSp>
            <p:nvGrpSpPr>
              <p:cNvPr id="24" name="Group">
                <a:extLst>
                  <a:ext uri="{FF2B5EF4-FFF2-40B4-BE49-F238E27FC236}">
                    <a16:creationId xmlns:a16="http://schemas.microsoft.com/office/drawing/2014/main" id="{158257B1-4153-C640-BC63-68A4821DC466}"/>
                  </a:ext>
                </a:extLst>
              </p:cNvPr>
              <p:cNvGrpSpPr/>
              <p:nvPr/>
            </p:nvGrpSpPr>
            <p:grpSpPr>
              <a:xfrm>
                <a:off x="0" y="0"/>
                <a:ext cx="662788" cy="662788"/>
                <a:chOff x="0" y="0"/>
                <a:chExt cx="662787" cy="662787"/>
              </a:xfrm>
            </p:grpSpPr>
            <p:sp>
              <p:nvSpPr>
                <p:cNvPr id="26" name="Circle">
                  <a:extLst>
                    <a:ext uri="{FF2B5EF4-FFF2-40B4-BE49-F238E27FC236}">
                      <a16:creationId xmlns:a16="http://schemas.microsoft.com/office/drawing/2014/main" id="{F09DD47A-819B-AF4D-81E7-A5F330C54D2A}"/>
                    </a:ext>
                  </a:extLst>
                </p:cNvPr>
                <p:cNvSpPr/>
                <p:nvPr/>
              </p:nvSpPr>
              <p:spPr>
                <a:xfrm>
                  <a:off x="0" y="0"/>
                  <a:ext cx="662787" cy="662787"/>
                </a:xfrm>
                <a:prstGeom prst="ellipse">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
              <p:nvSpPr>
                <p:cNvPr id="27" name="Circle">
                  <a:extLst>
                    <a:ext uri="{FF2B5EF4-FFF2-40B4-BE49-F238E27FC236}">
                      <a16:creationId xmlns:a16="http://schemas.microsoft.com/office/drawing/2014/main" id="{C5353704-9BAB-D74C-B340-B4287182E44B}"/>
                    </a:ext>
                  </a:extLst>
                </p:cNvPr>
                <p:cNvSpPr/>
                <p:nvPr/>
              </p:nvSpPr>
              <p:spPr>
                <a:xfrm>
                  <a:off x="80310" y="80310"/>
                  <a:ext cx="502166" cy="50216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grpSp>
          <p:sp>
            <p:nvSpPr>
              <p:cNvPr id="25" name="Shape">
                <a:extLst>
                  <a:ext uri="{FF2B5EF4-FFF2-40B4-BE49-F238E27FC236}">
                    <a16:creationId xmlns:a16="http://schemas.microsoft.com/office/drawing/2014/main" id="{571B78CD-2920-BC4E-9FCA-67EA01C93059}"/>
                  </a:ext>
                </a:extLst>
              </p:cNvPr>
              <p:cNvSpPr/>
              <p:nvPr/>
            </p:nvSpPr>
            <p:spPr>
              <a:xfrm rot="8520000">
                <a:off x="191355" y="231916"/>
                <a:ext cx="199282" cy="198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786" y="21600"/>
                    </a:lnTo>
                    <a:lnTo>
                      <a:pt x="6786" y="6797"/>
                    </a:lnTo>
                    <a:lnTo>
                      <a:pt x="21600" y="6797"/>
                    </a:lnTo>
                    <a:lnTo>
                      <a:pt x="21600" y="0"/>
                    </a:lnTo>
                    <a:lnTo>
                      <a:pt x="0" y="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28" name="Group">
              <a:extLst>
                <a:ext uri="{FF2B5EF4-FFF2-40B4-BE49-F238E27FC236}">
                  <a16:creationId xmlns:a16="http://schemas.microsoft.com/office/drawing/2014/main" id="{CEFC0F51-61D2-4E4D-BA40-B01BF92B645E}"/>
                </a:ext>
              </a:extLst>
            </p:cNvPr>
            <p:cNvGrpSpPr/>
            <p:nvPr/>
          </p:nvGrpSpPr>
          <p:grpSpPr>
            <a:xfrm rot="18900000" flipH="1">
              <a:off x="14831671" y="8177606"/>
              <a:ext cx="662790" cy="662789"/>
              <a:chOff x="0" y="0"/>
              <a:chExt cx="662788" cy="662788"/>
            </a:xfrm>
          </p:grpSpPr>
          <p:grpSp>
            <p:nvGrpSpPr>
              <p:cNvPr id="29" name="Group">
                <a:extLst>
                  <a:ext uri="{FF2B5EF4-FFF2-40B4-BE49-F238E27FC236}">
                    <a16:creationId xmlns:a16="http://schemas.microsoft.com/office/drawing/2014/main" id="{F72EFC06-1302-CE4D-940C-777C996FAF3F}"/>
                  </a:ext>
                </a:extLst>
              </p:cNvPr>
              <p:cNvGrpSpPr/>
              <p:nvPr/>
            </p:nvGrpSpPr>
            <p:grpSpPr>
              <a:xfrm>
                <a:off x="0" y="0"/>
                <a:ext cx="662788" cy="662788"/>
                <a:chOff x="0" y="0"/>
                <a:chExt cx="662787" cy="662787"/>
              </a:xfrm>
            </p:grpSpPr>
            <p:sp>
              <p:nvSpPr>
                <p:cNvPr id="31" name="Circle">
                  <a:extLst>
                    <a:ext uri="{FF2B5EF4-FFF2-40B4-BE49-F238E27FC236}">
                      <a16:creationId xmlns:a16="http://schemas.microsoft.com/office/drawing/2014/main" id="{9E1D91C6-2FCC-5540-8CA0-B786092E5DA6}"/>
                    </a:ext>
                  </a:extLst>
                </p:cNvPr>
                <p:cNvSpPr/>
                <p:nvPr/>
              </p:nvSpPr>
              <p:spPr>
                <a:xfrm>
                  <a:off x="0" y="0"/>
                  <a:ext cx="662787" cy="662787"/>
                </a:xfrm>
                <a:prstGeom prst="ellipse">
                  <a:avLst/>
                </a:prstGeom>
                <a:solidFill>
                  <a:srgbClr val="5F5F5F"/>
                </a:solidFill>
                <a:ln w="50800" cap="flat">
                  <a:solidFill>
                    <a:srgbClr val="FFFFFF"/>
                  </a:solidFill>
                  <a:prstDash val="solid"/>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
              <p:nvSpPr>
                <p:cNvPr id="32" name="Circle">
                  <a:extLst>
                    <a:ext uri="{FF2B5EF4-FFF2-40B4-BE49-F238E27FC236}">
                      <a16:creationId xmlns:a16="http://schemas.microsoft.com/office/drawing/2014/main" id="{5D11F72C-21B7-FB46-970C-62AAF502A841}"/>
                    </a:ext>
                  </a:extLst>
                </p:cNvPr>
                <p:cNvSpPr/>
                <p:nvPr/>
              </p:nvSpPr>
              <p:spPr>
                <a:xfrm>
                  <a:off x="80310" y="80310"/>
                  <a:ext cx="502166" cy="502166"/>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grpSp>
          <p:sp>
            <p:nvSpPr>
              <p:cNvPr id="30" name="Shape">
                <a:extLst>
                  <a:ext uri="{FF2B5EF4-FFF2-40B4-BE49-F238E27FC236}">
                    <a16:creationId xmlns:a16="http://schemas.microsoft.com/office/drawing/2014/main" id="{41857F4F-3A67-7A4F-B194-6FAF58FA73D5}"/>
                  </a:ext>
                </a:extLst>
              </p:cNvPr>
              <p:cNvSpPr/>
              <p:nvPr/>
            </p:nvSpPr>
            <p:spPr>
              <a:xfrm rot="8520000">
                <a:off x="191355" y="231916"/>
                <a:ext cx="199282" cy="198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786" y="21600"/>
                    </a:lnTo>
                    <a:lnTo>
                      <a:pt x="6786" y="6797"/>
                    </a:lnTo>
                    <a:lnTo>
                      <a:pt x="21600" y="6797"/>
                    </a:lnTo>
                    <a:lnTo>
                      <a:pt x="21600" y="0"/>
                    </a:lnTo>
                    <a:lnTo>
                      <a:pt x="0" y="0"/>
                    </a:lnTo>
                    <a:close/>
                  </a:path>
                </a:pathLst>
              </a:custGeom>
              <a:solidFill>
                <a:srgbClr val="5F5F5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33" name="WE CREATE…">
              <a:extLst>
                <a:ext uri="{FF2B5EF4-FFF2-40B4-BE49-F238E27FC236}">
                  <a16:creationId xmlns:a16="http://schemas.microsoft.com/office/drawing/2014/main" id="{6EE3DE8F-9B50-9345-A96F-2F822653A393}"/>
                </a:ext>
              </a:extLst>
            </p:cNvPr>
            <p:cNvSpPr/>
            <p:nvPr/>
          </p:nvSpPr>
          <p:spPr>
            <a:xfrm>
              <a:off x="10723662" y="6368159"/>
              <a:ext cx="2962076" cy="979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ctr">
                <a:lnSpc>
                  <a:spcPct val="90000"/>
                </a:lnSpc>
                <a:defRPr sz="2000" cap="all" spc="219"/>
              </a:pPr>
              <a:r>
                <a:rPr spc="180">
                  <a:solidFill>
                    <a:schemeClr val="bg2"/>
                  </a:solidFill>
                </a:rPr>
                <a:t>WE CREATE</a:t>
              </a:r>
            </a:p>
            <a:p>
              <a:pPr algn="ctr">
                <a:lnSpc>
                  <a:spcPct val="90000"/>
                </a:lnSpc>
                <a:defRPr sz="2000" cap="all" spc="219"/>
              </a:pPr>
              <a:r>
                <a:rPr spc="180">
                  <a:solidFill>
                    <a:schemeClr val="bg2"/>
                  </a:solidFill>
                </a:rPr>
                <a:t>VALUE THROUGH</a:t>
              </a:r>
            </a:p>
            <a:p>
              <a:pPr algn="ctr">
                <a:lnSpc>
                  <a:spcPct val="90000"/>
                </a:lnSpc>
                <a:defRPr sz="2000" cap="all" spc="219"/>
              </a:pPr>
              <a:r>
                <a:rPr spc="180">
                  <a:solidFill>
                    <a:schemeClr val="bg2"/>
                  </a:solidFill>
                </a:rPr>
                <a:t>THE DELIVERY OF</a:t>
              </a:r>
            </a:p>
          </p:txBody>
        </p:sp>
        <p:pic>
          <p:nvPicPr>
            <p:cNvPr id="5" name="Picture 4">
              <a:extLst>
                <a:ext uri="{FF2B5EF4-FFF2-40B4-BE49-F238E27FC236}">
                  <a16:creationId xmlns:a16="http://schemas.microsoft.com/office/drawing/2014/main" id="{EC32133A-ED21-8946-83E2-C2B1C38E9D10}"/>
                </a:ext>
              </a:extLst>
            </p:cNvPr>
            <p:cNvPicPr>
              <a:picLocks noChangeAspect="1"/>
            </p:cNvPicPr>
            <p:nvPr/>
          </p:nvPicPr>
          <p:blipFill>
            <a:blip r:embed="rId3"/>
            <a:stretch>
              <a:fillRect/>
            </a:stretch>
          </p:blipFill>
          <p:spPr>
            <a:xfrm>
              <a:off x="9588933" y="2136015"/>
              <a:ext cx="5156200" cy="876300"/>
            </a:xfrm>
            <a:prstGeom prst="rect">
              <a:avLst/>
            </a:prstGeom>
          </p:spPr>
        </p:pic>
        <p:pic>
          <p:nvPicPr>
            <p:cNvPr id="6" name="Picture 5">
              <a:extLst>
                <a:ext uri="{FF2B5EF4-FFF2-40B4-BE49-F238E27FC236}">
                  <a16:creationId xmlns:a16="http://schemas.microsoft.com/office/drawing/2014/main" id="{26510A42-D473-5B4F-9845-B0A0800240C6}"/>
                </a:ext>
              </a:extLst>
            </p:cNvPr>
            <p:cNvPicPr>
              <a:picLocks noChangeAspect="1"/>
            </p:cNvPicPr>
            <p:nvPr/>
          </p:nvPicPr>
          <p:blipFill>
            <a:blip r:embed="rId4"/>
            <a:stretch>
              <a:fillRect/>
            </a:stretch>
          </p:blipFill>
          <p:spPr>
            <a:xfrm>
              <a:off x="5680363" y="8103023"/>
              <a:ext cx="2882900" cy="876300"/>
            </a:xfrm>
            <a:prstGeom prst="rect">
              <a:avLst/>
            </a:prstGeom>
          </p:spPr>
        </p:pic>
        <p:pic>
          <p:nvPicPr>
            <p:cNvPr id="7" name="Picture 6">
              <a:extLst>
                <a:ext uri="{FF2B5EF4-FFF2-40B4-BE49-F238E27FC236}">
                  <a16:creationId xmlns:a16="http://schemas.microsoft.com/office/drawing/2014/main" id="{15C5A98B-2757-2742-87E4-68A12721714F}"/>
                </a:ext>
              </a:extLst>
            </p:cNvPr>
            <p:cNvPicPr>
              <a:picLocks noChangeAspect="1"/>
            </p:cNvPicPr>
            <p:nvPr/>
          </p:nvPicPr>
          <p:blipFill>
            <a:blip r:embed="rId5"/>
            <a:stretch>
              <a:fillRect/>
            </a:stretch>
          </p:blipFill>
          <p:spPr>
            <a:xfrm>
              <a:off x="15637856" y="8072543"/>
              <a:ext cx="2730500" cy="876300"/>
            </a:xfrm>
            <a:prstGeom prst="rect">
              <a:avLst/>
            </a:prstGeom>
          </p:spPr>
        </p:pic>
        <p:pic>
          <p:nvPicPr>
            <p:cNvPr id="10" name="Picture 9">
              <a:extLst>
                <a:ext uri="{FF2B5EF4-FFF2-40B4-BE49-F238E27FC236}">
                  <a16:creationId xmlns:a16="http://schemas.microsoft.com/office/drawing/2014/main" id="{3FA75014-BD31-D549-AAB2-B5A5AA0B6AC4}"/>
                </a:ext>
              </a:extLst>
            </p:cNvPr>
            <p:cNvPicPr>
              <a:picLocks noChangeAspect="1"/>
            </p:cNvPicPr>
            <p:nvPr/>
          </p:nvPicPr>
          <p:blipFill>
            <a:blip r:embed="rId6"/>
            <a:stretch>
              <a:fillRect/>
            </a:stretch>
          </p:blipFill>
          <p:spPr>
            <a:xfrm>
              <a:off x="8272766" y="12185679"/>
              <a:ext cx="7848569" cy="715539"/>
            </a:xfrm>
            <a:prstGeom prst="rect">
              <a:avLst/>
            </a:prstGeom>
          </p:spPr>
        </p:pic>
      </p:grpSp>
    </p:spTree>
    <p:extLst>
      <p:ext uri="{BB962C8B-B14F-4D97-AF65-F5344CB8AC3E}">
        <p14:creationId xmlns:p14="http://schemas.microsoft.com/office/powerpoint/2010/main" val="1035896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428A3236-5BFC-F544-B70D-D9628BDF441E}"/>
              </a:ext>
            </a:extLst>
          </p:cNvPr>
          <p:cNvPicPr>
            <a:picLocks noChangeAspect="1"/>
          </p:cNvPicPr>
          <p:nvPr/>
        </p:nvPicPr>
        <p:blipFill rotWithShape="1">
          <a:blip r:embed="rId3"/>
          <a:srcRect b="3542"/>
          <a:stretch/>
        </p:blipFill>
        <p:spPr>
          <a:xfrm>
            <a:off x="0" y="0"/>
            <a:ext cx="24384000" cy="13230225"/>
          </a:xfrm>
          <a:prstGeom prst="rect">
            <a:avLst/>
          </a:prstGeom>
          <a:ln w="12700">
            <a:miter lim="400000"/>
          </a:ln>
        </p:spPr>
      </p:pic>
    </p:spTree>
    <p:extLst>
      <p:ext uri="{BB962C8B-B14F-4D97-AF65-F5344CB8AC3E}">
        <p14:creationId xmlns:p14="http://schemas.microsoft.com/office/powerpoint/2010/main" val="2511558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Goes…">
            <a:extLst>
              <a:ext uri="{FF2B5EF4-FFF2-40B4-BE49-F238E27FC236}">
                <a16:creationId xmlns:a16="http://schemas.microsoft.com/office/drawing/2014/main" id="{0C2A0815-4B92-C54C-9977-5C9E4C6ED418}"/>
              </a:ext>
            </a:extLst>
          </p:cNvPr>
          <p:cNvSpPr txBox="1"/>
          <p:nvPr/>
        </p:nvSpPr>
        <p:spPr>
          <a:xfrm>
            <a:off x="5605950" y="6021567"/>
            <a:ext cx="452472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80000"/>
              </a:lnSpc>
              <a:defRPr sz="5000" cap="none" spc="-150">
                <a:solidFill>
                  <a:srgbClr val="1D1D1D"/>
                </a:solidFill>
              </a:defRPr>
            </a:pPr>
            <a:r>
              <a:rPr lang="en-US">
                <a:solidFill>
                  <a:schemeClr val="bg2"/>
                </a:solidFill>
              </a:rPr>
              <a:t>Why</a:t>
            </a:r>
          </a:p>
          <a:p>
            <a:pPr algn="ctr">
              <a:lnSpc>
                <a:spcPct val="80000"/>
              </a:lnSpc>
              <a:defRPr sz="5000" cap="none" spc="-150">
                <a:solidFill>
                  <a:srgbClr val="1D1D1D"/>
                </a:solidFill>
              </a:defRPr>
            </a:pPr>
            <a:r>
              <a:rPr lang="en-US">
                <a:solidFill>
                  <a:schemeClr val="bg2"/>
                </a:solidFill>
              </a:rPr>
              <a:t>Endava</a:t>
            </a:r>
            <a:endParaRPr>
              <a:solidFill>
                <a:schemeClr val="bg2"/>
              </a:solidFill>
            </a:endParaRPr>
          </a:p>
        </p:txBody>
      </p:sp>
      <p:sp>
        <p:nvSpPr>
          <p:cNvPr id="4" name="Circle">
            <a:extLst>
              <a:ext uri="{FF2B5EF4-FFF2-40B4-BE49-F238E27FC236}">
                <a16:creationId xmlns:a16="http://schemas.microsoft.com/office/drawing/2014/main" id="{9AF134BC-6C9F-4E4C-8A66-C2A4A3734CE9}"/>
              </a:ext>
            </a:extLst>
          </p:cNvPr>
          <p:cNvSpPr/>
          <p:nvPr/>
        </p:nvSpPr>
        <p:spPr>
          <a:xfrm>
            <a:off x="11055382" y="2618666"/>
            <a:ext cx="8478667" cy="8478668"/>
          </a:xfrm>
          <a:prstGeom prst="ellipse">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Circle">
            <a:extLst>
              <a:ext uri="{FF2B5EF4-FFF2-40B4-BE49-F238E27FC236}">
                <a16:creationId xmlns:a16="http://schemas.microsoft.com/office/drawing/2014/main" id="{4CEC38AA-34B3-3747-B369-A5AB4092DE39}"/>
              </a:ext>
            </a:extLst>
          </p:cNvPr>
          <p:cNvSpPr/>
          <p:nvPr/>
        </p:nvSpPr>
        <p:spPr>
          <a:xfrm>
            <a:off x="13590652" y="5145705"/>
            <a:ext cx="3424591" cy="3424590"/>
          </a:xfrm>
          <a:prstGeom prst="ellipse">
            <a:avLst/>
          </a:prstGeom>
          <a:solidFill>
            <a:srgbClr val="DE411B"/>
          </a:solidFill>
          <a:ln w="12700">
            <a:miter lim="400000"/>
          </a:ln>
        </p:spPr>
        <p:txBody>
          <a:bodyPr lIns="0" tIns="0" rIns="0" bIns="0" anchor="ctr"/>
          <a:lstStyle/>
          <a:p>
            <a:pPr algn="ctr">
              <a:defRPr sz="3200" b="0">
                <a:solidFill>
                  <a:srgbClr val="FF2600"/>
                </a:solidFill>
                <a:latin typeface="+mn-lt"/>
                <a:ea typeface="+mn-ea"/>
                <a:cs typeface="+mn-cs"/>
                <a:sym typeface="Helvetica Neue Medium"/>
              </a:defRPr>
            </a:pPr>
            <a:endParaRPr dirty="0"/>
          </a:p>
        </p:txBody>
      </p:sp>
      <p:grpSp>
        <p:nvGrpSpPr>
          <p:cNvPr id="7" name="Group">
            <a:extLst>
              <a:ext uri="{FF2B5EF4-FFF2-40B4-BE49-F238E27FC236}">
                <a16:creationId xmlns:a16="http://schemas.microsoft.com/office/drawing/2014/main" id="{B8506965-4ED9-E147-A779-4CCC20F39453}"/>
              </a:ext>
            </a:extLst>
          </p:cNvPr>
          <p:cNvGrpSpPr/>
          <p:nvPr/>
        </p:nvGrpSpPr>
        <p:grpSpPr>
          <a:xfrm>
            <a:off x="15196872" y="4507618"/>
            <a:ext cx="212153" cy="746200"/>
            <a:chOff x="0" y="7237"/>
            <a:chExt cx="212151" cy="746199"/>
          </a:xfrm>
        </p:grpSpPr>
        <p:grpSp>
          <p:nvGrpSpPr>
            <p:cNvPr id="8" name="Group">
              <a:extLst>
                <a:ext uri="{FF2B5EF4-FFF2-40B4-BE49-F238E27FC236}">
                  <a16:creationId xmlns:a16="http://schemas.microsoft.com/office/drawing/2014/main" id="{8AD5EED5-8988-4046-A360-5422709CEE63}"/>
                </a:ext>
              </a:extLst>
            </p:cNvPr>
            <p:cNvGrpSpPr/>
            <p:nvPr/>
          </p:nvGrpSpPr>
          <p:grpSpPr>
            <a:xfrm>
              <a:off x="0" y="541284"/>
              <a:ext cx="212151" cy="212152"/>
              <a:chOff x="0" y="0"/>
              <a:chExt cx="212150" cy="212150"/>
            </a:xfrm>
          </p:grpSpPr>
          <p:sp>
            <p:nvSpPr>
              <p:cNvPr id="10" name="Circle">
                <a:extLst>
                  <a:ext uri="{FF2B5EF4-FFF2-40B4-BE49-F238E27FC236}">
                    <a16:creationId xmlns:a16="http://schemas.microsoft.com/office/drawing/2014/main" id="{690D0AFA-ABD3-FB41-8E5F-B58E9722F230}"/>
                  </a:ext>
                </a:extLst>
              </p:cNvPr>
              <p:cNvSpPr/>
              <p:nvPr/>
            </p:nvSpPr>
            <p:spPr>
              <a:xfrm>
                <a:off x="0" y="0"/>
                <a:ext cx="212151" cy="212151"/>
              </a:xfrm>
              <a:prstGeom prst="ellipse">
                <a:avLst/>
              </a:prstGeom>
              <a:solidFill>
                <a:srgbClr val="FFFFFF"/>
              </a:solidFill>
              <a:ln w="12700" cap="flat">
                <a:noFill/>
                <a:miter lim="400000"/>
              </a:ln>
              <a:effectLst/>
            </p:spPr>
            <p:txBody>
              <a:bodyPr wrap="square" lIns="52251" tIns="52251" rIns="52251" bIns="52251" numCol="1" anchor="ctr">
                <a:noAutofit/>
              </a:bodyPr>
              <a:lstStyle/>
              <a:p>
                <a:pPr defTabSz="80010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sp>
            <p:nvSpPr>
              <p:cNvPr id="11" name="Circle">
                <a:extLst>
                  <a:ext uri="{FF2B5EF4-FFF2-40B4-BE49-F238E27FC236}">
                    <a16:creationId xmlns:a16="http://schemas.microsoft.com/office/drawing/2014/main" id="{4ECD6045-8FE2-2648-AEB7-C421486AA211}"/>
                  </a:ext>
                </a:extLst>
              </p:cNvPr>
              <p:cNvSpPr/>
              <p:nvPr/>
            </p:nvSpPr>
            <p:spPr>
              <a:xfrm>
                <a:off x="41269" y="41269"/>
                <a:ext cx="129612" cy="129612"/>
              </a:xfrm>
              <a:prstGeom prst="ellipse">
                <a:avLst/>
              </a:prstGeom>
              <a:solidFill>
                <a:srgbClr val="000000"/>
              </a:solidFill>
              <a:ln w="12700" cap="flat">
                <a:noFill/>
                <a:miter lim="400000"/>
              </a:ln>
              <a:effectLst/>
            </p:spPr>
            <p:txBody>
              <a:bodyPr wrap="square" lIns="52251" tIns="52251" rIns="52251" bIns="52251" numCol="1" anchor="ctr">
                <a:noAutofit/>
              </a:bodyPr>
              <a:lstStyle/>
              <a:p>
                <a:pPr defTabSz="800100">
                  <a:defRPr sz="4600" b="0">
                    <a:solidFill>
                      <a:srgbClr val="E14833"/>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grpSp>
        <p:sp>
          <p:nvSpPr>
            <p:cNvPr id="9" name="Line">
              <a:extLst>
                <a:ext uri="{FF2B5EF4-FFF2-40B4-BE49-F238E27FC236}">
                  <a16:creationId xmlns:a16="http://schemas.microsoft.com/office/drawing/2014/main" id="{0CCA5278-77DB-8A48-9713-6C1EAA09BADD}"/>
                </a:ext>
              </a:extLst>
            </p:cNvPr>
            <p:cNvSpPr/>
            <p:nvPr/>
          </p:nvSpPr>
          <p:spPr>
            <a:xfrm flipV="1">
              <a:off x="110543" y="7237"/>
              <a:ext cx="4438" cy="464010"/>
            </a:xfrm>
            <a:prstGeom prst="line">
              <a:avLst/>
            </a:prstGeom>
            <a:noFill/>
            <a:ln w="25400" cap="rnd">
              <a:solidFill>
                <a:srgbClr val="FFFFFF"/>
              </a:solidFill>
              <a:custDash>
                <a:ds d="100000" sp="200000"/>
              </a:custDash>
              <a:round/>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dirty="0">
                <a:latin typeface="Arial" panose="020B0604020202020204" pitchFamily="34" charset="0"/>
                <a:cs typeface="Arial" panose="020B0604020202020204" pitchFamily="34" charset="0"/>
              </a:endParaRPr>
            </a:p>
          </p:txBody>
        </p:sp>
      </p:grpSp>
      <p:sp>
        <p:nvSpPr>
          <p:cNvPr id="12" name="Close to client experts in industry &amp; technology">
            <a:extLst>
              <a:ext uri="{FF2B5EF4-FFF2-40B4-BE49-F238E27FC236}">
                <a16:creationId xmlns:a16="http://schemas.microsoft.com/office/drawing/2014/main" id="{5F92A681-D6A5-DA43-A390-B8ACD4416328}"/>
              </a:ext>
            </a:extLst>
          </p:cNvPr>
          <p:cNvSpPr txBox="1"/>
          <p:nvPr/>
        </p:nvSpPr>
        <p:spPr>
          <a:xfrm>
            <a:off x="13906081" y="3453848"/>
            <a:ext cx="2832153" cy="6842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90000"/>
              </a:lnSpc>
              <a:defRPr sz="1400" cap="all" spc="153">
                <a:solidFill>
                  <a:srgbClr val="FFFFFF"/>
                </a:solidFill>
              </a:defRPr>
            </a:lvl1pPr>
          </a:lstStyle>
          <a:p>
            <a:pPr algn="ctr"/>
            <a:r>
              <a:rPr spc="180"/>
              <a:t>Close to client experts in industry &amp; technology</a:t>
            </a:r>
          </a:p>
        </p:txBody>
      </p:sp>
      <p:sp>
        <p:nvSpPr>
          <p:cNvPr id="13" name="Quality &amp; consistency of delivery">
            <a:extLst>
              <a:ext uri="{FF2B5EF4-FFF2-40B4-BE49-F238E27FC236}">
                <a16:creationId xmlns:a16="http://schemas.microsoft.com/office/drawing/2014/main" id="{73BEE40A-4D20-7B4A-B3C6-1342D2532C59}"/>
              </a:ext>
            </a:extLst>
          </p:cNvPr>
          <p:cNvSpPr txBox="1"/>
          <p:nvPr/>
        </p:nvSpPr>
        <p:spPr>
          <a:xfrm>
            <a:off x="12190451" y="8939053"/>
            <a:ext cx="2256482" cy="70199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90000"/>
              </a:lnSpc>
              <a:defRPr sz="1400" cap="all" spc="153">
                <a:solidFill>
                  <a:srgbClr val="FFFFFF"/>
                </a:solidFill>
              </a:defRPr>
            </a:lvl1pPr>
          </a:lstStyle>
          <a:p>
            <a:pPr algn="ctr"/>
            <a:r>
              <a:rPr spc="180"/>
              <a:t>Quality &amp; consistency of delivery</a:t>
            </a:r>
          </a:p>
        </p:txBody>
      </p:sp>
      <p:sp>
        <p:nvSpPr>
          <p:cNvPr id="14" name="Strategy, experience &amp; engineering">
            <a:extLst>
              <a:ext uri="{FF2B5EF4-FFF2-40B4-BE49-F238E27FC236}">
                <a16:creationId xmlns:a16="http://schemas.microsoft.com/office/drawing/2014/main" id="{458DF3B7-B55A-E347-9CBA-A1100AF3485D}"/>
              </a:ext>
            </a:extLst>
          </p:cNvPr>
          <p:cNvSpPr txBox="1"/>
          <p:nvPr/>
        </p:nvSpPr>
        <p:spPr>
          <a:xfrm>
            <a:off x="11223428" y="5497401"/>
            <a:ext cx="1988223" cy="70199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90000"/>
              </a:lnSpc>
              <a:defRPr sz="1400" cap="all" spc="153">
                <a:solidFill>
                  <a:srgbClr val="FFFFFF"/>
                </a:solidFill>
              </a:defRPr>
            </a:lvl1pPr>
          </a:lstStyle>
          <a:p>
            <a:pPr algn="ctr"/>
            <a:r>
              <a:rPr spc="180"/>
              <a:t>Strategy, experience &amp; engineering</a:t>
            </a:r>
          </a:p>
        </p:txBody>
      </p:sp>
      <p:sp>
        <p:nvSpPr>
          <p:cNvPr id="15" name="We are digital &amp; agile natives">
            <a:extLst>
              <a:ext uri="{FF2B5EF4-FFF2-40B4-BE49-F238E27FC236}">
                <a16:creationId xmlns:a16="http://schemas.microsoft.com/office/drawing/2014/main" id="{7485C775-5707-C146-913D-8414A9D642BF}"/>
              </a:ext>
            </a:extLst>
          </p:cNvPr>
          <p:cNvSpPr txBox="1"/>
          <p:nvPr/>
        </p:nvSpPr>
        <p:spPr>
          <a:xfrm>
            <a:off x="17107631" y="5506254"/>
            <a:ext cx="2083006" cy="6842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90000"/>
              </a:lnSpc>
              <a:defRPr sz="1400" cap="all" spc="153">
                <a:solidFill>
                  <a:srgbClr val="FFFFFF"/>
                </a:solidFill>
              </a:defRPr>
            </a:lvl1pPr>
          </a:lstStyle>
          <a:p>
            <a:pPr algn="ctr"/>
            <a:r>
              <a:rPr spc="180"/>
              <a:t>We are digital &amp; agil</a:t>
            </a:r>
            <a:r>
              <a:rPr lang="en-US" spc="180"/>
              <a:t>E</a:t>
            </a:r>
            <a:br>
              <a:rPr lang="en-US" spc="180"/>
            </a:br>
            <a:r>
              <a:rPr spc="180"/>
              <a:t> natives</a:t>
            </a:r>
          </a:p>
        </p:txBody>
      </p:sp>
      <p:sp>
        <p:nvSpPr>
          <p:cNvPr id="16" name="We employ the most talented people">
            <a:extLst>
              <a:ext uri="{FF2B5EF4-FFF2-40B4-BE49-F238E27FC236}">
                <a16:creationId xmlns:a16="http://schemas.microsoft.com/office/drawing/2014/main" id="{D5D7FC3F-4E50-C14A-B48F-ACD98EC6D836}"/>
              </a:ext>
            </a:extLst>
          </p:cNvPr>
          <p:cNvSpPr txBox="1"/>
          <p:nvPr/>
        </p:nvSpPr>
        <p:spPr>
          <a:xfrm>
            <a:off x="16411785" y="8947905"/>
            <a:ext cx="2090224" cy="6842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90000"/>
              </a:lnSpc>
              <a:defRPr sz="1400" cap="all" spc="153">
                <a:solidFill>
                  <a:srgbClr val="FFFFFF"/>
                </a:solidFill>
              </a:defRPr>
            </a:lvl1pPr>
          </a:lstStyle>
          <a:p>
            <a:pPr algn="ctr"/>
            <a:r>
              <a:rPr spc="180"/>
              <a:t>We employ the most talented people </a:t>
            </a:r>
          </a:p>
        </p:txBody>
      </p:sp>
      <p:grpSp>
        <p:nvGrpSpPr>
          <p:cNvPr id="17" name="Group">
            <a:extLst>
              <a:ext uri="{FF2B5EF4-FFF2-40B4-BE49-F238E27FC236}">
                <a16:creationId xmlns:a16="http://schemas.microsoft.com/office/drawing/2014/main" id="{88AB7876-C378-A14E-A939-308BF147CA50}"/>
              </a:ext>
            </a:extLst>
          </p:cNvPr>
          <p:cNvGrpSpPr/>
          <p:nvPr/>
        </p:nvGrpSpPr>
        <p:grpSpPr>
          <a:xfrm>
            <a:off x="13097446" y="6115151"/>
            <a:ext cx="658391" cy="322502"/>
            <a:chOff x="0" y="0"/>
            <a:chExt cx="658390" cy="322500"/>
          </a:xfrm>
        </p:grpSpPr>
        <p:sp>
          <p:nvSpPr>
            <p:cNvPr id="18" name="Line">
              <a:extLst>
                <a:ext uri="{FF2B5EF4-FFF2-40B4-BE49-F238E27FC236}">
                  <a16:creationId xmlns:a16="http://schemas.microsoft.com/office/drawing/2014/main" id="{76DB025B-A5DF-CA4E-8F7F-C6417AF116A4}"/>
                </a:ext>
              </a:extLst>
            </p:cNvPr>
            <p:cNvSpPr/>
            <p:nvPr/>
          </p:nvSpPr>
          <p:spPr>
            <a:xfrm flipH="1" flipV="1">
              <a:off x="0" y="0"/>
              <a:ext cx="400818" cy="145886"/>
            </a:xfrm>
            <a:prstGeom prst="line">
              <a:avLst/>
            </a:prstGeom>
            <a:noFill/>
            <a:ln w="25400" cap="rnd">
              <a:solidFill>
                <a:srgbClr val="FFFFFF"/>
              </a:solidFill>
              <a:custDash>
                <a:ds d="100000" sp="200000"/>
              </a:custDash>
              <a:round/>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dirty="0">
                <a:latin typeface="Arial" panose="020B0604020202020204" pitchFamily="34" charset="0"/>
                <a:cs typeface="Arial" panose="020B0604020202020204" pitchFamily="34" charset="0"/>
              </a:endParaRPr>
            </a:p>
          </p:txBody>
        </p:sp>
        <p:grpSp>
          <p:nvGrpSpPr>
            <p:cNvPr id="19" name="Group">
              <a:extLst>
                <a:ext uri="{FF2B5EF4-FFF2-40B4-BE49-F238E27FC236}">
                  <a16:creationId xmlns:a16="http://schemas.microsoft.com/office/drawing/2014/main" id="{4B1943E1-566A-A44B-A235-E3488D349848}"/>
                </a:ext>
              </a:extLst>
            </p:cNvPr>
            <p:cNvGrpSpPr/>
            <p:nvPr/>
          </p:nvGrpSpPr>
          <p:grpSpPr>
            <a:xfrm>
              <a:off x="446239" y="110349"/>
              <a:ext cx="212152" cy="212152"/>
              <a:chOff x="0" y="0"/>
              <a:chExt cx="212150" cy="212150"/>
            </a:xfrm>
          </p:grpSpPr>
          <p:sp>
            <p:nvSpPr>
              <p:cNvPr id="20" name="Circle">
                <a:extLst>
                  <a:ext uri="{FF2B5EF4-FFF2-40B4-BE49-F238E27FC236}">
                    <a16:creationId xmlns:a16="http://schemas.microsoft.com/office/drawing/2014/main" id="{B4554833-E9F9-0949-BEFB-5AC3175557FD}"/>
                  </a:ext>
                </a:extLst>
              </p:cNvPr>
              <p:cNvSpPr/>
              <p:nvPr/>
            </p:nvSpPr>
            <p:spPr>
              <a:xfrm>
                <a:off x="0" y="0"/>
                <a:ext cx="212151" cy="212151"/>
              </a:xfrm>
              <a:prstGeom prst="ellipse">
                <a:avLst/>
              </a:prstGeom>
              <a:solidFill>
                <a:srgbClr val="FFFFFF"/>
              </a:solidFill>
              <a:ln w="12700" cap="flat">
                <a:noFill/>
                <a:miter lim="400000"/>
              </a:ln>
              <a:effectLst/>
            </p:spPr>
            <p:txBody>
              <a:bodyPr wrap="square" lIns="52251" tIns="52251" rIns="52251" bIns="52251" numCol="1" anchor="ctr">
                <a:noAutofit/>
              </a:bodyPr>
              <a:lstStyle/>
              <a:p>
                <a:pPr defTabSz="80010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sp>
            <p:nvSpPr>
              <p:cNvPr id="21" name="Circle">
                <a:extLst>
                  <a:ext uri="{FF2B5EF4-FFF2-40B4-BE49-F238E27FC236}">
                    <a16:creationId xmlns:a16="http://schemas.microsoft.com/office/drawing/2014/main" id="{98476F37-EC3B-8C4D-AF9A-D0BCD45F4C49}"/>
                  </a:ext>
                </a:extLst>
              </p:cNvPr>
              <p:cNvSpPr/>
              <p:nvPr/>
            </p:nvSpPr>
            <p:spPr>
              <a:xfrm>
                <a:off x="41269" y="41269"/>
                <a:ext cx="129612" cy="129612"/>
              </a:xfrm>
              <a:prstGeom prst="ellipse">
                <a:avLst/>
              </a:prstGeom>
              <a:solidFill>
                <a:srgbClr val="000000"/>
              </a:solidFill>
              <a:ln w="12700" cap="flat">
                <a:noFill/>
                <a:miter lim="400000"/>
              </a:ln>
              <a:effectLst/>
            </p:spPr>
            <p:txBody>
              <a:bodyPr wrap="square" lIns="52251" tIns="52251" rIns="52251" bIns="52251" numCol="1" anchor="ctr">
                <a:noAutofit/>
              </a:bodyPr>
              <a:lstStyle/>
              <a:p>
                <a:pPr defTabSz="800100">
                  <a:defRPr sz="4600" b="0">
                    <a:solidFill>
                      <a:srgbClr val="E14833"/>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grpSp>
      </p:grpSp>
      <p:grpSp>
        <p:nvGrpSpPr>
          <p:cNvPr id="22" name="Group">
            <a:extLst>
              <a:ext uri="{FF2B5EF4-FFF2-40B4-BE49-F238E27FC236}">
                <a16:creationId xmlns:a16="http://schemas.microsoft.com/office/drawing/2014/main" id="{A349CFB4-8720-8644-AD9C-A607E74800DB}"/>
              </a:ext>
            </a:extLst>
          </p:cNvPr>
          <p:cNvGrpSpPr/>
          <p:nvPr/>
        </p:nvGrpSpPr>
        <p:grpSpPr>
          <a:xfrm rot="10800000" flipH="1">
            <a:off x="13919867" y="8160184"/>
            <a:ext cx="479017" cy="544880"/>
            <a:chOff x="0" y="0"/>
            <a:chExt cx="479015" cy="544879"/>
          </a:xfrm>
        </p:grpSpPr>
        <p:sp>
          <p:nvSpPr>
            <p:cNvPr id="23" name="Line">
              <a:extLst>
                <a:ext uri="{FF2B5EF4-FFF2-40B4-BE49-F238E27FC236}">
                  <a16:creationId xmlns:a16="http://schemas.microsoft.com/office/drawing/2014/main" id="{F93BA5A8-248F-7A4E-8ED5-465740AA0D4D}"/>
                </a:ext>
              </a:extLst>
            </p:cNvPr>
            <p:cNvSpPr/>
            <p:nvPr/>
          </p:nvSpPr>
          <p:spPr>
            <a:xfrm flipH="1" flipV="1">
              <a:off x="-1" y="-1"/>
              <a:ext cx="263388" cy="313893"/>
            </a:xfrm>
            <a:prstGeom prst="line">
              <a:avLst/>
            </a:prstGeom>
            <a:noFill/>
            <a:ln w="25400" cap="rnd">
              <a:solidFill>
                <a:srgbClr val="FFFFFF"/>
              </a:solidFill>
              <a:custDash>
                <a:ds d="100000" sp="200000"/>
              </a:custDash>
              <a:round/>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dirty="0">
                <a:latin typeface="Arial" panose="020B0604020202020204" pitchFamily="34" charset="0"/>
                <a:cs typeface="Arial" panose="020B0604020202020204" pitchFamily="34" charset="0"/>
              </a:endParaRPr>
            </a:p>
          </p:txBody>
        </p:sp>
        <p:grpSp>
          <p:nvGrpSpPr>
            <p:cNvPr id="24" name="Group">
              <a:extLst>
                <a:ext uri="{FF2B5EF4-FFF2-40B4-BE49-F238E27FC236}">
                  <a16:creationId xmlns:a16="http://schemas.microsoft.com/office/drawing/2014/main" id="{43D2DEAE-17DB-844A-82B8-E1C68C2B0677}"/>
                </a:ext>
              </a:extLst>
            </p:cNvPr>
            <p:cNvGrpSpPr/>
            <p:nvPr/>
          </p:nvGrpSpPr>
          <p:grpSpPr>
            <a:xfrm>
              <a:off x="266865" y="332729"/>
              <a:ext cx="212151" cy="212151"/>
              <a:chOff x="0" y="0"/>
              <a:chExt cx="212150" cy="212150"/>
            </a:xfrm>
          </p:grpSpPr>
          <p:sp>
            <p:nvSpPr>
              <p:cNvPr id="25" name="Circle">
                <a:extLst>
                  <a:ext uri="{FF2B5EF4-FFF2-40B4-BE49-F238E27FC236}">
                    <a16:creationId xmlns:a16="http://schemas.microsoft.com/office/drawing/2014/main" id="{7C8683F8-398D-EA49-B0CD-5FE949E2EC9D}"/>
                  </a:ext>
                </a:extLst>
              </p:cNvPr>
              <p:cNvSpPr/>
              <p:nvPr/>
            </p:nvSpPr>
            <p:spPr>
              <a:xfrm>
                <a:off x="0" y="0"/>
                <a:ext cx="212151" cy="212151"/>
              </a:xfrm>
              <a:prstGeom prst="ellipse">
                <a:avLst/>
              </a:prstGeom>
              <a:solidFill>
                <a:srgbClr val="FFFFFF"/>
              </a:solidFill>
              <a:ln w="12700" cap="flat">
                <a:noFill/>
                <a:miter lim="400000"/>
              </a:ln>
              <a:effectLst/>
            </p:spPr>
            <p:txBody>
              <a:bodyPr wrap="square" lIns="52251" tIns="52251" rIns="52251" bIns="52251" numCol="1" anchor="ctr">
                <a:noAutofit/>
              </a:bodyPr>
              <a:lstStyle/>
              <a:p>
                <a:pPr defTabSz="80010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sp>
            <p:nvSpPr>
              <p:cNvPr id="26" name="Circle">
                <a:extLst>
                  <a:ext uri="{FF2B5EF4-FFF2-40B4-BE49-F238E27FC236}">
                    <a16:creationId xmlns:a16="http://schemas.microsoft.com/office/drawing/2014/main" id="{08A65689-75B7-EC46-A17D-18ACBA137C1D}"/>
                  </a:ext>
                </a:extLst>
              </p:cNvPr>
              <p:cNvSpPr/>
              <p:nvPr/>
            </p:nvSpPr>
            <p:spPr>
              <a:xfrm>
                <a:off x="41269" y="41269"/>
                <a:ext cx="129612" cy="129612"/>
              </a:xfrm>
              <a:prstGeom prst="ellipse">
                <a:avLst/>
              </a:prstGeom>
              <a:solidFill>
                <a:srgbClr val="000000"/>
              </a:solidFill>
              <a:ln w="12700" cap="flat">
                <a:noFill/>
                <a:miter lim="400000"/>
              </a:ln>
              <a:effectLst/>
            </p:spPr>
            <p:txBody>
              <a:bodyPr wrap="square" lIns="52251" tIns="52251" rIns="52251" bIns="52251" numCol="1" anchor="ctr">
                <a:noAutofit/>
              </a:bodyPr>
              <a:lstStyle/>
              <a:p>
                <a:pPr defTabSz="800100">
                  <a:defRPr sz="4600" b="0">
                    <a:solidFill>
                      <a:srgbClr val="E14833"/>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grpSp>
      </p:grpSp>
      <p:grpSp>
        <p:nvGrpSpPr>
          <p:cNvPr id="27" name="Group">
            <a:extLst>
              <a:ext uri="{FF2B5EF4-FFF2-40B4-BE49-F238E27FC236}">
                <a16:creationId xmlns:a16="http://schemas.microsoft.com/office/drawing/2014/main" id="{C1DED54D-4EEA-3A44-8680-1E4C68DE3C81}"/>
              </a:ext>
            </a:extLst>
          </p:cNvPr>
          <p:cNvGrpSpPr/>
          <p:nvPr/>
        </p:nvGrpSpPr>
        <p:grpSpPr>
          <a:xfrm>
            <a:off x="16846236" y="6133389"/>
            <a:ext cx="740754" cy="304264"/>
            <a:chOff x="0" y="0"/>
            <a:chExt cx="740752" cy="304262"/>
          </a:xfrm>
        </p:grpSpPr>
        <p:grpSp>
          <p:nvGrpSpPr>
            <p:cNvPr id="28" name="Group">
              <a:extLst>
                <a:ext uri="{FF2B5EF4-FFF2-40B4-BE49-F238E27FC236}">
                  <a16:creationId xmlns:a16="http://schemas.microsoft.com/office/drawing/2014/main" id="{32982FBB-8210-2B47-8C5A-EC8053016754}"/>
                </a:ext>
              </a:extLst>
            </p:cNvPr>
            <p:cNvGrpSpPr/>
            <p:nvPr/>
          </p:nvGrpSpPr>
          <p:grpSpPr>
            <a:xfrm>
              <a:off x="0" y="92111"/>
              <a:ext cx="212151" cy="212152"/>
              <a:chOff x="0" y="0"/>
              <a:chExt cx="212150" cy="212150"/>
            </a:xfrm>
          </p:grpSpPr>
          <p:sp>
            <p:nvSpPr>
              <p:cNvPr id="30" name="Circle">
                <a:extLst>
                  <a:ext uri="{FF2B5EF4-FFF2-40B4-BE49-F238E27FC236}">
                    <a16:creationId xmlns:a16="http://schemas.microsoft.com/office/drawing/2014/main" id="{D2708520-B4A5-7543-A8DD-85588C5B325E}"/>
                  </a:ext>
                </a:extLst>
              </p:cNvPr>
              <p:cNvSpPr/>
              <p:nvPr/>
            </p:nvSpPr>
            <p:spPr>
              <a:xfrm>
                <a:off x="0" y="0"/>
                <a:ext cx="212151" cy="212151"/>
              </a:xfrm>
              <a:prstGeom prst="ellipse">
                <a:avLst/>
              </a:prstGeom>
              <a:solidFill>
                <a:srgbClr val="FFFFFF"/>
              </a:solidFill>
              <a:ln w="12700" cap="flat">
                <a:noFill/>
                <a:miter lim="400000"/>
              </a:ln>
              <a:effectLst/>
            </p:spPr>
            <p:txBody>
              <a:bodyPr wrap="square" lIns="52251" tIns="52251" rIns="52251" bIns="52251" numCol="1" anchor="ctr">
                <a:noAutofit/>
              </a:bodyPr>
              <a:lstStyle/>
              <a:p>
                <a:pPr defTabSz="80010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sp>
            <p:nvSpPr>
              <p:cNvPr id="31" name="Circle">
                <a:extLst>
                  <a:ext uri="{FF2B5EF4-FFF2-40B4-BE49-F238E27FC236}">
                    <a16:creationId xmlns:a16="http://schemas.microsoft.com/office/drawing/2014/main" id="{D029D722-9A1D-C84D-9653-A5DD5F6FA0DB}"/>
                  </a:ext>
                </a:extLst>
              </p:cNvPr>
              <p:cNvSpPr/>
              <p:nvPr/>
            </p:nvSpPr>
            <p:spPr>
              <a:xfrm>
                <a:off x="41269" y="41269"/>
                <a:ext cx="129612" cy="129612"/>
              </a:xfrm>
              <a:prstGeom prst="ellipse">
                <a:avLst/>
              </a:prstGeom>
              <a:solidFill>
                <a:srgbClr val="000000"/>
              </a:solidFill>
              <a:ln w="12700" cap="flat">
                <a:noFill/>
                <a:miter lim="400000"/>
              </a:ln>
              <a:effectLst/>
            </p:spPr>
            <p:txBody>
              <a:bodyPr wrap="square" lIns="52251" tIns="52251" rIns="52251" bIns="52251" numCol="1" anchor="ctr">
                <a:noAutofit/>
              </a:bodyPr>
              <a:lstStyle/>
              <a:p>
                <a:pPr defTabSz="800100">
                  <a:defRPr sz="4600" b="0">
                    <a:solidFill>
                      <a:srgbClr val="E14833"/>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grpSp>
        <p:sp>
          <p:nvSpPr>
            <p:cNvPr id="29" name="Line">
              <a:extLst>
                <a:ext uri="{FF2B5EF4-FFF2-40B4-BE49-F238E27FC236}">
                  <a16:creationId xmlns:a16="http://schemas.microsoft.com/office/drawing/2014/main" id="{12777189-A65E-B841-9F10-666842E4B2BD}"/>
                </a:ext>
              </a:extLst>
            </p:cNvPr>
            <p:cNvSpPr/>
            <p:nvPr/>
          </p:nvSpPr>
          <p:spPr>
            <a:xfrm flipH="1">
              <a:off x="226049" y="-1"/>
              <a:ext cx="514704" cy="147590"/>
            </a:xfrm>
            <a:prstGeom prst="line">
              <a:avLst/>
            </a:prstGeom>
            <a:noFill/>
            <a:ln w="25400" cap="rnd">
              <a:solidFill>
                <a:srgbClr val="FFFFFF"/>
              </a:solidFill>
              <a:custDash>
                <a:ds d="100000" sp="200000"/>
              </a:custDash>
              <a:round/>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dirty="0">
                <a:latin typeface="Arial" panose="020B0604020202020204" pitchFamily="34" charset="0"/>
                <a:cs typeface="Arial" panose="020B0604020202020204" pitchFamily="34" charset="0"/>
              </a:endParaRPr>
            </a:p>
          </p:txBody>
        </p:sp>
      </p:grpSp>
      <p:grpSp>
        <p:nvGrpSpPr>
          <p:cNvPr id="32" name="Group">
            <a:extLst>
              <a:ext uri="{FF2B5EF4-FFF2-40B4-BE49-F238E27FC236}">
                <a16:creationId xmlns:a16="http://schemas.microsoft.com/office/drawing/2014/main" id="{0899E3E3-4AA9-EE4C-BDEA-14192ABFFA6E}"/>
              </a:ext>
            </a:extLst>
          </p:cNvPr>
          <p:cNvGrpSpPr/>
          <p:nvPr/>
        </p:nvGrpSpPr>
        <p:grpSpPr>
          <a:xfrm rot="10800000" flipH="1">
            <a:off x="16215064" y="8162197"/>
            <a:ext cx="481609" cy="548474"/>
            <a:chOff x="0" y="0"/>
            <a:chExt cx="481607" cy="548473"/>
          </a:xfrm>
        </p:grpSpPr>
        <p:grpSp>
          <p:nvGrpSpPr>
            <p:cNvPr id="33" name="Group">
              <a:extLst>
                <a:ext uri="{FF2B5EF4-FFF2-40B4-BE49-F238E27FC236}">
                  <a16:creationId xmlns:a16="http://schemas.microsoft.com/office/drawing/2014/main" id="{45C990B3-6EA2-E948-9C04-1DC40C65323D}"/>
                </a:ext>
              </a:extLst>
            </p:cNvPr>
            <p:cNvGrpSpPr/>
            <p:nvPr/>
          </p:nvGrpSpPr>
          <p:grpSpPr>
            <a:xfrm>
              <a:off x="0" y="336322"/>
              <a:ext cx="212151" cy="212152"/>
              <a:chOff x="0" y="0"/>
              <a:chExt cx="212150" cy="212150"/>
            </a:xfrm>
          </p:grpSpPr>
          <p:sp>
            <p:nvSpPr>
              <p:cNvPr id="35" name="Circle">
                <a:extLst>
                  <a:ext uri="{FF2B5EF4-FFF2-40B4-BE49-F238E27FC236}">
                    <a16:creationId xmlns:a16="http://schemas.microsoft.com/office/drawing/2014/main" id="{7432663A-892D-8140-9593-2A8CD5874C01}"/>
                  </a:ext>
                </a:extLst>
              </p:cNvPr>
              <p:cNvSpPr/>
              <p:nvPr/>
            </p:nvSpPr>
            <p:spPr>
              <a:xfrm>
                <a:off x="0" y="0"/>
                <a:ext cx="212151" cy="212151"/>
              </a:xfrm>
              <a:prstGeom prst="ellipse">
                <a:avLst/>
              </a:prstGeom>
              <a:solidFill>
                <a:srgbClr val="FFFFFF"/>
              </a:solidFill>
              <a:ln w="12700" cap="flat">
                <a:noFill/>
                <a:miter lim="400000"/>
              </a:ln>
              <a:effectLst/>
            </p:spPr>
            <p:txBody>
              <a:bodyPr wrap="square" lIns="52251" tIns="52251" rIns="52251" bIns="52251" numCol="1" anchor="ctr">
                <a:noAutofit/>
              </a:bodyPr>
              <a:lstStyle/>
              <a:p>
                <a:pPr defTabSz="800100">
                  <a:defRPr sz="4600" b="0">
                    <a:solidFill>
                      <a:srgbClr val="FFFFFF"/>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sp>
            <p:nvSpPr>
              <p:cNvPr id="36" name="Circle">
                <a:extLst>
                  <a:ext uri="{FF2B5EF4-FFF2-40B4-BE49-F238E27FC236}">
                    <a16:creationId xmlns:a16="http://schemas.microsoft.com/office/drawing/2014/main" id="{04FF0E54-732F-8A48-8CDF-7272134F7AFF}"/>
                  </a:ext>
                </a:extLst>
              </p:cNvPr>
              <p:cNvSpPr/>
              <p:nvPr/>
            </p:nvSpPr>
            <p:spPr>
              <a:xfrm>
                <a:off x="41269" y="41269"/>
                <a:ext cx="129612" cy="129612"/>
              </a:xfrm>
              <a:prstGeom prst="ellipse">
                <a:avLst/>
              </a:prstGeom>
              <a:solidFill>
                <a:srgbClr val="000000"/>
              </a:solidFill>
              <a:ln w="12700" cap="flat">
                <a:noFill/>
                <a:miter lim="400000"/>
              </a:ln>
              <a:effectLst/>
            </p:spPr>
            <p:txBody>
              <a:bodyPr wrap="square" lIns="52251" tIns="52251" rIns="52251" bIns="52251" numCol="1" anchor="ctr">
                <a:noAutofit/>
              </a:bodyPr>
              <a:lstStyle/>
              <a:p>
                <a:pPr defTabSz="800100">
                  <a:defRPr sz="4600" b="0">
                    <a:solidFill>
                      <a:srgbClr val="E14833"/>
                    </a:solidFill>
                    <a:effectLst>
                      <a:outerShdw blurRad="38100" dist="64529" dir="2700000" rotWithShape="0">
                        <a:srgbClr val="000000">
                          <a:alpha val="48275"/>
                        </a:srgbClr>
                      </a:outerShdw>
                    </a:effectLst>
                    <a:latin typeface="Helvetica 45 Light"/>
                    <a:ea typeface="Helvetica 45 Light"/>
                    <a:cs typeface="Helvetica 45 Light"/>
                    <a:sym typeface="Helvetica Neue Light"/>
                  </a:defRPr>
                </a:pPr>
                <a:endParaRPr b="0" dirty="0">
                  <a:latin typeface="Arial" panose="020B0604020202020204" pitchFamily="34" charset="0"/>
                  <a:cs typeface="Arial" panose="020B0604020202020204" pitchFamily="34" charset="0"/>
                </a:endParaRPr>
              </a:p>
            </p:txBody>
          </p:sp>
        </p:grpSp>
        <p:sp>
          <p:nvSpPr>
            <p:cNvPr id="34" name="Line">
              <a:extLst>
                <a:ext uri="{FF2B5EF4-FFF2-40B4-BE49-F238E27FC236}">
                  <a16:creationId xmlns:a16="http://schemas.microsoft.com/office/drawing/2014/main" id="{165A8BEF-BE0B-D745-98C8-562BB7687E70}"/>
                </a:ext>
              </a:extLst>
            </p:cNvPr>
            <p:cNvSpPr/>
            <p:nvPr/>
          </p:nvSpPr>
          <p:spPr>
            <a:xfrm flipV="1">
              <a:off x="218221" y="-1"/>
              <a:ext cx="263387" cy="313893"/>
            </a:xfrm>
            <a:prstGeom prst="line">
              <a:avLst/>
            </a:prstGeom>
            <a:noFill/>
            <a:ln w="25400" cap="rnd">
              <a:solidFill>
                <a:srgbClr val="FFFFFF"/>
              </a:solidFill>
              <a:custDash>
                <a:ds d="100000" sp="200000"/>
              </a:custDash>
              <a:round/>
            </a:ln>
            <a:effectLst/>
          </p:spPr>
          <p:txBody>
            <a:bodyPr wrap="square" lIns="50800" tIns="50800" rIns="50800" bIns="50800" numCol="1" anchor="ctr">
              <a:noAutofit/>
            </a:bodyPr>
            <a:lstStyle/>
            <a:p>
              <a:pPr defTabSz="821531">
                <a:defRPr sz="3200" b="0">
                  <a:solidFill>
                    <a:srgbClr val="FFFFFF"/>
                  </a:solidFill>
                  <a:latin typeface="Helvetica Light"/>
                  <a:ea typeface="Helvetica Light"/>
                  <a:cs typeface="Helvetica Light"/>
                  <a:sym typeface="Helvetica Light"/>
                </a:defRPr>
              </a:pPr>
              <a:endParaRPr b="0" dirty="0">
                <a:latin typeface="Arial" panose="020B0604020202020204" pitchFamily="34" charset="0"/>
                <a:cs typeface="Arial" panose="020B0604020202020204" pitchFamily="34" charset="0"/>
              </a:endParaRPr>
            </a:p>
          </p:txBody>
        </p:sp>
      </p:grpSp>
      <p:sp>
        <p:nvSpPr>
          <p:cNvPr id="37" name="When combined, these create Endava’s unique proposition in the market">
            <a:extLst>
              <a:ext uri="{FF2B5EF4-FFF2-40B4-BE49-F238E27FC236}">
                <a16:creationId xmlns:a16="http://schemas.microsoft.com/office/drawing/2014/main" id="{785045FF-4890-6044-A00E-151B2A1C21A6}"/>
              </a:ext>
            </a:extLst>
          </p:cNvPr>
          <p:cNvSpPr txBox="1"/>
          <p:nvPr/>
        </p:nvSpPr>
        <p:spPr>
          <a:xfrm>
            <a:off x="6067335" y="7209145"/>
            <a:ext cx="3601959" cy="14959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spAutoFit/>
          </a:bodyPr>
          <a:lstStyle/>
          <a:p>
            <a:pPr algn="ctr" defTabSz="821531">
              <a:lnSpc>
                <a:spcPct val="100000"/>
              </a:lnSpc>
              <a:spcBef>
                <a:spcPts val="1900"/>
              </a:spcBef>
              <a:defRPr sz="1800" b="0">
                <a:solidFill>
                  <a:srgbClr val="FF0005"/>
                </a:solidFill>
                <a:latin typeface="Helvetica Light"/>
                <a:ea typeface="Helvetica Light"/>
                <a:cs typeface="Helvetica Light"/>
                <a:sym typeface="Helvetica Light"/>
              </a:defRPr>
            </a:pPr>
            <a:endParaRPr lang="en-GB" b="0" cap="none" spc="0">
              <a:solidFill>
                <a:srgbClr val="5E5E5E"/>
              </a:solidFill>
              <a:latin typeface="+mj-lt"/>
              <a:ea typeface="Helvetica"/>
              <a:cs typeface="Arial" panose="020B0604020202020204" pitchFamily="34" charset="0"/>
            </a:endParaRPr>
          </a:p>
          <a:p>
            <a:pPr algn="ctr" defTabSz="821531">
              <a:lnSpc>
                <a:spcPct val="100000"/>
              </a:lnSpc>
              <a:spcBef>
                <a:spcPts val="1900"/>
              </a:spcBef>
              <a:defRPr sz="1800" b="0">
                <a:solidFill>
                  <a:srgbClr val="FF0005"/>
                </a:solidFill>
                <a:latin typeface="Helvetica Light"/>
                <a:ea typeface="Helvetica Light"/>
                <a:cs typeface="Helvetica Light"/>
                <a:sym typeface="Helvetica Light"/>
              </a:defRPr>
            </a:pPr>
            <a:r>
              <a:rPr lang="en-GB" b="0" cap="none" spc="0">
                <a:solidFill>
                  <a:srgbClr val="5E5E5E"/>
                </a:solidFill>
                <a:latin typeface="+mj-lt"/>
                <a:ea typeface="Helvetica"/>
                <a:cs typeface="Arial" panose="020B0604020202020204" pitchFamily="34" charset="0"/>
              </a:rPr>
              <a:t>When combined, these create Endava’s unique proposition in the market</a:t>
            </a:r>
          </a:p>
        </p:txBody>
      </p:sp>
      <p:pic>
        <p:nvPicPr>
          <p:cNvPr id="39" name="Picture 38">
            <a:extLst>
              <a:ext uri="{FF2B5EF4-FFF2-40B4-BE49-F238E27FC236}">
                <a16:creationId xmlns:a16="http://schemas.microsoft.com/office/drawing/2014/main" id="{0491D5E7-40B2-FE4F-AE48-68C40EC78E94}"/>
              </a:ext>
            </a:extLst>
          </p:cNvPr>
          <p:cNvPicPr>
            <a:picLocks noChangeAspect="1"/>
          </p:cNvPicPr>
          <p:nvPr/>
        </p:nvPicPr>
        <p:blipFill>
          <a:blip r:embed="rId3"/>
          <a:stretch>
            <a:fillRect/>
          </a:stretch>
        </p:blipFill>
        <p:spPr>
          <a:xfrm>
            <a:off x="14385122" y="6331578"/>
            <a:ext cx="1841500" cy="939800"/>
          </a:xfrm>
          <a:prstGeom prst="rect">
            <a:avLst/>
          </a:prstGeom>
        </p:spPr>
      </p:pic>
      <p:pic>
        <p:nvPicPr>
          <p:cNvPr id="2" name="Picture 1">
            <a:extLst>
              <a:ext uri="{FF2B5EF4-FFF2-40B4-BE49-F238E27FC236}">
                <a16:creationId xmlns:a16="http://schemas.microsoft.com/office/drawing/2014/main" id="{82984375-E462-DE44-9FDA-D0034C517315}"/>
              </a:ext>
            </a:extLst>
          </p:cNvPr>
          <p:cNvPicPr>
            <a:picLocks noChangeAspect="1"/>
          </p:cNvPicPr>
          <p:nvPr/>
        </p:nvPicPr>
        <p:blipFill>
          <a:blip r:embed="rId4"/>
          <a:stretch>
            <a:fillRect/>
          </a:stretch>
        </p:blipFill>
        <p:spPr>
          <a:xfrm>
            <a:off x="6090313" y="9225795"/>
            <a:ext cx="3556000" cy="406400"/>
          </a:xfrm>
          <a:prstGeom prst="rect">
            <a:avLst/>
          </a:prstGeom>
        </p:spPr>
      </p:pic>
    </p:spTree>
    <p:extLst>
      <p:ext uri="{BB962C8B-B14F-4D97-AF65-F5344CB8AC3E}">
        <p14:creationId xmlns:p14="http://schemas.microsoft.com/office/powerpoint/2010/main" val="539676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lstStyle>
            <a:lvl1pPr defTabSz="821531"/>
          </a:lstStyle>
          <a:p>
            <a:fld id="{86CB4B4D-7CA3-9044-876B-883B54F8677D}" type="slidenum">
              <a:rPr/>
              <a:t>3</a:t>
            </a:fld>
            <a:endParaRPr/>
          </a:p>
        </p:txBody>
      </p:sp>
      <p:sp>
        <p:nvSpPr>
          <p:cNvPr id="101" name="Agenda"/>
          <p:cNvSpPr txBox="1"/>
          <p:nvPr/>
        </p:nvSpPr>
        <p:spPr>
          <a:xfrm>
            <a:off x="3044700" y="3894751"/>
            <a:ext cx="7013700"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lnSpc>
                <a:spcPct val="80000"/>
              </a:lnSpc>
              <a:defRPr sz="7000" cap="none" spc="-209"/>
            </a:lvl1pPr>
          </a:lstStyle>
          <a:p>
            <a:r>
              <a:t>Agenda</a:t>
            </a:r>
            <a:r>
              <a:rPr lang="en-US"/>
              <a:t>/Content</a:t>
            </a:r>
            <a:endParaRPr/>
          </a:p>
        </p:txBody>
      </p:sp>
      <p:sp>
        <p:nvSpPr>
          <p:cNvPr id="102" name="general template guidance…"/>
          <p:cNvSpPr txBox="1"/>
          <p:nvPr/>
        </p:nvSpPr>
        <p:spPr>
          <a:xfrm>
            <a:off x="3045749" y="6930746"/>
            <a:ext cx="7474968" cy="47464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b">
            <a:spAutoFit/>
          </a:bodyPr>
          <a:lstStyle/>
          <a:p>
            <a:pPr>
              <a:lnSpc>
                <a:spcPct val="130000"/>
              </a:lnSpc>
              <a:buClr>
                <a:srgbClr val="DE411B"/>
              </a:buClr>
              <a:buSzPct val="100000"/>
              <a:defRPr spc="198"/>
            </a:pPr>
            <a:r>
              <a:rPr lang="en-GB">
                <a:solidFill>
                  <a:srgbClr val="DE411B"/>
                </a:solidFill>
              </a:rPr>
              <a:t>1.</a:t>
            </a:r>
            <a:r>
              <a:rPr lang="en-GB"/>
              <a:t> Executive summary</a:t>
            </a:r>
            <a:endParaRPr lang="en-US"/>
          </a:p>
          <a:p>
            <a:pPr lvl="3" indent="0">
              <a:lnSpc>
                <a:spcPct val="130000"/>
              </a:lnSpc>
              <a:defRPr spc="198"/>
            </a:pPr>
            <a:r>
              <a:rPr lang="en-GB">
                <a:solidFill>
                  <a:srgbClr val="DE411B"/>
                </a:solidFill>
                <a:ea typeface="+mn-lt"/>
                <a:cs typeface="+mn-lt"/>
              </a:rPr>
              <a:t>    1.1</a:t>
            </a:r>
            <a:r>
              <a:rPr lang="en-GB">
                <a:solidFill>
                  <a:srgbClr val="DE411B"/>
                </a:solidFill>
              </a:rPr>
              <a:t> </a:t>
            </a:r>
            <a:r>
              <a:rPr lang="en-GB"/>
              <a:t>Thank you</a:t>
            </a:r>
            <a:endParaRPr lang="en-GB">
              <a:cs typeface="Arial" panose="020B0604020202020204"/>
            </a:endParaRPr>
          </a:p>
          <a:p>
            <a:pPr lvl="3" indent="0">
              <a:lnSpc>
                <a:spcPct val="130000"/>
              </a:lnSpc>
              <a:defRPr spc="198"/>
            </a:pPr>
            <a:r>
              <a:rPr lang="en-GB">
                <a:solidFill>
                  <a:srgbClr val="DE411B"/>
                </a:solidFill>
                <a:ea typeface="+mn-lt"/>
                <a:cs typeface="+mn-lt"/>
              </a:rPr>
              <a:t>    1.2</a:t>
            </a:r>
            <a:r>
              <a:rPr lang="en-GB">
                <a:solidFill>
                  <a:srgbClr val="DE411B"/>
                </a:solidFill>
              </a:rPr>
              <a:t> </a:t>
            </a:r>
            <a:r>
              <a:rPr lang="en-GB"/>
              <a:t>confidentiality</a:t>
            </a:r>
            <a:endParaRPr lang="en-GB">
              <a:cs typeface="Arial" panose="020B0604020202020204"/>
            </a:endParaRPr>
          </a:p>
          <a:p>
            <a:pPr>
              <a:lnSpc>
                <a:spcPct val="130000"/>
              </a:lnSpc>
              <a:buClr>
                <a:srgbClr val="DE411B"/>
              </a:buClr>
              <a:buSzPct val="100000"/>
              <a:defRPr spc="198"/>
            </a:pPr>
            <a:r>
              <a:rPr lang="en-GB">
                <a:solidFill>
                  <a:srgbClr val="DE411B"/>
                </a:solidFill>
              </a:rPr>
              <a:t>2. </a:t>
            </a:r>
            <a:r>
              <a:rPr lang="en-GB"/>
              <a:t>About </a:t>
            </a:r>
            <a:r>
              <a:rPr lang="en-GB" err="1"/>
              <a:t>endava</a:t>
            </a:r>
            <a:endParaRPr>
              <a:cs typeface="Arial" panose="020B0604020202020204"/>
            </a:endParaRPr>
          </a:p>
          <a:p>
            <a:pPr>
              <a:lnSpc>
                <a:spcPct val="130000"/>
              </a:lnSpc>
              <a:defRPr spc="198"/>
            </a:pPr>
            <a:r>
              <a:rPr lang="en-GB">
                <a:solidFill>
                  <a:srgbClr val="DE411B"/>
                </a:solidFill>
                <a:ea typeface="+mn-lt"/>
                <a:cs typeface="+mn-lt"/>
              </a:rPr>
              <a:t>    2.1 </a:t>
            </a:r>
            <a:r>
              <a:rPr lang="en-GB">
                <a:ea typeface="+mn-lt"/>
                <a:cs typeface="+mn-lt"/>
              </a:rPr>
              <a:t>generic</a:t>
            </a:r>
            <a:endParaRPr lang="en-GB"/>
          </a:p>
          <a:p>
            <a:pPr>
              <a:lnSpc>
                <a:spcPct val="130000"/>
              </a:lnSpc>
              <a:defRPr spc="198"/>
            </a:pPr>
            <a:r>
              <a:rPr lang="en-GB">
                <a:solidFill>
                  <a:srgbClr val="DE411B"/>
                </a:solidFill>
                <a:cs typeface="Arial"/>
              </a:rPr>
              <a:t>    2.2</a:t>
            </a:r>
            <a:r>
              <a:rPr lang="en-GB">
                <a:solidFill>
                  <a:srgbClr val="DE411B"/>
                </a:solidFill>
                <a:ea typeface="+mn-lt"/>
                <a:cs typeface="+mn-lt"/>
              </a:rPr>
              <a:t> </a:t>
            </a:r>
            <a:r>
              <a:rPr lang="en-GB">
                <a:ea typeface="+mn-lt"/>
                <a:cs typeface="+mn-lt"/>
              </a:rPr>
              <a:t>Capabilities</a:t>
            </a:r>
            <a:endParaRPr lang="en-GB"/>
          </a:p>
          <a:p>
            <a:pPr>
              <a:lnSpc>
                <a:spcPct val="130000"/>
              </a:lnSpc>
              <a:buClr>
                <a:srgbClr val="DE411B"/>
              </a:buClr>
              <a:buSzPct val="100000"/>
              <a:defRPr spc="198"/>
            </a:pPr>
            <a:r>
              <a:rPr lang="en-GB">
                <a:solidFill>
                  <a:srgbClr val="DE411B"/>
                </a:solidFill>
              </a:rPr>
              <a:t>3.</a:t>
            </a:r>
            <a:r>
              <a:rPr lang="en-GB"/>
              <a:t> Our understanding</a:t>
            </a:r>
            <a:endParaRPr>
              <a:cs typeface="Arial" panose="020B0604020202020204"/>
            </a:endParaRPr>
          </a:p>
          <a:p>
            <a:pPr>
              <a:lnSpc>
                <a:spcPct val="130000"/>
              </a:lnSpc>
              <a:defRPr spc="198"/>
            </a:pPr>
            <a:r>
              <a:rPr lang="en-GB">
                <a:solidFill>
                  <a:srgbClr val="DE411B"/>
                </a:solidFill>
                <a:cs typeface="Arial"/>
              </a:rPr>
              <a:t>    3.1</a:t>
            </a:r>
            <a:r>
              <a:rPr lang="en-GB">
                <a:solidFill>
                  <a:srgbClr val="DE411B"/>
                </a:solidFill>
                <a:ea typeface="+mn-lt"/>
                <a:cs typeface="+mn-lt"/>
              </a:rPr>
              <a:t> </a:t>
            </a:r>
            <a:r>
              <a:rPr lang="en-GB">
                <a:ea typeface="+mn-lt"/>
                <a:cs typeface="+mn-lt"/>
              </a:rPr>
              <a:t>the ask</a:t>
            </a:r>
            <a:endParaRPr lang="en-GB"/>
          </a:p>
          <a:p>
            <a:pPr>
              <a:lnSpc>
                <a:spcPct val="130000"/>
              </a:lnSpc>
              <a:buClr>
                <a:srgbClr val="DE411B"/>
              </a:buClr>
              <a:buSzPct val="100000"/>
              <a:defRPr spc="198"/>
            </a:pPr>
            <a:r>
              <a:rPr lang="en-GB">
                <a:solidFill>
                  <a:srgbClr val="DE411B"/>
                </a:solidFill>
              </a:rPr>
              <a:t>4.</a:t>
            </a:r>
            <a:r>
              <a:rPr lang="en-GB"/>
              <a:t> Our solution</a:t>
            </a:r>
            <a:endParaRPr>
              <a:cs typeface="Arial" panose="020B0604020202020204"/>
            </a:endParaRPr>
          </a:p>
          <a:p>
            <a:pPr>
              <a:lnSpc>
                <a:spcPct val="130000"/>
              </a:lnSpc>
              <a:defRPr spc="198"/>
            </a:pPr>
            <a:r>
              <a:rPr lang="en-GB">
                <a:solidFill>
                  <a:srgbClr val="DE411B"/>
                </a:solidFill>
                <a:cs typeface="Arial"/>
              </a:rPr>
              <a:t>    4.1</a:t>
            </a:r>
            <a:r>
              <a:rPr lang="en-GB">
                <a:solidFill>
                  <a:srgbClr val="DE411B"/>
                </a:solidFill>
                <a:ea typeface="+mn-lt"/>
                <a:cs typeface="+mn-lt"/>
              </a:rPr>
              <a:t> </a:t>
            </a:r>
            <a:r>
              <a:rPr lang="en-GB">
                <a:ea typeface="+mn-lt"/>
                <a:cs typeface="+mn-lt"/>
              </a:rPr>
              <a:t>architecture</a:t>
            </a:r>
            <a:endParaRPr lang="en-GB"/>
          </a:p>
          <a:p>
            <a:pPr>
              <a:lnSpc>
                <a:spcPct val="130000"/>
              </a:lnSpc>
              <a:defRPr spc="198"/>
            </a:pPr>
            <a:r>
              <a:rPr lang="en-GB">
                <a:solidFill>
                  <a:srgbClr val="DE411B"/>
                </a:solidFill>
                <a:ea typeface="+mn-lt"/>
                <a:cs typeface="+mn-lt"/>
              </a:rPr>
              <a:t>    4.2</a:t>
            </a:r>
            <a:r>
              <a:rPr lang="en-GB">
                <a:solidFill>
                  <a:srgbClr val="DE411B"/>
                </a:solidFill>
                <a:cs typeface="Arial"/>
              </a:rPr>
              <a:t> </a:t>
            </a:r>
            <a:r>
              <a:rPr lang="en-GB">
                <a:cs typeface="Arial"/>
              </a:rPr>
              <a:t>the product (scope design)</a:t>
            </a:r>
            <a:endParaRPr lang="en-GB"/>
          </a:p>
          <a:p>
            <a:pPr>
              <a:lnSpc>
                <a:spcPct val="130000"/>
              </a:lnSpc>
              <a:defRPr spc="198"/>
            </a:pPr>
            <a:r>
              <a:rPr lang="en-GB">
                <a:solidFill>
                  <a:srgbClr val="DE411B"/>
                </a:solidFill>
                <a:ea typeface="+mn-lt"/>
                <a:cs typeface="+mn-lt"/>
              </a:rPr>
              <a:t>    4.3</a:t>
            </a:r>
            <a:r>
              <a:rPr lang="en-GB">
                <a:solidFill>
                  <a:srgbClr val="DE411B"/>
                </a:solidFill>
                <a:cs typeface="Arial"/>
              </a:rPr>
              <a:t> </a:t>
            </a:r>
            <a:r>
              <a:rPr lang="en-GB">
                <a:cs typeface="Arial"/>
              </a:rPr>
              <a:t>Customer experience</a:t>
            </a:r>
            <a:endParaRPr lang="en-GB"/>
          </a:p>
          <a:p>
            <a:pPr>
              <a:lnSpc>
                <a:spcPct val="130000"/>
              </a:lnSpc>
              <a:defRPr spc="198"/>
            </a:pPr>
            <a:r>
              <a:rPr lang="en-GB">
                <a:solidFill>
                  <a:srgbClr val="DE411B"/>
                </a:solidFill>
                <a:ea typeface="+mn-lt"/>
                <a:cs typeface="+mn-lt"/>
              </a:rPr>
              <a:t>    4.4</a:t>
            </a:r>
            <a:r>
              <a:rPr lang="en-GB">
                <a:solidFill>
                  <a:srgbClr val="DE411B"/>
                </a:solidFill>
                <a:cs typeface="Arial"/>
              </a:rPr>
              <a:t> </a:t>
            </a:r>
            <a:r>
              <a:rPr lang="en-GB">
                <a:cs typeface="Arial"/>
              </a:rPr>
              <a:t>risks &amp; assumptions</a:t>
            </a: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
        <p:nvSpPr>
          <p:cNvPr id="6" name="general template guidance…">
            <a:extLst>
              <a:ext uri="{FF2B5EF4-FFF2-40B4-BE49-F238E27FC236}">
                <a16:creationId xmlns:a16="http://schemas.microsoft.com/office/drawing/2014/main" id="{D34FD7A8-7E6B-4A81-87FC-5A81196F242C}"/>
              </a:ext>
            </a:extLst>
          </p:cNvPr>
          <p:cNvSpPr txBox="1"/>
          <p:nvPr/>
        </p:nvSpPr>
        <p:spPr>
          <a:xfrm>
            <a:off x="10551366" y="6931802"/>
            <a:ext cx="7474968" cy="4746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b">
            <a:spAutoFit/>
          </a:bodyPr>
          <a:lstStyle/>
          <a:p>
            <a:pPr>
              <a:lnSpc>
                <a:spcPct val="130000"/>
              </a:lnSpc>
              <a:buClr>
                <a:srgbClr val="DE411B"/>
              </a:buClr>
              <a:buSzPct val="100000"/>
              <a:defRPr spc="198"/>
            </a:pPr>
            <a:r>
              <a:rPr lang="en-GB">
                <a:solidFill>
                  <a:srgbClr val="DE411B"/>
                </a:solidFill>
              </a:rPr>
              <a:t>5.</a:t>
            </a:r>
            <a:r>
              <a:rPr lang="en-GB"/>
              <a:t> Our approach</a:t>
            </a:r>
            <a:endParaRPr lang="en-GB">
              <a:cs typeface="Arial"/>
            </a:endParaRPr>
          </a:p>
          <a:p>
            <a:pPr>
              <a:lnSpc>
                <a:spcPct val="130000"/>
              </a:lnSpc>
              <a:defRPr spc="198"/>
            </a:pPr>
            <a:r>
              <a:rPr lang="en-GB">
                <a:solidFill>
                  <a:srgbClr val="DE411B"/>
                </a:solidFill>
                <a:ea typeface="+mn-lt"/>
                <a:cs typeface="+mn-lt"/>
              </a:rPr>
              <a:t>    5.1</a:t>
            </a:r>
            <a:r>
              <a:rPr lang="en-GB">
                <a:solidFill>
                  <a:srgbClr val="DE411B"/>
                </a:solidFill>
                <a:cs typeface="Arial"/>
              </a:rPr>
              <a:t> </a:t>
            </a:r>
            <a:r>
              <a:rPr lang="en-GB">
                <a:cs typeface="Arial"/>
              </a:rPr>
              <a:t>roadmap</a:t>
            </a:r>
            <a:endParaRPr lang="en-GB"/>
          </a:p>
          <a:p>
            <a:pPr>
              <a:lnSpc>
                <a:spcPct val="130000"/>
              </a:lnSpc>
              <a:defRPr spc="198"/>
            </a:pPr>
            <a:r>
              <a:rPr lang="en-GB">
                <a:solidFill>
                  <a:srgbClr val="DE411B"/>
                </a:solidFill>
                <a:cs typeface="Arial"/>
              </a:rPr>
              <a:t>    5.2</a:t>
            </a:r>
            <a:r>
              <a:rPr lang="en-GB">
                <a:solidFill>
                  <a:srgbClr val="DE411B"/>
                </a:solidFill>
                <a:ea typeface="+mn-lt"/>
                <a:cs typeface="+mn-lt"/>
              </a:rPr>
              <a:t> </a:t>
            </a:r>
            <a:r>
              <a:rPr lang="en-GB">
                <a:ea typeface="+mn-lt"/>
                <a:cs typeface="+mn-lt"/>
              </a:rPr>
              <a:t>delivery plan</a:t>
            </a:r>
            <a:endParaRPr lang="en-GB"/>
          </a:p>
          <a:p>
            <a:pPr>
              <a:lnSpc>
                <a:spcPct val="130000"/>
              </a:lnSpc>
              <a:defRPr spc="198"/>
            </a:pPr>
            <a:r>
              <a:rPr lang="en-GB">
                <a:solidFill>
                  <a:srgbClr val="DE411B"/>
                </a:solidFill>
                <a:cs typeface="Arial"/>
              </a:rPr>
              <a:t>    5.3</a:t>
            </a:r>
            <a:r>
              <a:rPr lang="en-GB">
                <a:solidFill>
                  <a:srgbClr val="DE411B"/>
                </a:solidFill>
                <a:ea typeface="+mn-lt"/>
                <a:cs typeface="+mn-lt"/>
              </a:rPr>
              <a:t> </a:t>
            </a:r>
            <a:r>
              <a:rPr lang="en-GB">
                <a:ea typeface="+mn-lt"/>
                <a:cs typeface="+mn-lt"/>
              </a:rPr>
              <a:t>delivery approach</a:t>
            </a:r>
            <a:endParaRPr lang="en-GB"/>
          </a:p>
          <a:p>
            <a:pPr>
              <a:lnSpc>
                <a:spcPct val="130000"/>
              </a:lnSpc>
              <a:defRPr spc="198"/>
            </a:pPr>
            <a:r>
              <a:rPr lang="en-GB">
                <a:solidFill>
                  <a:srgbClr val="DE411B"/>
                </a:solidFill>
                <a:cs typeface="Arial"/>
              </a:rPr>
              <a:t>    5.4</a:t>
            </a:r>
            <a:r>
              <a:rPr lang="en-GB">
                <a:solidFill>
                  <a:srgbClr val="DE411B"/>
                </a:solidFill>
                <a:ea typeface="+mn-lt"/>
                <a:cs typeface="+mn-lt"/>
              </a:rPr>
              <a:t> </a:t>
            </a:r>
            <a:r>
              <a:rPr lang="en-GB">
                <a:ea typeface="+mn-lt"/>
                <a:cs typeface="+mn-lt"/>
              </a:rPr>
              <a:t>methodologies</a:t>
            </a:r>
            <a:endParaRPr lang="en-GB"/>
          </a:p>
          <a:p>
            <a:pPr>
              <a:lnSpc>
                <a:spcPct val="130000"/>
              </a:lnSpc>
              <a:defRPr spc="198"/>
            </a:pPr>
            <a:r>
              <a:rPr lang="en-GB">
                <a:solidFill>
                  <a:srgbClr val="DE411B"/>
                </a:solidFill>
                <a:cs typeface="Arial"/>
              </a:rPr>
              <a:t>    5.5</a:t>
            </a:r>
            <a:r>
              <a:rPr lang="en-GB">
                <a:solidFill>
                  <a:srgbClr val="DE411B"/>
                </a:solidFill>
                <a:ea typeface="+mn-lt"/>
                <a:cs typeface="+mn-lt"/>
              </a:rPr>
              <a:t> </a:t>
            </a:r>
            <a:r>
              <a:rPr lang="en-GB">
                <a:ea typeface="+mn-lt"/>
                <a:cs typeface="+mn-lt"/>
              </a:rPr>
              <a:t>ways of working/interaction model</a:t>
            </a:r>
            <a:endParaRPr lang="en-GB"/>
          </a:p>
          <a:p>
            <a:pPr>
              <a:lnSpc>
                <a:spcPct val="130000"/>
              </a:lnSpc>
              <a:defRPr spc="198"/>
            </a:pPr>
            <a:r>
              <a:rPr lang="en-GB">
                <a:solidFill>
                  <a:srgbClr val="DE411B"/>
                </a:solidFill>
                <a:cs typeface="Arial"/>
              </a:rPr>
              <a:t>    5.6</a:t>
            </a:r>
            <a:r>
              <a:rPr lang="en-GB">
                <a:solidFill>
                  <a:srgbClr val="DE411B"/>
                </a:solidFill>
                <a:ea typeface="+mn-lt"/>
                <a:cs typeface="+mn-lt"/>
              </a:rPr>
              <a:t> </a:t>
            </a:r>
            <a:r>
              <a:rPr lang="en-GB">
                <a:ea typeface="+mn-lt"/>
                <a:cs typeface="+mn-lt"/>
              </a:rPr>
              <a:t>technical/quality/security practices</a:t>
            </a:r>
            <a:endParaRPr lang="en-GB"/>
          </a:p>
          <a:p>
            <a:pPr>
              <a:lnSpc>
                <a:spcPct val="130000"/>
              </a:lnSpc>
              <a:defRPr spc="198"/>
            </a:pPr>
            <a:r>
              <a:rPr lang="en-GB">
                <a:solidFill>
                  <a:srgbClr val="DE411B"/>
                </a:solidFill>
                <a:cs typeface="Arial"/>
              </a:rPr>
              <a:t>    5.7</a:t>
            </a:r>
            <a:r>
              <a:rPr lang="en-GB">
                <a:solidFill>
                  <a:srgbClr val="DE411B"/>
                </a:solidFill>
                <a:ea typeface="+mn-lt"/>
                <a:cs typeface="+mn-lt"/>
              </a:rPr>
              <a:t> </a:t>
            </a:r>
            <a:r>
              <a:rPr lang="en-GB">
                <a:ea typeface="+mn-lt"/>
                <a:cs typeface="+mn-lt"/>
              </a:rPr>
              <a:t>standard toolset</a:t>
            </a:r>
            <a:endParaRPr lang="en-GB"/>
          </a:p>
          <a:p>
            <a:pPr>
              <a:lnSpc>
                <a:spcPct val="130000"/>
              </a:lnSpc>
              <a:defRPr spc="198"/>
            </a:pPr>
            <a:r>
              <a:rPr lang="en-GB">
                <a:solidFill>
                  <a:srgbClr val="DE411B"/>
                </a:solidFill>
                <a:cs typeface="Arial"/>
              </a:rPr>
              <a:t>    5.8</a:t>
            </a:r>
            <a:r>
              <a:rPr lang="en-GB">
                <a:solidFill>
                  <a:srgbClr val="DE411B"/>
                </a:solidFill>
                <a:ea typeface="+mn-lt"/>
                <a:cs typeface="+mn-lt"/>
              </a:rPr>
              <a:t> </a:t>
            </a:r>
            <a:r>
              <a:rPr lang="en-GB">
                <a:ea typeface="+mn-lt"/>
                <a:cs typeface="+mn-lt"/>
              </a:rPr>
              <a:t>team shape – roles &amp; Interactions</a:t>
            </a:r>
            <a:endParaRPr lang="en-GB"/>
          </a:p>
          <a:p>
            <a:pPr>
              <a:lnSpc>
                <a:spcPct val="130000"/>
              </a:lnSpc>
              <a:defRPr spc="198"/>
            </a:pPr>
            <a:r>
              <a:rPr lang="en-GB">
                <a:solidFill>
                  <a:srgbClr val="DE411B"/>
                </a:solidFill>
                <a:cs typeface="Arial"/>
              </a:rPr>
              <a:t>    5.9</a:t>
            </a:r>
            <a:r>
              <a:rPr lang="en-GB">
                <a:solidFill>
                  <a:srgbClr val="DE411B"/>
                </a:solidFill>
                <a:ea typeface="+mn-lt"/>
                <a:cs typeface="+mn-lt"/>
              </a:rPr>
              <a:t> </a:t>
            </a:r>
            <a:r>
              <a:rPr lang="en-GB">
                <a:ea typeface="+mn-lt"/>
                <a:cs typeface="+mn-lt"/>
              </a:rPr>
              <a:t>engagement model</a:t>
            </a:r>
            <a:endParaRPr lang="en-GB"/>
          </a:p>
          <a:p>
            <a:pPr>
              <a:lnSpc>
                <a:spcPct val="130000"/>
              </a:lnSpc>
              <a:buClr>
                <a:srgbClr val="DE411B"/>
              </a:buClr>
              <a:buSzPct val="100000"/>
              <a:defRPr spc="198"/>
            </a:pPr>
            <a:r>
              <a:rPr lang="en-GB">
                <a:solidFill>
                  <a:srgbClr val="DE411B"/>
                </a:solidFill>
                <a:cs typeface="Arial"/>
              </a:rPr>
              <a:t>6.</a:t>
            </a:r>
            <a:r>
              <a:rPr lang="en-GB">
                <a:cs typeface="Arial"/>
              </a:rPr>
              <a:t> Commercials</a:t>
            </a:r>
          </a:p>
          <a:p>
            <a:pPr>
              <a:lnSpc>
                <a:spcPct val="130000"/>
              </a:lnSpc>
              <a:buClr>
                <a:srgbClr val="DE411B"/>
              </a:buClr>
              <a:buSzPct val="100000"/>
              <a:defRPr spc="198"/>
            </a:pPr>
            <a:r>
              <a:rPr lang="en-GB">
                <a:solidFill>
                  <a:srgbClr val="DE411B"/>
                </a:solidFill>
                <a:cs typeface="Arial"/>
              </a:rPr>
              <a:t>7.</a:t>
            </a:r>
            <a:r>
              <a:rPr lang="en-GB">
                <a:cs typeface="Arial"/>
              </a:rPr>
              <a:t> Case studies</a:t>
            </a:r>
          </a:p>
          <a:p>
            <a:pPr>
              <a:lnSpc>
                <a:spcPct val="130000"/>
              </a:lnSpc>
              <a:buClr>
                <a:srgbClr val="DE411B"/>
              </a:buClr>
              <a:buSzPct val="100000"/>
              <a:defRPr spc="198"/>
            </a:pPr>
            <a:r>
              <a:rPr lang="en-GB">
                <a:solidFill>
                  <a:srgbClr val="DE411B"/>
                </a:solidFill>
                <a:cs typeface="Arial"/>
              </a:rPr>
              <a:t>8.</a:t>
            </a:r>
            <a:r>
              <a:rPr lang="en-GB">
                <a:cs typeface="Arial"/>
              </a:rPr>
              <a:t> appendix</a:t>
            </a:r>
          </a:p>
        </p:txBody>
      </p:sp>
    </p:spTree>
    <p:extLst>
      <p:ext uri="{BB962C8B-B14F-4D97-AF65-F5344CB8AC3E}">
        <p14:creationId xmlns:p14="http://schemas.microsoft.com/office/powerpoint/2010/main" val="12415208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a:extLst>
              <a:ext uri="{FF2B5EF4-FFF2-40B4-BE49-F238E27FC236}">
                <a16:creationId xmlns:a16="http://schemas.microsoft.com/office/drawing/2014/main" id="{E064C45E-C66F-0147-A205-D6CF7B0BC34C}"/>
              </a:ext>
            </a:extLst>
          </p:cNvPr>
          <p:cNvGrpSpPr/>
          <p:nvPr/>
        </p:nvGrpSpPr>
        <p:grpSpPr>
          <a:xfrm>
            <a:off x="17177165" y="4637399"/>
            <a:ext cx="3472124" cy="1016001"/>
            <a:chOff x="0" y="0"/>
            <a:chExt cx="3472123" cy="1016000"/>
          </a:xfrm>
        </p:grpSpPr>
        <p:sp>
          <p:nvSpPr>
            <p:cNvPr id="91" name="Rectangle">
              <a:extLst>
                <a:ext uri="{FF2B5EF4-FFF2-40B4-BE49-F238E27FC236}">
                  <a16:creationId xmlns:a16="http://schemas.microsoft.com/office/drawing/2014/main" id="{3BC99A4A-6810-3147-82CE-C5DA22887DF8}"/>
                </a:ext>
              </a:extLst>
            </p:cNvPr>
            <p:cNvSpPr/>
            <p:nvPr/>
          </p:nvSpPr>
          <p:spPr>
            <a:xfrm>
              <a:off x="0" y="0"/>
              <a:ext cx="3472123" cy="1016000"/>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2" name="We tell the truth, not just what our clients want to hear">
              <a:extLst>
                <a:ext uri="{FF2B5EF4-FFF2-40B4-BE49-F238E27FC236}">
                  <a16:creationId xmlns:a16="http://schemas.microsoft.com/office/drawing/2014/main" id="{93D2EAA0-9F1E-104C-8A18-310512827732}"/>
                </a:ext>
              </a:extLst>
            </p:cNvPr>
            <p:cNvSpPr txBox="1"/>
            <p:nvPr/>
          </p:nvSpPr>
          <p:spPr>
            <a:xfrm>
              <a:off x="236492" y="157002"/>
              <a:ext cx="2999136" cy="70199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lvl1pPr>
                <a:lnSpc>
                  <a:spcPct val="90000"/>
                </a:lnSpc>
                <a:defRPr sz="1400" cap="all" spc="153">
                  <a:solidFill>
                    <a:srgbClr val="FFFFFF"/>
                  </a:solidFill>
                </a:defRPr>
              </a:lvl1pPr>
            </a:lstStyle>
            <a:p>
              <a:pPr algn="ctr"/>
              <a:r>
                <a:t>We tell the truth, not just what our clients want to hear</a:t>
              </a:r>
            </a:p>
          </p:txBody>
        </p:sp>
      </p:grpSp>
      <p:grpSp>
        <p:nvGrpSpPr>
          <p:cNvPr id="93" name="Group">
            <a:extLst>
              <a:ext uri="{FF2B5EF4-FFF2-40B4-BE49-F238E27FC236}">
                <a16:creationId xmlns:a16="http://schemas.microsoft.com/office/drawing/2014/main" id="{0605696F-4908-D142-BB29-BBCDE7CB055C}"/>
              </a:ext>
            </a:extLst>
          </p:cNvPr>
          <p:cNvGrpSpPr/>
          <p:nvPr/>
        </p:nvGrpSpPr>
        <p:grpSpPr>
          <a:xfrm>
            <a:off x="17177165" y="6922200"/>
            <a:ext cx="3472124" cy="1016001"/>
            <a:chOff x="0" y="0"/>
            <a:chExt cx="3472123" cy="1016000"/>
          </a:xfrm>
        </p:grpSpPr>
        <p:sp>
          <p:nvSpPr>
            <p:cNvPr id="94" name="Rectangle">
              <a:extLst>
                <a:ext uri="{FF2B5EF4-FFF2-40B4-BE49-F238E27FC236}">
                  <a16:creationId xmlns:a16="http://schemas.microsoft.com/office/drawing/2014/main" id="{9F33B7A2-C3AD-AD47-8244-8C81294A60F6}"/>
                </a:ext>
              </a:extLst>
            </p:cNvPr>
            <p:cNvSpPr/>
            <p:nvPr/>
          </p:nvSpPr>
          <p:spPr>
            <a:xfrm>
              <a:off x="0" y="0"/>
              <a:ext cx="3472123" cy="1016000"/>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5" name="Do with, not…">
              <a:extLst>
                <a:ext uri="{FF2B5EF4-FFF2-40B4-BE49-F238E27FC236}">
                  <a16:creationId xmlns:a16="http://schemas.microsoft.com/office/drawing/2014/main" id="{D786D434-CA24-734F-B6DA-EF677DD71B62}"/>
                </a:ext>
              </a:extLst>
            </p:cNvPr>
            <p:cNvSpPr txBox="1"/>
            <p:nvPr/>
          </p:nvSpPr>
          <p:spPr>
            <a:xfrm>
              <a:off x="83605" y="254415"/>
              <a:ext cx="3304912" cy="5071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p>
              <a:pPr algn="ctr">
                <a:lnSpc>
                  <a:spcPct val="90000"/>
                </a:lnSpc>
                <a:defRPr sz="1400" cap="all" spc="153">
                  <a:solidFill>
                    <a:srgbClr val="FFFFFF"/>
                  </a:solidFill>
                </a:defRPr>
              </a:pPr>
              <a:r>
                <a:t>Do with, not</a:t>
              </a:r>
            </a:p>
            <a:p>
              <a:pPr algn="ctr">
                <a:lnSpc>
                  <a:spcPct val="90000"/>
                </a:lnSpc>
                <a:defRPr sz="1400" cap="all" spc="153">
                  <a:solidFill>
                    <a:srgbClr val="FFFFFF"/>
                  </a:solidFill>
                </a:defRPr>
              </a:pPr>
              <a:r>
                <a:t>do to</a:t>
              </a:r>
            </a:p>
          </p:txBody>
        </p:sp>
      </p:grpSp>
      <p:grpSp>
        <p:nvGrpSpPr>
          <p:cNvPr id="96" name="Group">
            <a:extLst>
              <a:ext uri="{FF2B5EF4-FFF2-40B4-BE49-F238E27FC236}">
                <a16:creationId xmlns:a16="http://schemas.microsoft.com/office/drawing/2014/main" id="{4DCB4573-FE03-3043-9AA7-F10ED2689303}"/>
              </a:ext>
            </a:extLst>
          </p:cNvPr>
          <p:cNvGrpSpPr/>
          <p:nvPr/>
        </p:nvGrpSpPr>
        <p:grpSpPr>
          <a:xfrm>
            <a:off x="17177165" y="8062600"/>
            <a:ext cx="3472124" cy="1016001"/>
            <a:chOff x="0" y="0"/>
            <a:chExt cx="3472123" cy="1016000"/>
          </a:xfrm>
        </p:grpSpPr>
        <p:sp>
          <p:nvSpPr>
            <p:cNvPr id="97" name="Rectangle">
              <a:extLst>
                <a:ext uri="{FF2B5EF4-FFF2-40B4-BE49-F238E27FC236}">
                  <a16:creationId xmlns:a16="http://schemas.microsoft.com/office/drawing/2014/main" id="{5EBD9AE2-ED5B-1549-96BD-BA2C7BCF8536}"/>
                </a:ext>
              </a:extLst>
            </p:cNvPr>
            <p:cNvSpPr/>
            <p:nvPr/>
          </p:nvSpPr>
          <p:spPr>
            <a:xfrm>
              <a:off x="0" y="0"/>
              <a:ext cx="3472123" cy="1016000"/>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8" name="Boy scout…">
              <a:extLst>
                <a:ext uri="{FF2B5EF4-FFF2-40B4-BE49-F238E27FC236}">
                  <a16:creationId xmlns:a16="http://schemas.microsoft.com/office/drawing/2014/main" id="{53B01FC1-50F6-C34F-A40F-EE913575A66E}"/>
                </a:ext>
              </a:extLst>
            </p:cNvPr>
            <p:cNvSpPr txBox="1"/>
            <p:nvPr/>
          </p:nvSpPr>
          <p:spPr>
            <a:xfrm>
              <a:off x="83605" y="254415"/>
              <a:ext cx="3304912" cy="5071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p>
              <a:pPr algn="ctr">
                <a:lnSpc>
                  <a:spcPct val="90000"/>
                </a:lnSpc>
                <a:defRPr sz="1400" cap="all" spc="153">
                  <a:solidFill>
                    <a:srgbClr val="FFFFFF"/>
                  </a:solidFill>
                </a:defRPr>
              </a:pPr>
              <a:r>
                <a:t>Boy scout</a:t>
              </a:r>
            </a:p>
            <a:p>
              <a:pPr algn="ctr">
                <a:lnSpc>
                  <a:spcPct val="90000"/>
                </a:lnSpc>
                <a:defRPr sz="1400" cap="all" spc="153">
                  <a:solidFill>
                    <a:srgbClr val="FFFFFF"/>
                  </a:solidFill>
                </a:defRPr>
              </a:pPr>
              <a:r>
                <a:t>rule</a:t>
              </a:r>
            </a:p>
          </p:txBody>
        </p:sp>
      </p:grpSp>
      <p:grpSp>
        <p:nvGrpSpPr>
          <p:cNvPr id="99" name="Group">
            <a:extLst>
              <a:ext uri="{FF2B5EF4-FFF2-40B4-BE49-F238E27FC236}">
                <a16:creationId xmlns:a16="http://schemas.microsoft.com/office/drawing/2014/main" id="{0DD1BCB6-86FD-DE4D-990A-22399D46F950}"/>
              </a:ext>
            </a:extLst>
          </p:cNvPr>
          <p:cNvGrpSpPr/>
          <p:nvPr/>
        </p:nvGrpSpPr>
        <p:grpSpPr>
          <a:xfrm>
            <a:off x="17177165" y="5786150"/>
            <a:ext cx="3472124" cy="1016001"/>
            <a:chOff x="0" y="0"/>
            <a:chExt cx="3472123" cy="1016000"/>
          </a:xfrm>
        </p:grpSpPr>
        <p:sp>
          <p:nvSpPr>
            <p:cNvPr id="100" name="Rectangle">
              <a:extLst>
                <a:ext uri="{FF2B5EF4-FFF2-40B4-BE49-F238E27FC236}">
                  <a16:creationId xmlns:a16="http://schemas.microsoft.com/office/drawing/2014/main" id="{069FFE41-59E0-CD4C-AC85-2DF46AD9D732}"/>
                </a:ext>
              </a:extLst>
            </p:cNvPr>
            <p:cNvSpPr/>
            <p:nvPr/>
          </p:nvSpPr>
          <p:spPr>
            <a:xfrm>
              <a:off x="0" y="0"/>
              <a:ext cx="3472123" cy="1016000"/>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1" name="The IP belongs to our clients">
              <a:extLst>
                <a:ext uri="{FF2B5EF4-FFF2-40B4-BE49-F238E27FC236}">
                  <a16:creationId xmlns:a16="http://schemas.microsoft.com/office/drawing/2014/main" id="{0E8EA74A-3D29-3B44-8673-E507968F2192}"/>
                </a:ext>
              </a:extLst>
            </p:cNvPr>
            <p:cNvSpPr txBox="1"/>
            <p:nvPr/>
          </p:nvSpPr>
          <p:spPr>
            <a:xfrm>
              <a:off x="83605" y="254415"/>
              <a:ext cx="3304912" cy="5071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lvl1pPr>
                <a:lnSpc>
                  <a:spcPct val="90000"/>
                </a:lnSpc>
                <a:defRPr sz="1400" cap="all" spc="153">
                  <a:solidFill>
                    <a:srgbClr val="FFFFFF"/>
                  </a:solidFill>
                </a:defRPr>
              </a:lvl1pPr>
            </a:lstStyle>
            <a:p>
              <a:pPr algn="ctr"/>
              <a:r>
                <a:t>The IP belongs to our clients</a:t>
              </a:r>
            </a:p>
          </p:txBody>
        </p:sp>
      </p:grpSp>
      <p:pic>
        <p:nvPicPr>
          <p:cNvPr id="102" name="Image" descr="Image">
            <a:extLst>
              <a:ext uri="{FF2B5EF4-FFF2-40B4-BE49-F238E27FC236}">
                <a16:creationId xmlns:a16="http://schemas.microsoft.com/office/drawing/2014/main" id="{C0A5A5FD-3560-B44F-8636-A401B39962BA}"/>
              </a:ext>
            </a:extLst>
          </p:cNvPr>
          <p:cNvPicPr>
            <a:picLocks/>
          </p:cNvPicPr>
          <p:nvPr/>
        </p:nvPicPr>
        <p:blipFill>
          <a:blip r:embed="rId3">
            <a:alphaModFix amt="12004"/>
          </a:blip>
          <a:stretch>
            <a:fillRect/>
          </a:stretch>
        </p:blipFill>
        <p:spPr>
          <a:xfrm>
            <a:off x="2101632" y="11099523"/>
            <a:ext cx="7126803" cy="823323"/>
          </a:xfrm>
          <a:prstGeom prst="rect">
            <a:avLst/>
          </a:prstGeom>
          <a:ln w="12700">
            <a:miter lim="400000"/>
          </a:ln>
        </p:spPr>
      </p:pic>
      <p:pic>
        <p:nvPicPr>
          <p:cNvPr id="103" name="Graphic 195" descr="Graphic 195">
            <a:extLst>
              <a:ext uri="{FF2B5EF4-FFF2-40B4-BE49-F238E27FC236}">
                <a16:creationId xmlns:a16="http://schemas.microsoft.com/office/drawing/2014/main" id="{8853F1E2-D24C-DA4C-BE90-B8992DCF403F}"/>
              </a:ext>
            </a:extLst>
          </p:cNvPr>
          <p:cNvPicPr>
            <a:picLocks noChangeAspect="1"/>
          </p:cNvPicPr>
          <p:nvPr/>
        </p:nvPicPr>
        <p:blipFill>
          <a:blip r:embed="rId4"/>
          <a:stretch>
            <a:fillRect/>
          </a:stretch>
        </p:blipFill>
        <p:spPr>
          <a:xfrm>
            <a:off x="11815326" y="5402845"/>
            <a:ext cx="864001" cy="864001"/>
          </a:xfrm>
          <a:prstGeom prst="rect">
            <a:avLst/>
          </a:prstGeom>
          <a:ln w="12700">
            <a:miter lim="400000"/>
          </a:ln>
        </p:spPr>
      </p:pic>
      <p:grpSp>
        <p:nvGrpSpPr>
          <p:cNvPr id="104" name="Group">
            <a:extLst>
              <a:ext uri="{FF2B5EF4-FFF2-40B4-BE49-F238E27FC236}">
                <a16:creationId xmlns:a16="http://schemas.microsoft.com/office/drawing/2014/main" id="{F7A11A02-0713-6843-B590-28AD3183A664}"/>
              </a:ext>
            </a:extLst>
          </p:cNvPr>
          <p:cNvGrpSpPr/>
          <p:nvPr/>
        </p:nvGrpSpPr>
        <p:grpSpPr>
          <a:xfrm>
            <a:off x="3928972" y="6922201"/>
            <a:ext cx="3472124" cy="1016001"/>
            <a:chOff x="0" y="0"/>
            <a:chExt cx="3472123" cy="1016000"/>
          </a:xfrm>
        </p:grpSpPr>
        <p:sp>
          <p:nvSpPr>
            <p:cNvPr id="105" name="Rectangle">
              <a:extLst>
                <a:ext uri="{FF2B5EF4-FFF2-40B4-BE49-F238E27FC236}">
                  <a16:creationId xmlns:a16="http://schemas.microsoft.com/office/drawing/2014/main" id="{AF147784-5687-1843-9CBD-1E757A1EB38D}"/>
                </a:ext>
              </a:extLst>
            </p:cNvPr>
            <p:cNvSpPr/>
            <p:nvPr/>
          </p:nvSpPr>
          <p:spPr>
            <a:xfrm>
              <a:off x="0" y="0"/>
              <a:ext cx="3472123" cy="1016000"/>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6" name="Focused on…">
              <a:extLst>
                <a:ext uri="{FF2B5EF4-FFF2-40B4-BE49-F238E27FC236}">
                  <a16:creationId xmlns:a16="http://schemas.microsoft.com/office/drawing/2014/main" id="{4E84614C-A6BC-B54C-9347-4E67D35BD9D7}"/>
                </a:ext>
              </a:extLst>
            </p:cNvPr>
            <p:cNvSpPr txBox="1"/>
            <p:nvPr/>
          </p:nvSpPr>
          <p:spPr>
            <a:xfrm>
              <a:off x="83606" y="254415"/>
              <a:ext cx="3304911" cy="5071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p>
              <a:pPr algn="ctr">
                <a:lnSpc>
                  <a:spcPct val="90000"/>
                </a:lnSpc>
                <a:defRPr sz="1400" cap="all" spc="153">
                  <a:solidFill>
                    <a:srgbClr val="FFFFFF"/>
                  </a:solidFill>
                </a:defRPr>
              </a:pPr>
              <a:r>
                <a:t>Focused on </a:t>
              </a:r>
            </a:p>
            <a:p>
              <a:pPr algn="ctr">
                <a:lnSpc>
                  <a:spcPct val="90000"/>
                </a:lnSpc>
                <a:defRPr sz="1400" cap="all" spc="153">
                  <a:solidFill>
                    <a:srgbClr val="FFFFFF"/>
                  </a:solidFill>
                </a:defRPr>
              </a:pPr>
              <a:r>
                <a:t>outcomes</a:t>
              </a:r>
            </a:p>
          </p:txBody>
        </p:sp>
      </p:grpSp>
      <p:grpSp>
        <p:nvGrpSpPr>
          <p:cNvPr id="107" name="Group">
            <a:extLst>
              <a:ext uri="{FF2B5EF4-FFF2-40B4-BE49-F238E27FC236}">
                <a16:creationId xmlns:a16="http://schemas.microsoft.com/office/drawing/2014/main" id="{79D2EE67-254A-9E47-9755-B27D60EC73A5}"/>
              </a:ext>
            </a:extLst>
          </p:cNvPr>
          <p:cNvGrpSpPr/>
          <p:nvPr/>
        </p:nvGrpSpPr>
        <p:grpSpPr>
          <a:xfrm>
            <a:off x="3928972" y="4637399"/>
            <a:ext cx="3472124" cy="1016001"/>
            <a:chOff x="0" y="0"/>
            <a:chExt cx="3472123" cy="1016000"/>
          </a:xfrm>
        </p:grpSpPr>
        <p:sp>
          <p:nvSpPr>
            <p:cNvPr id="108" name="Rectangle">
              <a:extLst>
                <a:ext uri="{FF2B5EF4-FFF2-40B4-BE49-F238E27FC236}">
                  <a16:creationId xmlns:a16="http://schemas.microsoft.com/office/drawing/2014/main" id="{3825BBBB-20BC-5D42-8E75-5317B2678232}"/>
                </a:ext>
              </a:extLst>
            </p:cNvPr>
            <p:cNvSpPr/>
            <p:nvPr/>
          </p:nvSpPr>
          <p:spPr>
            <a:xfrm>
              <a:off x="0" y="0"/>
              <a:ext cx="3472123" cy="1016000"/>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9" name="Nearshore culture delivery &amp; centers">
              <a:extLst>
                <a:ext uri="{FF2B5EF4-FFF2-40B4-BE49-F238E27FC236}">
                  <a16:creationId xmlns:a16="http://schemas.microsoft.com/office/drawing/2014/main" id="{FE293E16-CD81-6D48-B731-1E7DB002C756}"/>
                </a:ext>
              </a:extLst>
            </p:cNvPr>
            <p:cNvSpPr txBox="1"/>
            <p:nvPr/>
          </p:nvSpPr>
          <p:spPr>
            <a:xfrm>
              <a:off x="83606" y="254415"/>
              <a:ext cx="3304911" cy="5071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lvl1pPr>
                <a:lnSpc>
                  <a:spcPct val="90000"/>
                </a:lnSpc>
                <a:defRPr sz="1400" cap="all" spc="153">
                  <a:solidFill>
                    <a:srgbClr val="FFFFFF"/>
                  </a:solidFill>
                </a:defRPr>
              </a:lvl1pPr>
            </a:lstStyle>
            <a:p>
              <a:pPr algn="ctr"/>
              <a:r>
                <a:t>Nearshore culture</a:t>
              </a:r>
              <a:r>
                <a:rPr lang="en-US"/>
                <a:t>,</a:t>
              </a:r>
              <a:r>
                <a:t> delivery</a:t>
              </a:r>
              <a:r>
                <a:rPr lang="en-US"/>
                <a:t>,</a:t>
              </a:r>
              <a:r>
                <a:t> &amp; </a:t>
              </a:r>
              <a:r>
                <a:rPr lang="en-GB"/>
                <a:t>centres</a:t>
              </a:r>
            </a:p>
          </p:txBody>
        </p:sp>
      </p:grpSp>
      <p:grpSp>
        <p:nvGrpSpPr>
          <p:cNvPr id="110" name="Group">
            <a:extLst>
              <a:ext uri="{FF2B5EF4-FFF2-40B4-BE49-F238E27FC236}">
                <a16:creationId xmlns:a16="http://schemas.microsoft.com/office/drawing/2014/main" id="{631DD3DB-45B5-0A4E-A444-A0D43696ADE6}"/>
              </a:ext>
            </a:extLst>
          </p:cNvPr>
          <p:cNvGrpSpPr/>
          <p:nvPr/>
        </p:nvGrpSpPr>
        <p:grpSpPr>
          <a:xfrm>
            <a:off x="3928972" y="5786150"/>
            <a:ext cx="3472124" cy="1016001"/>
            <a:chOff x="0" y="0"/>
            <a:chExt cx="3472123" cy="1016000"/>
          </a:xfrm>
        </p:grpSpPr>
        <p:sp>
          <p:nvSpPr>
            <p:cNvPr id="111" name="Rectangle">
              <a:extLst>
                <a:ext uri="{FF2B5EF4-FFF2-40B4-BE49-F238E27FC236}">
                  <a16:creationId xmlns:a16="http://schemas.microsoft.com/office/drawing/2014/main" id="{3251C81F-4E32-AE49-897A-1AA59CFAC919}"/>
                </a:ext>
              </a:extLst>
            </p:cNvPr>
            <p:cNvSpPr/>
            <p:nvPr/>
          </p:nvSpPr>
          <p:spPr>
            <a:xfrm>
              <a:off x="0" y="0"/>
              <a:ext cx="3472123" cy="1016000"/>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 name="Long-term client relationships">
              <a:extLst>
                <a:ext uri="{FF2B5EF4-FFF2-40B4-BE49-F238E27FC236}">
                  <a16:creationId xmlns:a16="http://schemas.microsoft.com/office/drawing/2014/main" id="{7671311E-B4ED-234C-8C2C-E7163A92FCBC}"/>
                </a:ext>
              </a:extLst>
            </p:cNvPr>
            <p:cNvSpPr txBox="1"/>
            <p:nvPr/>
          </p:nvSpPr>
          <p:spPr>
            <a:xfrm>
              <a:off x="83606" y="289323"/>
              <a:ext cx="3304911" cy="50716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lvl1pPr>
                <a:lnSpc>
                  <a:spcPct val="90000"/>
                </a:lnSpc>
                <a:defRPr sz="1400" cap="all" spc="153">
                  <a:solidFill>
                    <a:srgbClr val="FFFFFF"/>
                  </a:solidFill>
                </a:defRPr>
              </a:lvl1pPr>
            </a:lstStyle>
            <a:p>
              <a:pPr algn="ctr"/>
              <a:r>
                <a:t>Long-term client relationships</a:t>
              </a:r>
            </a:p>
          </p:txBody>
        </p:sp>
      </p:grpSp>
      <p:grpSp>
        <p:nvGrpSpPr>
          <p:cNvPr id="113" name="Group">
            <a:extLst>
              <a:ext uri="{FF2B5EF4-FFF2-40B4-BE49-F238E27FC236}">
                <a16:creationId xmlns:a16="http://schemas.microsoft.com/office/drawing/2014/main" id="{A9E189B5-C279-BD4C-91FB-15D943BBAA4D}"/>
              </a:ext>
            </a:extLst>
          </p:cNvPr>
          <p:cNvGrpSpPr/>
          <p:nvPr/>
        </p:nvGrpSpPr>
        <p:grpSpPr>
          <a:xfrm>
            <a:off x="3928972" y="8062600"/>
            <a:ext cx="3472124" cy="1016001"/>
            <a:chOff x="0" y="0"/>
            <a:chExt cx="3472123" cy="1016000"/>
          </a:xfrm>
        </p:grpSpPr>
        <p:sp>
          <p:nvSpPr>
            <p:cNvPr id="114" name="Rectangle">
              <a:extLst>
                <a:ext uri="{FF2B5EF4-FFF2-40B4-BE49-F238E27FC236}">
                  <a16:creationId xmlns:a16="http://schemas.microsoft.com/office/drawing/2014/main" id="{467D4D33-981E-0B4C-8F23-C09CA28A973E}"/>
                </a:ext>
              </a:extLst>
            </p:cNvPr>
            <p:cNvSpPr/>
            <p:nvPr/>
          </p:nvSpPr>
          <p:spPr>
            <a:xfrm>
              <a:off x="0" y="0"/>
              <a:ext cx="3472123" cy="1016000"/>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 name="One team…">
              <a:extLst>
                <a:ext uri="{FF2B5EF4-FFF2-40B4-BE49-F238E27FC236}">
                  <a16:creationId xmlns:a16="http://schemas.microsoft.com/office/drawing/2014/main" id="{10127166-9548-C94D-A958-4EF7259A72B5}"/>
                </a:ext>
              </a:extLst>
            </p:cNvPr>
            <p:cNvSpPr txBox="1"/>
            <p:nvPr/>
          </p:nvSpPr>
          <p:spPr>
            <a:xfrm>
              <a:off x="83606" y="254415"/>
              <a:ext cx="3304911" cy="50717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p>
              <a:pPr algn="ctr">
                <a:lnSpc>
                  <a:spcPct val="90000"/>
                </a:lnSpc>
                <a:defRPr sz="1400" cap="all" spc="153">
                  <a:solidFill>
                    <a:srgbClr val="FFFFFF"/>
                  </a:solidFill>
                </a:defRPr>
              </a:pPr>
              <a:r>
                <a:t>One team </a:t>
              </a:r>
            </a:p>
            <a:p>
              <a:pPr algn="ctr">
                <a:lnSpc>
                  <a:spcPct val="90000"/>
                </a:lnSpc>
                <a:defRPr sz="1400" cap="all" spc="153">
                  <a:solidFill>
                    <a:srgbClr val="FFFFFF"/>
                  </a:solidFill>
                </a:defRPr>
              </a:pPr>
              <a:r>
                <a:t>approach</a:t>
              </a:r>
            </a:p>
          </p:txBody>
        </p:sp>
      </p:grpSp>
      <p:pic>
        <p:nvPicPr>
          <p:cNvPr id="116" name="Image" descr="Image">
            <a:extLst>
              <a:ext uri="{FF2B5EF4-FFF2-40B4-BE49-F238E27FC236}">
                <a16:creationId xmlns:a16="http://schemas.microsoft.com/office/drawing/2014/main" id="{50473C98-925C-AD49-8A26-322BB57EAA71}"/>
              </a:ext>
            </a:extLst>
          </p:cNvPr>
          <p:cNvPicPr>
            <a:picLocks/>
          </p:cNvPicPr>
          <p:nvPr/>
        </p:nvPicPr>
        <p:blipFill>
          <a:blip r:embed="rId3">
            <a:alphaModFix amt="12004"/>
          </a:blip>
          <a:stretch>
            <a:fillRect/>
          </a:stretch>
        </p:blipFill>
        <p:spPr>
          <a:xfrm>
            <a:off x="15349825" y="11099523"/>
            <a:ext cx="7126803" cy="823323"/>
          </a:xfrm>
          <a:prstGeom prst="rect">
            <a:avLst/>
          </a:prstGeom>
          <a:ln w="12700">
            <a:miter lim="400000"/>
          </a:ln>
        </p:spPr>
      </p:pic>
      <p:sp>
        <p:nvSpPr>
          <p:cNvPr id="118" name="Title Goes…">
            <a:extLst>
              <a:ext uri="{FF2B5EF4-FFF2-40B4-BE49-F238E27FC236}">
                <a16:creationId xmlns:a16="http://schemas.microsoft.com/office/drawing/2014/main" id="{CCA16769-0786-EA4D-AD75-AEF44B17B67B}"/>
              </a:ext>
            </a:extLst>
          </p:cNvPr>
          <p:cNvSpPr txBox="1"/>
          <p:nvPr/>
        </p:nvSpPr>
        <p:spPr>
          <a:xfrm>
            <a:off x="9926193" y="6858000"/>
            <a:ext cx="4524726"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80000"/>
              </a:lnSpc>
              <a:defRPr sz="5000" cap="none" spc="-150">
                <a:solidFill>
                  <a:srgbClr val="1D1D1D"/>
                </a:solidFill>
              </a:defRPr>
            </a:pPr>
            <a:r>
              <a:rPr lang="en-US">
                <a:solidFill>
                  <a:schemeClr val="bg2"/>
                </a:solidFill>
              </a:rPr>
              <a:t>Endava Differentiators</a:t>
            </a:r>
          </a:p>
        </p:txBody>
      </p:sp>
    </p:spTree>
    <p:extLst>
      <p:ext uri="{BB962C8B-B14F-4D97-AF65-F5344CB8AC3E}">
        <p14:creationId xmlns:p14="http://schemas.microsoft.com/office/powerpoint/2010/main" val="3590585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Image" descr="Image"/>
          <p:cNvPicPr>
            <a:picLocks noChangeAspect="1"/>
          </p:cNvPicPr>
          <p:nvPr/>
        </p:nvPicPr>
        <p:blipFill>
          <a:blip r:embed="rId3"/>
          <a:srcRect b="18270"/>
          <a:stretch>
            <a:fillRect/>
          </a:stretch>
        </p:blipFill>
        <p:spPr>
          <a:xfrm>
            <a:off x="11021464" y="2062509"/>
            <a:ext cx="19042685" cy="9590984"/>
          </a:xfrm>
          <a:prstGeom prst="rect">
            <a:avLst/>
          </a:prstGeom>
          <a:ln w="12700" cap="flat">
            <a:noFill/>
            <a:miter lim="400000"/>
          </a:ln>
          <a:effectLst/>
        </p:spPr>
      </p:pic>
      <p:grpSp>
        <p:nvGrpSpPr>
          <p:cNvPr id="302" name="Group"/>
          <p:cNvGrpSpPr/>
          <p:nvPr/>
        </p:nvGrpSpPr>
        <p:grpSpPr>
          <a:xfrm>
            <a:off x="16610173" y="9518118"/>
            <a:ext cx="283683" cy="283682"/>
            <a:chOff x="0" y="0"/>
            <a:chExt cx="283681" cy="283681"/>
          </a:xfrm>
        </p:grpSpPr>
        <p:sp>
          <p:nvSpPr>
            <p:cNvPr id="300" name="Circle"/>
            <p:cNvSpPr/>
            <p:nvPr/>
          </p:nvSpPr>
          <p:spPr>
            <a:xfrm>
              <a:off x="82085" y="56070"/>
              <a:ext cx="113829"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01"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05" name="Group"/>
          <p:cNvGrpSpPr/>
          <p:nvPr/>
        </p:nvGrpSpPr>
        <p:grpSpPr>
          <a:xfrm>
            <a:off x="15852172" y="5487748"/>
            <a:ext cx="283682" cy="283682"/>
            <a:chOff x="0" y="0"/>
            <a:chExt cx="283681" cy="283681"/>
          </a:xfrm>
        </p:grpSpPr>
        <p:sp>
          <p:nvSpPr>
            <p:cNvPr id="303" name="Circle"/>
            <p:cNvSpPr/>
            <p:nvPr/>
          </p:nvSpPr>
          <p:spPr>
            <a:xfrm>
              <a:off x="87082" y="57743"/>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04" name="pin-3.pdf" descr="pin-3.pdf"/>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grpSp>
        <p:nvGrpSpPr>
          <p:cNvPr id="308" name="Group"/>
          <p:cNvGrpSpPr/>
          <p:nvPr/>
        </p:nvGrpSpPr>
        <p:grpSpPr>
          <a:xfrm>
            <a:off x="15995649" y="7591378"/>
            <a:ext cx="283682" cy="283683"/>
            <a:chOff x="0" y="0"/>
            <a:chExt cx="283681" cy="283681"/>
          </a:xfrm>
        </p:grpSpPr>
        <p:sp>
          <p:nvSpPr>
            <p:cNvPr id="306" name="Circle"/>
            <p:cNvSpPr/>
            <p:nvPr/>
          </p:nvSpPr>
          <p:spPr>
            <a:xfrm>
              <a:off x="85773" y="54234"/>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07"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11" name="Group"/>
          <p:cNvGrpSpPr/>
          <p:nvPr/>
        </p:nvGrpSpPr>
        <p:grpSpPr>
          <a:xfrm>
            <a:off x="15965710" y="5501932"/>
            <a:ext cx="283682" cy="283683"/>
            <a:chOff x="0" y="0"/>
            <a:chExt cx="283681" cy="283681"/>
          </a:xfrm>
        </p:grpSpPr>
        <p:sp>
          <p:nvSpPr>
            <p:cNvPr id="309" name="Circle"/>
            <p:cNvSpPr/>
            <p:nvPr/>
          </p:nvSpPr>
          <p:spPr>
            <a:xfrm>
              <a:off x="87029" y="46396"/>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10" name="pin-3.pdf" descr="pin-3.pdf"/>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grpSp>
        <p:nvGrpSpPr>
          <p:cNvPr id="314" name="Group"/>
          <p:cNvGrpSpPr/>
          <p:nvPr/>
        </p:nvGrpSpPr>
        <p:grpSpPr>
          <a:xfrm>
            <a:off x="15852172" y="7505070"/>
            <a:ext cx="284400" cy="284400"/>
            <a:chOff x="-14418" y="-1"/>
            <a:chExt cx="284399" cy="284399"/>
          </a:xfrm>
        </p:grpSpPr>
        <p:sp>
          <p:nvSpPr>
            <p:cNvPr id="312" name="Circle"/>
            <p:cNvSpPr/>
            <p:nvPr/>
          </p:nvSpPr>
          <p:spPr>
            <a:xfrm>
              <a:off x="86895" y="55196"/>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13" name="pin.pdf" descr="pin.pdf"/>
            <p:cNvPicPr>
              <a:picLocks noChangeAspect="1"/>
            </p:cNvPicPr>
            <p:nvPr/>
          </p:nvPicPr>
          <p:blipFill>
            <a:blip r:embed="rId4"/>
            <a:srcRect/>
            <a:stretch>
              <a:fillRect/>
            </a:stretch>
          </p:blipFill>
          <p:spPr>
            <a:xfrm>
              <a:off x="-14418" y="-1"/>
              <a:ext cx="284399" cy="284399"/>
            </a:xfrm>
            <a:prstGeom prst="rect">
              <a:avLst/>
            </a:prstGeom>
            <a:ln w="12700" cap="flat">
              <a:noFill/>
              <a:miter lim="400000"/>
            </a:ln>
            <a:effectLst/>
          </p:spPr>
        </p:pic>
      </p:grpSp>
      <p:grpSp>
        <p:nvGrpSpPr>
          <p:cNvPr id="317" name="Group"/>
          <p:cNvGrpSpPr/>
          <p:nvPr/>
        </p:nvGrpSpPr>
        <p:grpSpPr>
          <a:xfrm>
            <a:off x="15506250" y="5907075"/>
            <a:ext cx="283684" cy="283684"/>
            <a:chOff x="0" y="0"/>
            <a:chExt cx="283682" cy="283682"/>
          </a:xfrm>
        </p:grpSpPr>
        <p:sp>
          <p:nvSpPr>
            <p:cNvPr id="315" name="Circle"/>
            <p:cNvSpPr/>
            <p:nvPr/>
          </p:nvSpPr>
          <p:spPr>
            <a:xfrm>
              <a:off x="90022" y="45006"/>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16" name="pin-3.pdf" descr="pin-3.pdf"/>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grpSp>
        <p:nvGrpSpPr>
          <p:cNvPr id="320" name="Group"/>
          <p:cNvGrpSpPr/>
          <p:nvPr/>
        </p:nvGrpSpPr>
        <p:grpSpPr>
          <a:xfrm>
            <a:off x="16752481" y="9688260"/>
            <a:ext cx="283683" cy="283682"/>
            <a:chOff x="0" y="0"/>
            <a:chExt cx="283681" cy="283681"/>
          </a:xfrm>
        </p:grpSpPr>
        <p:sp>
          <p:nvSpPr>
            <p:cNvPr id="318" name="Circle"/>
            <p:cNvSpPr/>
            <p:nvPr/>
          </p:nvSpPr>
          <p:spPr>
            <a:xfrm>
              <a:off x="81712" y="44776"/>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19"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23" name="Group"/>
          <p:cNvGrpSpPr/>
          <p:nvPr/>
        </p:nvGrpSpPr>
        <p:grpSpPr>
          <a:xfrm>
            <a:off x="16908707" y="9730812"/>
            <a:ext cx="283682" cy="283682"/>
            <a:chOff x="0" y="0"/>
            <a:chExt cx="283681" cy="283681"/>
          </a:xfrm>
        </p:grpSpPr>
        <p:sp>
          <p:nvSpPr>
            <p:cNvPr id="321" name="Circle"/>
            <p:cNvSpPr/>
            <p:nvPr/>
          </p:nvSpPr>
          <p:spPr>
            <a:xfrm>
              <a:off x="81551" y="44775"/>
              <a:ext cx="113829"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22"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26" name="Group"/>
          <p:cNvGrpSpPr/>
          <p:nvPr/>
        </p:nvGrpSpPr>
        <p:grpSpPr>
          <a:xfrm>
            <a:off x="13484990" y="5950678"/>
            <a:ext cx="283684" cy="283684"/>
            <a:chOff x="0" y="0"/>
            <a:chExt cx="283682" cy="283682"/>
          </a:xfrm>
        </p:grpSpPr>
        <p:sp>
          <p:nvSpPr>
            <p:cNvPr id="324" name="Circle"/>
            <p:cNvSpPr/>
            <p:nvPr/>
          </p:nvSpPr>
          <p:spPr>
            <a:xfrm>
              <a:off x="85461" y="46075"/>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25" name="pin-3.pdf" descr="pin-3.pdf"/>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grpSp>
        <p:nvGrpSpPr>
          <p:cNvPr id="329" name="Group"/>
          <p:cNvGrpSpPr/>
          <p:nvPr/>
        </p:nvGrpSpPr>
        <p:grpSpPr>
          <a:xfrm>
            <a:off x="13371540" y="5156704"/>
            <a:ext cx="283683" cy="283684"/>
            <a:chOff x="12740" y="0"/>
            <a:chExt cx="283682" cy="283682"/>
          </a:xfrm>
        </p:grpSpPr>
        <p:sp>
          <p:nvSpPr>
            <p:cNvPr id="327" name="Circle"/>
            <p:cNvSpPr/>
            <p:nvPr/>
          </p:nvSpPr>
          <p:spPr>
            <a:xfrm>
              <a:off x="84927" y="50885"/>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28" name="pin-3.pdf" descr="pin-3.pdf"/>
            <p:cNvPicPr>
              <a:picLocks noChangeAspect="1"/>
            </p:cNvPicPr>
            <p:nvPr/>
          </p:nvPicPr>
          <p:blipFill>
            <a:blip r:embed="rId5"/>
            <a:stretch>
              <a:fillRect/>
            </a:stretch>
          </p:blipFill>
          <p:spPr>
            <a:xfrm>
              <a:off x="12740" y="0"/>
              <a:ext cx="283682" cy="283682"/>
            </a:xfrm>
            <a:prstGeom prst="rect">
              <a:avLst/>
            </a:prstGeom>
            <a:ln w="12700" cap="flat">
              <a:noFill/>
              <a:miter lim="400000"/>
            </a:ln>
            <a:effectLst/>
          </p:spPr>
        </p:pic>
      </p:grpSp>
      <p:grpSp>
        <p:nvGrpSpPr>
          <p:cNvPr id="332" name="Group"/>
          <p:cNvGrpSpPr/>
          <p:nvPr/>
        </p:nvGrpSpPr>
        <p:grpSpPr>
          <a:xfrm>
            <a:off x="19854071" y="4838100"/>
            <a:ext cx="283683" cy="283683"/>
            <a:chOff x="301" y="-5753"/>
            <a:chExt cx="283682" cy="283682"/>
          </a:xfrm>
        </p:grpSpPr>
        <p:sp>
          <p:nvSpPr>
            <p:cNvPr id="330" name="Circle"/>
            <p:cNvSpPr/>
            <p:nvPr/>
          </p:nvSpPr>
          <p:spPr>
            <a:xfrm>
              <a:off x="85229" y="50244"/>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31" name="pin-3.pdf" descr="pin-3.pdf"/>
            <p:cNvPicPr>
              <a:picLocks noChangeAspect="1"/>
            </p:cNvPicPr>
            <p:nvPr/>
          </p:nvPicPr>
          <p:blipFill>
            <a:blip r:embed="rId5"/>
            <a:stretch>
              <a:fillRect/>
            </a:stretch>
          </p:blipFill>
          <p:spPr>
            <a:xfrm>
              <a:off x="301" y="-5753"/>
              <a:ext cx="283682" cy="283682"/>
            </a:xfrm>
            <a:prstGeom prst="rect">
              <a:avLst/>
            </a:prstGeom>
            <a:ln w="12700" cap="flat">
              <a:noFill/>
              <a:miter lim="400000"/>
            </a:ln>
            <a:effectLst/>
          </p:spPr>
        </p:pic>
      </p:grpSp>
      <p:grpSp>
        <p:nvGrpSpPr>
          <p:cNvPr id="335" name="Group"/>
          <p:cNvGrpSpPr/>
          <p:nvPr/>
        </p:nvGrpSpPr>
        <p:grpSpPr>
          <a:xfrm>
            <a:off x="20603023" y="4504172"/>
            <a:ext cx="283683" cy="283684"/>
            <a:chOff x="0" y="0"/>
            <a:chExt cx="283682" cy="283682"/>
          </a:xfrm>
        </p:grpSpPr>
        <p:sp>
          <p:nvSpPr>
            <p:cNvPr id="333" name="Circle"/>
            <p:cNvSpPr/>
            <p:nvPr/>
          </p:nvSpPr>
          <p:spPr>
            <a:xfrm>
              <a:off x="82824" y="50885"/>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34" name="pin-3.pdf" descr="pin-3.pdf"/>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grpSp>
        <p:nvGrpSpPr>
          <p:cNvPr id="338" name="Group"/>
          <p:cNvGrpSpPr/>
          <p:nvPr/>
        </p:nvGrpSpPr>
        <p:grpSpPr>
          <a:xfrm>
            <a:off x="20264005" y="4795325"/>
            <a:ext cx="283683" cy="283683"/>
            <a:chOff x="0" y="0"/>
            <a:chExt cx="283681" cy="283681"/>
          </a:xfrm>
        </p:grpSpPr>
        <p:sp>
          <p:nvSpPr>
            <p:cNvPr id="336" name="Circle"/>
            <p:cNvSpPr/>
            <p:nvPr/>
          </p:nvSpPr>
          <p:spPr>
            <a:xfrm>
              <a:off x="84748" y="50511"/>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37" name="pin-3.pdf" descr="pin-3.pdf"/>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grpSp>
        <p:nvGrpSpPr>
          <p:cNvPr id="341" name="Group"/>
          <p:cNvGrpSpPr/>
          <p:nvPr/>
        </p:nvGrpSpPr>
        <p:grpSpPr>
          <a:xfrm>
            <a:off x="20363429" y="5064942"/>
            <a:ext cx="283684" cy="283683"/>
            <a:chOff x="42687" y="-28249"/>
            <a:chExt cx="283682" cy="283682"/>
          </a:xfrm>
        </p:grpSpPr>
        <p:sp>
          <p:nvSpPr>
            <p:cNvPr id="339" name="Circle"/>
            <p:cNvSpPr/>
            <p:nvPr/>
          </p:nvSpPr>
          <p:spPr>
            <a:xfrm>
              <a:off x="119594" y="27026"/>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40" name="pin-3.pdf" descr="pin-3.pdf"/>
            <p:cNvPicPr>
              <a:picLocks noChangeAspect="1"/>
            </p:cNvPicPr>
            <p:nvPr/>
          </p:nvPicPr>
          <p:blipFill>
            <a:blip r:embed="rId5"/>
            <a:stretch>
              <a:fillRect/>
            </a:stretch>
          </p:blipFill>
          <p:spPr>
            <a:xfrm>
              <a:off x="42687" y="-28249"/>
              <a:ext cx="283682" cy="283682"/>
            </a:xfrm>
            <a:prstGeom prst="rect">
              <a:avLst/>
            </a:prstGeom>
            <a:ln w="12700" cap="flat">
              <a:noFill/>
              <a:miter lim="400000"/>
            </a:ln>
            <a:effectLst/>
          </p:spPr>
        </p:pic>
      </p:grpSp>
      <p:grpSp>
        <p:nvGrpSpPr>
          <p:cNvPr id="344" name="Group"/>
          <p:cNvGrpSpPr/>
          <p:nvPr/>
        </p:nvGrpSpPr>
        <p:grpSpPr>
          <a:xfrm>
            <a:off x="21354781" y="5326579"/>
            <a:ext cx="283682" cy="283683"/>
            <a:chOff x="0" y="0"/>
            <a:chExt cx="283681" cy="283681"/>
          </a:xfrm>
        </p:grpSpPr>
        <p:sp>
          <p:nvSpPr>
            <p:cNvPr id="342" name="Circle"/>
            <p:cNvSpPr/>
            <p:nvPr/>
          </p:nvSpPr>
          <p:spPr>
            <a:xfrm>
              <a:off x="87732" y="61858"/>
              <a:ext cx="113828" cy="113829"/>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43"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47" name="Group"/>
          <p:cNvGrpSpPr/>
          <p:nvPr/>
        </p:nvGrpSpPr>
        <p:grpSpPr>
          <a:xfrm>
            <a:off x="21198754" y="5284027"/>
            <a:ext cx="283682" cy="283682"/>
            <a:chOff x="0" y="0"/>
            <a:chExt cx="283681" cy="283681"/>
          </a:xfrm>
        </p:grpSpPr>
        <p:sp>
          <p:nvSpPr>
            <p:cNvPr id="345" name="Circle"/>
            <p:cNvSpPr/>
            <p:nvPr/>
          </p:nvSpPr>
          <p:spPr>
            <a:xfrm>
              <a:off x="87733" y="50511"/>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46"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50" name="Group"/>
          <p:cNvGrpSpPr/>
          <p:nvPr/>
        </p:nvGrpSpPr>
        <p:grpSpPr>
          <a:xfrm>
            <a:off x="21020375" y="5333808"/>
            <a:ext cx="283684" cy="283684"/>
            <a:chOff x="-2193" y="15437"/>
            <a:chExt cx="283682" cy="283682"/>
          </a:xfrm>
        </p:grpSpPr>
        <p:sp>
          <p:nvSpPr>
            <p:cNvPr id="348" name="Circle"/>
            <p:cNvSpPr/>
            <p:nvPr/>
          </p:nvSpPr>
          <p:spPr>
            <a:xfrm>
              <a:off x="87733" y="61858"/>
              <a:ext cx="113828" cy="113829"/>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49" name="pin.pdf" descr="pin.pdf"/>
            <p:cNvPicPr>
              <a:picLocks noChangeAspect="1"/>
            </p:cNvPicPr>
            <p:nvPr/>
          </p:nvPicPr>
          <p:blipFill>
            <a:blip r:embed="rId4"/>
            <a:srcRect/>
            <a:stretch>
              <a:fillRect/>
            </a:stretch>
          </p:blipFill>
          <p:spPr>
            <a:xfrm>
              <a:off x="-2193" y="15437"/>
              <a:ext cx="283682" cy="283682"/>
            </a:xfrm>
            <a:prstGeom prst="rect">
              <a:avLst/>
            </a:prstGeom>
            <a:ln w="12700" cap="flat">
              <a:noFill/>
              <a:miter lim="400000"/>
            </a:ln>
            <a:effectLst/>
          </p:spPr>
        </p:pic>
      </p:grpSp>
      <p:grpSp>
        <p:nvGrpSpPr>
          <p:cNvPr id="353" name="Group"/>
          <p:cNvGrpSpPr/>
          <p:nvPr/>
        </p:nvGrpSpPr>
        <p:grpSpPr>
          <a:xfrm>
            <a:off x="20900888" y="5581892"/>
            <a:ext cx="283683" cy="283683"/>
            <a:chOff x="0" y="0"/>
            <a:chExt cx="283681" cy="283681"/>
          </a:xfrm>
        </p:grpSpPr>
        <p:sp>
          <p:nvSpPr>
            <p:cNvPr id="351" name="Circle"/>
            <p:cNvSpPr/>
            <p:nvPr/>
          </p:nvSpPr>
          <p:spPr>
            <a:xfrm>
              <a:off x="87733" y="61858"/>
              <a:ext cx="113828" cy="113829"/>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52"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56" name="Group"/>
          <p:cNvGrpSpPr/>
          <p:nvPr/>
        </p:nvGrpSpPr>
        <p:grpSpPr>
          <a:xfrm>
            <a:off x="21042729" y="5630181"/>
            <a:ext cx="283684" cy="283684"/>
            <a:chOff x="0" y="0"/>
            <a:chExt cx="283682" cy="283682"/>
          </a:xfrm>
        </p:grpSpPr>
        <p:sp>
          <p:nvSpPr>
            <p:cNvPr id="354" name="Circle"/>
            <p:cNvSpPr/>
            <p:nvPr/>
          </p:nvSpPr>
          <p:spPr>
            <a:xfrm>
              <a:off x="87733" y="50511"/>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55"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59" name="Group"/>
          <p:cNvGrpSpPr/>
          <p:nvPr/>
        </p:nvGrpSpPr>
        <p:grpSpPr>
          <a:xfrm>
            <a:off x="21170386" y="5597829"/>
            <a:ext cx="283683" cy="283683"/>
            <a:chOff x="0" y="0"/>
            <a:chExt cx="283682" cy="283682"/>
          </a:xfrm>
        </p:grpSpPr>
        <p:sp>
          <p:nvSpPr>
            <p:cNvPr id="357" name="Circle"/>
            <p:cNvSpPr/>
            <p:nvPr/>
          </p:nvSpPr>
          <p:spPr>
            <a:xfrm>
              <a:off x="87733" y="50511"/>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58"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62" name="Group"/>
          <p:cNvGrpSpPr/>
          <p:nvPr/>
        </p:nvGrpSpPr>
        <p:grpSpPr>
          <a:xfrm>
            <a:off x="21298043" y="5600061"/>
            <a:ext cx="283684" cy="283683"/>
            <a:chOff x="0" y="0"/>
            <a:chExt cx="283682" cy="283682"/>
          </a:xfrm>
        </p:grpSpPr>
        <p:sp>
          <p:nvSpPr>
            <p:cNvPr id="360" name="Circle"/>
            <p:cNvSpPr/>
            <p:nvPr/>
          </p:nvSpPr>
          <p:spPr>
            <a:xfrm>
              <a:off x="87733" y="50511"/>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61"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71" name="Group"/>
          <p:cNvGrpSpPr/>
          <p:nvPr/>
        </p:nvGrpSpPr>
        <p:grpSpPr>
          <a:xfrm>
            <a:off x="14609631" y="6067095"/>
            <a:ext cx="283682" cy="283683"/>
            <a:chOff x="0" y="0"/>
            <a:chExt cx="283681" cy="283681"/>
          </a:xfrm>
        </p:grpSpPr>
        <p:sp>
          <p:nvSpPr>
            <p:cNvPr id="369" name="Circle"/>
            <p:cNvSpPr/>
            <p:nvPr/>
          </p:nvSpPr>
          <p:spPr>
            <a:xfrm>
              <a:off x="90022" y="45006"/>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70" name="pin-3.pdf" descr="pin-3.pdf"/>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grpSp>
        <p:nvGrpSpPr>
          <p:cNvPr id="377" name="Group"/>
          <p:cNvGrpSpPr/>
          <p:nvPr/>
        </p:nvGrpSpPr>
        <p:grpSpPr>
          <a:xfrm>
            <a:off x="20603023" y="4820725"/>
            <a:ext cx="283683" cy="283684"/>
            <a:chOff x="0" y="0"/>
            <a:chExt cx="283683" cy="283682"/>
          </a:xfrm>
        </p:grpSpPr>
        <p:sp>
          <p:nvSpPr>
            <p:cNvPr id="375" name="Circle"/>
            <p:cNvSpPr/>
            <p:nvPr/>
          </p:nvSpPr>
          <p:spPr>
            <a:xfrm>
              <a:off x="85229" y="50244"/>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76" name="pin-3.pdf" descr="pin-3.pdf"/>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pic>
        <p:nvPicPr>
          <p:cNvPr id="379" name="Group" descr="Group"/>
          <p:cNvPicPr>
            <a:picLocks noChangeAspect="1"/>
          </p:cNvPicPr>
          <p:nvPr/>
        </p:nvPicPr>
        <p:blipFill>
          <a:blip r:embed="rId3"/>
          <a:srcRect b="18270"/>
          <a:stretch>
            <a:fillRect/>
          </a:stretch>
        </p:blipFill>
        <p:spPr>
          <a:xfrm>
            <a:off x="-13392873" y="2062509"/>
            <a:ext cx="19042684" cy="9590983"/>
          </a:xfrm>
          <a:prstGeom prst="rect">
            <a:avLst/>
          </a:prstGeom>
          <a:ln w="12700">
            <a:miter lim="400000"/>
          </a:ln>
        </p:spPr>
      </p:pic>
      <p:grpSp>
        <p:nvGrpSpPr>
          <p:cNvPr id="383" name="Group"/>
          <p:cNvGrpSpPr/>
          <p:nvPr/>
        </p:nvGrpSpPr>
        <p:grpSpPr>
          <a:xfrm>
            <a:off x="9299137" y="6280573"/>
            <a:ext cx="2367221" cy="2902294"/>
            <a:chOff x="0" y="0"/>
            <a:chExt cx="2367219" cy="2902290"/>
          </a:xfrm>
        </p:grpSpPr>
        <p:sp>
          <p:nvSpPr>
            <p:cNvPr id="380" name="Close to client"/>
            <p:cNvSpPr/>
            <p:nvPr/>
          </p:nvSpPr>
          <p:spPr>
            <a:xfrm>
              <a:off x="217644" y="0"/>
              <a:ext cx="2149575" cy="4736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defTabSz="825500">
                <a:spcBef>
                  <a:spcPts val="3200"/>
                </a:spcBef>
                <a:defRPr sz="1400" spc="153">
                  <a:solidFill>
                    <a:srgbClr val="0083BE"/>
                  </a:solidFill>
                </a:defRPr>
              </a:lvl1pPr>
            </a:lstStyle>
            <a:p>
              <a:r>
                <a:rPr dirty="0"/>
                <a:t>Close to client</a:t>
              </a:r>
            </a:p>
          </p:txBody>
        </p:sp>
        <p:sp>
          <p:nvSpPr>
            <p:cNvPr id="381" name="Denmark…"/>
            <p:cNvSpPr/>
            <p:nvPr/>
          </p:nvSpPr>
          <p:spPr>
            <a:xfrm>
              <a:off x="27144" y="319753"/>
              <a:ext cx="2309664" cy="2582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p>
              <a:pPr defTabSz="821531">
                <a:lnSpc>
                  <a:spcPct val="100000"/>
                </a:lnSpc>
                <a:defRPr sz="1400" cap="none" spc="0">
                  <a:solidFill>
                    <a:srgbClr val="5E5E5E"/>
                  </a:solidFill>
                </a:defRPr>
              </a:pPr>
              <a:r>
                <a:rPr lang="ro-RO" dirty="0"/>
                <a:t>Australia</a:t>
              </a:r>
              <a:br>
                <a:rPr lang="ro-RO" dirty="0"/>
              </a:br>
              <a:r>
                <a:rPr lang="ro-RO" dirty="0"/>
                <a:t>Austria</a:t>
              </a:r>
              <a:br>
                <a:rPr lang="ro-RO" dirty="0"/>
              </a:br>
              <a:r>
                <a:rPr lang="ro-RO" dirty="0" err="1"/>
                <a:t>Denmark</a:t>
              </a:r>
              <a:br>
                <a:rPr lang="ro-RO" dirty="0"/>
              </a:br>
              <a:r>
                <a:rPr lang="ro-RO" dirty="0" err="1"/>
                <a:t>Germany</a:t>
              </a:r>
              <a:r>
                <a:rPr lang="ro-RO" dirty="0"/>
                <a:t> </a:t>
              </a:r>
              <a:br>
                <a:rPr lang="ro-RO" dirty="0"/>
              </a:br>
              <a:r>
                <a:rPr lang="ro-RO" dirty="0" err="1"/>
                <a:t>Ireland</a:t>
              </a:r>
              <a:br>
                <a:rPr lang="ro-RO" dirty="0"/>
              </a:br>
              <a:r>
                <a:rPr lang="ro-RO" dirty="0" err="1"/>
                <a:t>Netherlands</a:t>
              </a:r>
              <a:br>
                <a:rPr lang="ro-RO" dirty="0"/>
              </a:br>
              <a:r>
                <a:rPr lang="ro-RO" dirty="0"/>
                <a:t>Singapore</a:t>
              </a:r>
              <a:br>
                <a:rPr lang="ro-RO" dirty="0"/>
              </a:br>
              <a:r>
                <a:rPr lang="ro-RO" dirty="0"/>
                <a:t>Switzerland</a:t>
              </a:r>
              <a:br>
                <a:rPr lang="ro-RO" dirty="0"/>
              </a:br>
              <a:r>
                <a:rPr lang="ro-RO" dirty="0"/>
                <a:t>United </a:t>
              </a:r>
              <a:r>
                <a:rPr lang="ro-RO" dirty="0" err="1"/>
                <a:t>Kingdom</a:t>
              </a:r>
              <a:br>
                <a:rPr lang="ro-RO" dirty="0"/>
              </a:br>
              <a:r>
                <a:rPr lang="ro-RO" dirty="0"/>
                <a:t>United </a:t>
              </a:r>
              <a:r>
                <a:rPr lang="ro-RO" dirty="0" err="1"/>
                <a:t>States</a:t>
              </a:r>
              <a:endParaRPr dirty="0"/>
            </a:p>
          </p:txBody>
        </p:sp>
        <p:pic>
          <p:nvPicPr>
            <p:cNvPr id="382" name="pin-3.pdf" descr="pin-3.pdf"/>
            <p:cNvPicPr>
              <a:picLocks noChangeAspect="1"/>
            </p:cNvPicPr>
            <p:nvPr/>
          </p:nvPicPr>
          <p:blipFill>
            <a:blip r:embed="rId5"/>
            <a:stretch>
              <a:fillRect/>
            </a:stretch>
          </p:blipFill>
          <p:spPr>
            <a:xfrm>
              <a:off x="0" y="28040"/>
              <a:ext cx="254000" cy="254001"/>
            </a:xfrm>
            <a:prstGeom prst="rect">
              <a:avLst/>
            </a:prstGeom>
            <a:ln w="12700" cap="flat">
              <a:noFill/>
              <a:miter lim="400000"/>
            </a:ln>
            <a:effectLst/>
          </p:spPr>
        </p:pic>
      </p:grpSp>
      <p:grpSp>
        <p:nvGrpSpPr>
          <p:cNvPr id="387" name="Group"/>
          <p:cNvGrpSpPr/>
          <p:nvPr/>
        </p:nvGrpSpPr>
        <p:grpSpPr>
          <a:xfrm>
            <a:off x="5980017" y="6273124"/>
            <a:ext cx="3759182" cy="2935258"/>
            <a:chOff x="0" y="0"/>
            <a:chExt cx="3759181" cy="2935256"/>
          </a:xfrm>
        </p:grpSpPr>
        <p:pic>
          <p:nvPicPr>
            <p:cNvPr id="384" name="pin.pdf" descr="pin.pdf"/>
            <p:cNvPicPr>
              <a:picLocks noChangeAspect="1"/>
            </p:cNvPicPr>
            <p:nvPr/>
          </p:nvPicPr>
          <p:blipFill>
            <a:blip r:embed="rId4"/>
            <a:srcRect/>
            <a:stretch>
              <a:fillRect/>
            </a:stretch>
          </p:blipFill>
          <p:spPr>
            <a:xfrm>
              <a:off x="0" y="38674"/>
              <a:ext cx="254000" cy="254001"/>
            </a:xfrm>
            <a:prstGeom prst="rect">
              <a:avLst/>
            </a:prstGeom>
            <a:ln w="12700" cap="flat">
              <a:noFill/>
              <a:miter lim="400000"/>
            </a:ln>
            <a:effectLst/>
          </p:spPr>
        </p:pic>
        <p:sp>
          <p:nvSpPr>
            <p:cNvPr id="385" name="Nearshore Delivery"/>
            <p:cNvSpPr/>
            <p:nvPr/>
          </p:nvSpPr>
          <p:spPr>
            <a:xfrm>
              <a:off x="241280" y="0"/>
              <a:ext cx="3517901" cy="483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defTabSz="825500">
                <a:spcBef>
                  <a:spcPts val="3200"/>
                </a:spcBef>
                <a:defRPr sz="1400" spc="153">
                  <a:solidFill>
                    <a:srgbClr val="DE411B"/>
                  </a:solidFill>
                </a:defRPr>
              </a:lvl1pPr>
            </a:lstStyle>
            <a:p>
              <a:r>
                <a:rPr dirty="0"/>
                <a:t>Nearshore Delivery</a:t>
              </a:r>
            </a:p>
          </p:txBody>
        </p:sp>
        <p:sp>
          <p:nvSpPr>
            <p:cNvPr id="386" name="European Union: Romania and Bulgaria…"/>
            <p:cNvSpPr/>
            <p:nvPr/>
          </p:nvSpPr>
          <p:spPr>
            <a:xfrm>
              <a:off x="38353" y="352718"/>
              <a:ext cx="3062144" cy="25825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p>
              <a:pPr defTabSz="821531">
                <a:lnSpc>
                  <a:spcPct val="100000"/>
                </a:lnSpc>
                <a:defRPr sz="1400" b="0" cap="none" spc="0">
                  <a:solidFill>
                    <a:srgbClr val="5E5E5E"/>
                  </a:solidFill>
                </a:defRPr>
              </a:pPr>
              <a:r>
                <a:rPr b="1" dirty="0"/>
                <a:t>European Union:</a:t>
              </a:r>
              <a:br>
                <a:rPr dirty="0"/>
              </a:br>
              <a:r>
                <a:rPr lang="en-GB" sz="1400" b="0" cap="none" dirty="0"/>
                <a:t>Bulgaria, Croatia, Romania and Slovenia</a:t>
              </a:r>
              <a:br>
                <a:rPr dirty="0"/>
              </a:br>
              <a:endParaRPr dirty="0"/>
            </a:p>
            <a:p>
              <a:pPr defTabSz="821531">
                <a:lnSpc>
                  <a:spcPct val="100000"/>
                </a:lnSpc>
                <a:defRPr sz="1400" b="0" cap="none" spc="0">
                  <a:solidFill>
                    <a:srgbClr val="5E5E5E"/>
                  </a:solidFill>
                </a:defRPr>
              </a:pPr>
              <a:r>
                <a:rPr b="1" dirty="0"/>
                <a:t>Central European: </a:t>
              </a:r>
              <a:br>
                <a:rPr dirty="0"/>
              </a:br>
              <a:r>
                <a:rPr lang="en-GB" sz="1400" b="0" cap="none" dirty="0"/>
                <a:t>Bosnia &amp; Herzegovina, Moldova, North Macedonia and Serbia</a:t>
              </a:r>
            </a:p>
            <a:p>
              <a:pPr defTabSz="821531">
                <a:lnSpc>
                  <a:spcPct val="100000"/>
                </a:lnSpc>
                <a:defRPr sz="1400" b="0" cap="none" spc="0">
                  <a:solidFill>
                    <a:srgbClr val="5E5E5E"/>
                  </a:solidFill>
                </a:defRPr>
              </a:pPr>
              <a:br>
                <a:rPr dirty="0"/>
              </a:br>
              <a:r>
                <a:rPr b="1" dirty="0"/>
                <a:t>Latin America:</a:t>
              </a:r>
              <a:br>
                <a:rPr dirty="0"/>
              </a:br>
              <a:r>
                <a:rPr lang="en-GB" sz="1400" b="0" cap="none" dirty="0"/>
                <a:t>Argentina, Colombia, Mexico, Uruguay and Venezuela</a:t>
              </a:r>
              <a:endParaRPr dirty="0"/>
            </a:p>
          </p:txBody>
        </p:sp>
      </p:grpSp>
      <p:grpSp>
        <p:nvGrpSpPr>
          <p:cNvPr id="390" name="Group"/>
          <p:cNvGrpSpPr/>
          <p:nvPr/>
        </p:nvGrpSpPr>
        <p:grpSpPr>
          <a:xfrm>
            <a:off x="6018370" y="3238232"/>
            <a:ext cx="2972427" cy="1649304"/>
            <a:chOff x="-54057" y="0"/>
            <a:chExt cx="2972426" cy="1649302"/>
          </a:xfrm>
        </p:grpSpPr>
        <p:sp>
          <p:nvSpPr>
            <p:cNvPr id="388" name="Rectangle"/>
            <p:cNvSpPr/>
            <p:nvPr/>
          </p:nvSpPr>
          <p:spPr>
            <a:xfrm>
              <a:off x="0" y="0"/>
              <a:ext cx="2918369" cy="1649302"/>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389" name="6,267"/>
            <p:cNvSpPr/>
            <p:nvPr/>
          </p:nvSpPr>
          <p:spPr>
            <a:xfrm>
              <a:off x="-54057" y="279316"/>
              <a:ext cx="2972426" cy="10259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defTabSz="914400">
                <a:lnSpc>
                  <a:spcPct val="80000"/>
                </a:lnSpc>
                <a:spcBef>
                  <a:spcPts val="1000"/>
                </a:spcBef>
                <a:defRPr sz="7500" spc="-225"/>
              </a:pPr>
              <a:r>
                <a:rPr lang="en-US" spc="-749" dirty="0"/>
                <a:t>10,391</a:t>
              </a:r>
              <a:endParaRPr spc="-300" dirty="0"/>
            </a:p>
          </p:txBody>
        </p:sp>
      </p:grpSp>
      <p:grpSp>
        <p:nvGrpSpPr>
          <p:cNvPr id="393" name="Group"/>
          <p:cNvGrpSpPr/>
          <p:nvPr/>
        </p:nvGrpSpPr>
        <p:grpSpPr>
          <a:xfrm>
            <a:off x="6072427" y="4922549"/>
            <a:ext cx="2918370" cy="511012"/>
            <a:chOff x="0" y="0"/>
            <a:chExt cx="2918369" cy="511010"/>
          </a:xfrm>
        </p:grpSpPr>
        <p:sp>
          <p:nvSpPr>
            <p:cNvPr id="391" name="Rectangle"/>
            <p:cNvSpPr/>
            <p:nvPr/>
          </p:nvSpPr>
          <p:spPr>
            <a:xfrm>
              <a:off x="0" y="0"/>
              <a:ext cx="2918369" cy="511010"/>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392" name="AS OF DEC 31, 2019"/>
            <p:cNvSpPr txBox="1"/>
            <p:nvPr/>
          </p:nvSpPr>
          <p:spPr>
            <a:xfrm>
              <a:off x="338198" y="75044"/>
              <a:ext cx="2241971" cy="3908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a:defRPr sz="1300" spc="143"/>
              </a:lvl1pPr>
            </a:lstStyle>
            <a:p>
              <a:pPr algn="ctr"/>
              <a:r>
                <a:rPr dirty="0"/>
                <a:t>AS OF </a:t>
              </a:r>
              <a:r>
                <a:rPr lang="en-US" dirty="0"/>
                <a:t>DEC.</a:t>
              </a:r>
              <a:r>
                <a:rPr dirty="0"/>
                <a:t> 2</a:t>
              </a:r>
              <a:r>
                <a:rPr lang="en-US" dirty="0"/>
                <a:t>021</a:t>
              </a:r>
              <a:endParaRPr dirty="0"/>
            </a:p>
          </p:txBody>
        </p:sp>
      </p:grpSp>
      <p:grpSp>
        <p:nvGrpSpPr>
          <p:cNvPr id="396" name="Group"/>
          <p:cNvGrpSpPr/>
          <p:nvPr/>
        </p:nvGrpSpPr>
        <p:grpSpPr>
          <a:xfrm>
            <a:off x="6072427" y="2692207"/>
            <a:ext cx="2918369" cy="511011"/>
            <a:chOff x="0" y="0"/>
            <a:chExt cx="2918368" cy="511009"/>
          </a:xfrm>
        </p:grpSpPr>
        <p:sp>
          <p:nvSpPr>
            <p:cNvPr id="394" name="Rectangle"/>
            <p:cNvSpPr/>
            <p:nvPr/>
          </p:nvSpPr>
          <p:spPr>
            <a:xfrm>
              <a:off x="0" y="0"/>
              <a:ext cx="2918369" cy="511010"/>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395" name="GLOBAL EMPLOYEES"/>
            <p:cNvSpPr txBox="1"/>
            <p:nvPr/>
          </p:nvSpPr>
          <p:spPr>
            <a:xfrm>
              <a:off x="338199" y="75045"/>
              <a:ext cx="2241970" cy="3126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a:defRPr sz="1300" spc="143"/>
              </a:lvl1pPr>
            </a:lstStyle>
            <a:p>
              <a:r>
                <a:rPr dirty="0"/>
                <a:t>GLOBAL EMPLOYEES</a:t>
              </a:r>
            </a:p>
          </p:txBody>
        </p:sp>
      </p:grpSp>
      <p:grpSp>
        <p:nvGrpSpPr>
          <p:cNvPr id="101" name="Group">
            <a:extLst>
              <a:ext uri="{FF2B5EF4-FFF2-40B4-BE49-F238E27FC236}">
                <a16:creationId xmlns:a16="http://schemas.microsoft.com/office/drawing/2014/main" id="{4A91A0E4-DD2C-9B47-96BA-6FDFB107B176}"/>
              </a:ext>
            </a:extLst>
          </p:cNvPr>
          <p:cNvGrpSpPr/>
          <p:nvPr/>
        </p:nvGrpSpPr>
        <p:grpSpPr>
          <a:xfrm>
            <a:off x="6072426" y="9578071"/>
            <a:ext cx="9229843" cy="511012"/>
            <a:chOff x="-1" y="0"/>
            <a:chExt cx="9229840" cy="511010"/>
          </a:xfrm>
        </p:grpSpPr>
        <p:sp>
          <p:nvSpPr>
            <p:cNvPr id="102" name="Rectangle">
              <a:extLst>
                <a:ext uri="{FF2B5EF4-FFF2-40B4-BE49-F238E27FC236}">
                  <a16:creationId xmlns:a16="http://schemas.microsoft.com/office/drawing/2014/main" id="{897B4BD1-5C0F-B543-A151-F83732D1A26D}"/>
                </a:ext>
              </a:extLst>
            </p:cNvPr>
            <p:cNvSpPr/>
            <p:nvPr/>
          </p:nvSpPr>
          <p:spPr>
            <a:xfrm>
              <a:off x="-1" y="0"/>
              <a:ext cx="9229840" cy="511010"/>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103" name="GLOBAL EMPLOYEES">
              <a:extLst>
                <a:ext uri="{FF2B5EF4-FFF2-40B4-BE49-F238E27FC236}">
                  <a16:creationId xmlns:a16="http://schemas.microsoft.com/office/drawing/2014/main" id="{96772E25-85B6-714F-BD98-960B32D584FF}"/>
                </a:ext>
              </a:extLst>
            </p:cNvPr>
            <p:cNvSpPr txBox="1"/>
            <p:nvPr/>
          </p:nvSpPr>
          <p:spPr>
            <a:xfrm>
              <a:off x="338199" y="124031"/>
              <a:ext cx="5024830" cy="3188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a:defRPr sz="1300" spc="143"/>
              </a:lvl1pPr>
            </a:lstStyle>
            <a:p>
              <a:r>
                <a:rPr lang="en-GB" sz="1400" dirty="0"/>
                <a:t>48 cities   //  23 countries</a:t>
              </a:r>
            </a:p>
          </p:txBody>
        </p:sp>
      </p:grpSp>
      <p:sp>
        <p:nvSpPr>
          <p:cNvPr id="106" name="Circle">
            <a:extLst>
              <a:ext uri="{FF2B5EF4-FFF2-40B4-BE49-F238E27FC236}">
                <a16:creationId xmlns:a16="http://schemas.microsoft.com/office/drawing/2014/main" id="{F9338BA5-F991-B347-B543-6E973E864F86}"/>
              </a:ext>
            </a:extLst>
          </p:cNvPr>
          <p:cNvSpPr/>
          <p:nvPr/>
        </p:nvSpPr>
        <p:spPr>
          <a:xfrm>
            <a:off x="19547700" y="4808388"/>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05" name="pin-3.pdf" descr="pin-3.pdf">
            <a:extLst>
              <a:ext uri="{FF2B5EF4-FFF2-40B4-BE49-F238E27FC236}">
                <a16:creationId xmlns:a16="http://schemas.microsoft.com/office/drawing/2014/main" id="{3F930B51-58CC-9246-9479-C67548F5E938}"/>
              </a:ext>
            </a:extLst>
          </p:cNvPr>
          <p:cNvPicPr>
            <a:picLocks noChangeAspect="1"/>
          </p:cNvPicPr>
          <p:nvPr/>
        </p:nvPicPr>
        <p:blipFill>
          <a:blip r:embed="rId5"/>
          <a:stretch>
            <a:fillRect/>
          </a:stretch>
        </p:blipFill>
        <p:spPr>
          <a:xfrm>
            <a:off x="19462773" y="4760908"/>
            <a:ext cx="283683" cy="283684"/>
          </a:xfrm>
          <a:prstGeom prst="rect">
            <a:avLst/>
          </a:prstGeom>
          <a:ln w="12700" cap="flat">
            <a:noFill/>
            <a:miter lim="400000"/>
          </a:ln>
          <a:effectLst/>
        </p:spPr>
      </p:pic>
      <p:grpSp>
        <p:nvGrpSpPr>
          <p:cNvPr id="2" name="Group 1">
            <a:extLst>
              <a:ext uri="{FF2B5EF4-FFF2-40B4-BE49-F238E27FC236}">
                <a16:creationId xmlns:a16="http://schemas.microsoft.com/office/drawing/2014/main" id="{75513502-8334-B947-A4D3-23C00A2734F1}"/>
              </a:ext>
            </a:extLst>
          </p:cNvPr>
          <p:cNvGrpSpPr/>
          <p:nvPr/>
        </p:nvGrpSpPr>
        <p:grpSpPr>
          <a:xfrm>
            <a:off x="3286072" y="9731558"/>
            <a:ext cx="283683" cy="283684"/>
            <a:chOff x="10194747" y="5637840"/>
            <a:chExt cx="283683" cy="283684"/>
          </a:xfrm>
        </p:grpSpPr>
        <p:sp>
          <p:nvSpPr>
            <p:cNvPr id="110" name="Circle">
              <a:extLst>
                <a:ext uri="{FF2B5EF4-FFF2-40B4-BE49-F238E27FC236}">
                  <a16:creationId xmlns:a16="http://schemas.microsoft.com/office/drawing/2014/main" id="{A0D46FFA-FFAE-8C45-BF73-2B9E49583C81}"/>
                </a:ext>
              </a:extLst>
            </p:cNvPr>
            <p:cNvSpPr/>
            <p:nvPr/>
          </p:nvSpPr>
          <p:spPr>
            <a:xfrm>
              <a:off x="10279674" y="5688961"/>
              <a:ext cx="113828" cy="113829"/>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09" name="pin-3.pdf" descr="pin-3.pdf">
              <a:extLst>
                <a:ext uri="{FF2B5EF4-FFF2-40B4-BE49-F238E27FC236}">
                  <a16:creationId xmlns:a16="http://schemas.microsoft.com/office/drawing/2014/main" id="{483801EE-1550-0244-B446-49BB5A728DDF}"/>
                </a:ext>
              </a:extLst>
            </p:cNvPr>
            <p:cNvPicPr>
              <a:picLocks noChangeAspect="1"/>
            </p:cNvPicPr>
            <p:nvPr/>
          </p:nvPicPr>
          <p:blipFill>
            <a:blip r:embed="rId5"/>
            <a:stretch>
              <a:fillRect/>
            </a:stretch>
          </p:blipFill>
          <p:spPr>
            <a:xfrm>
              <a:off x="10194747" y="5637840"/>
              <a:ext cx="283683" cy="283684"/>
            </a:xfrm>
            <a:prstGeom prst="rect">
              <a:avLst/>
            </a:prstGeom>
            <a:ln w="12700" cap="flat">
              <a:noFill/>
              <a:miter lim="400000"/>
            </a:ln>
            <a:effectLst/>
          </p:spPr>
        </p:pic>
      </p:grpSp>
      <p:grpSp>
        <p:nvGrpSpPr>
          <p:cNvPr id="111" name="Group 110">
            <a:extLst>
              <a:ext uri="{FF2B5EF4-FFF2-40B4-BE49-F238E27FC236}">
                <a16:creationId xmlns:a16="http://schemas.microsoft.com/office/drawing/2014/main" id="{4ABDCDAD-9D71-134F-A410-04FEBBC5EBAB}"/>
              </a:ext>
            </a:extLst>
          </p:cNvPr>
          <p:cNvGrpSpPr/>
          <p:nvPr/>
        </p:nvGrpSpPr>
        <p:grpSpPr>
          <a:xfrm>
            <a:off x="20775857" y="5331322"/>
            <a:ext cx="283684" cy="283684"/>
            <a:chOff x="20026777" y="5420873"/>
            <a:chExt cx="283684" cy="283684"/>
          </a:xfrm>
        </p:grpSpPr>
        <p:sp>
          <p:nvSpPr>
            <p:cNvPr id="112" name="Circle">
              <a:extLst>
                <a:ext uri="{FF2B5EF4-FFF2-40B4-BE49-F238E27FC236}">
                  <a16:creationId xmlns:a16="http://schemas.microsoft.com/office/drawing/2014/main" id="{AF124F87-972D-9F4D-97D4-E70B7D33E652}"/>
                </a:ext>
              </a:extLst>
            </p:cNvPr>
            <p:cNvSpPr/>
            <p:nvPr/>
          </p:nvSpPr>
          <p:spPr>
            <a:xfrm>
              <a:off x="20109396" y="5468062"/>
              <a:ext cx="113829" cy="113830"/>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13" name="pin.pdf" descr="pin.pdf">
              <a:extLst>
                <a:ext uri="{FF2B5EF4-FFF2-40B4-BE49-F238E27FC236}">
                  <a16:creationId xmlns:a16="http://schemas.microsoft.com/office/drawing/2014/main" id="{6C70F4E2-5C75-B94E-96CE-62557A46983B}"/>
                </a:ext>
              </a:extLst>
            </p:cNvPr>
            <p:cNvPicPr>
              <a:picLocks noChangeAspect="1"/>
            </p:cNvPicPr>
            <p:nvPr/>
          </p:nvPicPr>
          <p:blipFill>
            <a:blip r:embed="rId4"/>
            <a:srcRect/>
            <a:stretch>
              <a:fillRect/>
            </a:stretch>
          </p:blipFill>
          <p:spPr>
            <a:xfrm>
              <a:off x="20026777" y="5420873"/>
              <a:ext cx="283684" cy="283684"/>
            </a:xfrm>
            <a:prstGeom prst="rect">
              <a:avLst/>
            </a:prstGeom>
            <a:ln w="12700" cap="flat">
              <a:noFill/>
              <a:miter lim="400000"/>
            </a:ln>
            <a:effectLst/>
          </p:spPr>
        </p:pic>
      </p:grpSp>
      <p:grpSp>
        <p:nvGrpSpPr>
          <p:cNvPr id="114" name="Group 113">
            <a:extLst>
              <a:ext uri="{FF2B5EF4-FFF2-40B4-BE49-F238E27FC236}">
                <a16:creationId xmlns:a16="http://schemas.microsoft.com/office/drawing/2014/main" id="{48A32DBA-C45F-1745-9B65-F491613943D2}"/>
              </a:ext>
            </a:extLst>
          </p:cNvPr>
          <p:cNvGrpSpPr/>
          <p:nvPr/>
        </p:nvGrpSpPr>
        <p:grpSpPr>
          <a:xfrm>
            <a:off x="847672" y="7807805"/>
            <a:ext cx="283683" cy="283684"/>
            <a:chOff x="10194747" y="5637840"/>
            <a:chExt cx="283683" cy="283684"/>
          </a:xfrm>
        </p:grpSpPr>
        <p:sp>
          <p:nvSpPr>
            <p:cNvPr id="115" name="Circle">
              <a:extLst>
                <a:ext uri="{FF2B5EF4-FFF2-40B4-BE49-F238E27FC236}">
                  <a16:creationId xmlns:a16="http://schemas.microsoft.com/office/drawing/2014/main" id="{BF26088A-2261-8C41-8CD7-8EB0F3D1C3EC}"/>
                </a:ext>
              </a:extLst>
            </p:cNvPr>
            <p:cNvSpPr/>
            <p:nvPr/>
          </p:nvSpPr>
          <p:spPr>
            <a:xfrm>
              <a:off x="10279674" y="5688961"/>
              <a:ext cx="113828" cy="113829"/>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16" name="pin-3.pdf" descr="pin-3.pdf">
              <a:extLst>
                <a:ext uri="{FF2B5EF4-FFF2-40B4-BE49-F238E27FC236}">
                  <a16:creationId xmlns:a16="http://schemas.microsoft.com/office/drawing/2014/main" id="{ABFAF494-B58A-1244-88D7-6329CC7984DA}"/>
                </a:ext>
              </a:extLst>
            </p:cNvPr>
            <p:cNvPicPr>
              <a:picLocks noChangeAspect="1"/>
            </p:cNvPicPr>
            <p:nvPr/>
          </p:nvPicPr>
          <p:blipFill>
            <a:blip r:embed="rId5"/>
            <a:stretch>
              <a:fillRect/>
            </a:stretch>
          </p:blipFill>
          <p:spPr>
            <a:xfrm>
              <a:off x="10194747" y="5637840"/>
              <a:ext cx="283683" cy="283684"/>
            </a:xfrm>
            <a:prstGeom prst="rect">
              <a:avLst/>
            </a:prstGeom>
            <a:ln w="12700" cap="flat">
              <a:noFill/>
              <a:miter lim="400000"/>
            </a:ln>
            <a:effectLst/>
          </p:spPr>
        </p:pic>
      </p:grpSp>
      <p:grpSp>
        <p:nvGrpSpPr>
          <p:cNvPr id="3" name="Group 2">
            <a:extLst>
              <a:ext uri="{FF2B5EF4-FFF2-40B4-BE49-F238E27FC236}">
                <a16:creationId xmlns:a16="http://schemas.microsoft.com/office/drawing/2014/main" id="{74BDE10C-F05D-3147-B25C-91208EB42188}"/>
              </a:ext>
            </a:extLst>
          </p:cNvPr>
          <p:cNvGrpSpPr/>
          <p:nvPr/>
        </p:nvGrpSpPr>
        <p:grpSpPr>
          <a:xfrm>
            <a:off x="14414153" y="6597820"/>
            <a:ext cx="283683" cy="283683"/>
            <a:chOff x="14520833" y="6856900"/>
            <a:chExt cx="283683" cy="283683"/>
          </a:xfrm>
        </p:grpSpPr>
        <p:sp>
          <p:nvSpPr>
            <p:cNvPr id="118" name="Circle">
              <a:extLst>
                <a:ext uri="{FF2B5EF4-FFF2-40B4-BE49-F238E27FC236}">
                  <a16:creationId xmlns:a16="http://schemas.microsoft.com/office/drawing/2014/main" id="{2EF2E09C-B748-F94B-8F02-AD0C6B85BBF4}"/>
                </a:ext>
              </a:extLst>
            </p:cNvPr>
            <p:cNvSpPr/>
            <p:nvPr/>
          </p:nvSpPr>
          <p:spPr>
            <a:xfrm>
              <a:off x="14605760" y="6896205"/>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17" name="pin.pdf" descr="pin.pdf">
              <a:extLst>
                <a:ext uri="{FF2B5EF4-FFF2-40B4-BE49-F238E27FC236}">
                  <a16:creationId xmlns:a16="http://schemas.microsoft.com/office/drawing/2014/main" id="{D6CCA7EA-B5B5-1346-95AD-4390AB83CDF7}"/>
                </a:ext>
              </a:extLst>
            </p:cNvPr>
            <p:cNvPicPr>
              <a:picLocks noChangeAspect="1"/>
            </p:cNvPicPr>
            <p:nvPr/>
          </p:nvPicPr>
          <p:blipFill>
            <a:blip r:embed="rId4"/>
            <a:srcRect/>
            <a:stretch>
              <a:fillRect/>
            </a:stretch>
          </p:blipFill>
          <p:spPr>
            <a:xfrm>
              <a:off x="14520833" y="6856900"/>
              <a:ext cx="283683" cy="283683"/>
            </a:xfrm>
            <a:prstGeom prst="rect">
              <a:avLst/>
            </a:prstGeom>
            <a:ln w="12700" cap="flat">
              <a:noFill/>
              <a:miter lim="400000"/>
            </a:ln>
            <a:effectLst/>
          </p:spPr>
        </p:pic>
      </p:grpSp>
      <p:sp>
        <p:nvSpPr>
          <p:cNvPr id="119" name="Circle">
            <a:extLst>
              <a:ext uri="{FF2B5EF4-FFF2-40B4-BE49-F238E27FC236}">
                <a16:creationId xmlns:a16="http://schemas.microsoft.com/office/drawing/2014/main" id="{99F88D35-5384-0E44-ADD8-8DDF763C6FF1}"/>
              </a:ext>
            </a:extLst>
          </p:cNvPr>
          <p:cNvSpPr/>
          <p:nvPr/>
        </p:nvSpPr>
        <p:spPr>
          <a:xfrm>
            <a:off x="20313816" y="5205762"/>
            <a:ext cx="113829"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20" name="pin-3.pdf" descr="pin-3.pdf">
            <a:extLst>
              <a:ext uri="{FF2B5EF4-FFF2-40B4-BE49-F238E27FC236}">
                <a16:creationId xmlns:a16="http://schemas.microsoft.com/office/drawing/2014/main" id="{5100FD75-44AE-5A4A-AA5E-C39E81A82083}"/>
              </a:ext>
            </a:extLst>
          </p:cNvPr>
          <p:cNvPicPr>
            <a:picLocks noChangeAspect="1"/>
          </p:cNvPicPr>
          <p:nvPr/>
        </p:nvPicPr>
        <p:blipFill>
          <a:blip r:embed="rId5"/>
          <a:stretch>
            <a:fillRect/>
          </a:stretch>
        </p:blipFill>
        <p:spPr>
          <a:xfrm>
            <a:off x="20231617" y="5150019"/>
            <a:ext cx="283684" cy="283683"/>
          </a:xfrm>
          <a:prstGeom prst="rect">
            <a:avLst/>
          </a:prstGeom>
          <a:ln w="12700" cap="flat">
            <a:noFill/>
            <a:miter lim="400000"/>
          </a:ln>
          <a:effectLst/>
        </p:spPr>
      </p:pic>
      <p:grpSp>
        <p:nvGrpSpPr>
          <p:cNvPr id="121" name="Group">
            <a:extLst>
              <a:ext uri="{FF2B5EF4-FFF2-40B4-BE49-F238E27FC236}">
                <a16:creationId xmlns:a16="http://schemas.microsoft.com/office/drawing/2014/main" id="{8613730B-2D7D-2446-9CC3-060F77D9F406}"/>
              </a:ext>
            </a:extLst>
          </p:cNvPr>
          <p:cNvGrpSpPr/>
          <p:nvPr/>
        </p:nvGrpSpPr>
        <p:grpSpPr>
          <a:xfrm>
            <a:off x="14150976" y="5710890"/>
            <a:ext cx="283684" cy="283684"/>
            <a:chOff x="0" y="0"/>
            <a:chExt cx="283682" cy="283682"/>
          </a:xfrm>
        </p:grpSpPr>
        <p:sp>
          <p:nvSpPr>
            <p:cNvPr id="122" name="Circle">
              <a:extLst>
                <a:ext uri="{FF2B5EF4-FFF2-40B4-BE49-F238E27FC236}">
                  <a16:creationId xmlns:a16="http://schemas.microsoft.com/office/drawing/2014/main" id="{D4137C91-777E-4D44-B386-96830EA95788}"/>
                </a:ext>
              </a:extLst>
            </p:cNvPr>
            <p:cNvSpPr/>
            <p:nvPr/>
          </p:nvSpPr>
          <p:spPr>
            <a:xfrm>
              <a:off x="85461" y="46075"/>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23" name="pin-3.pdf" descr="pin-3.pdf">
              <a:extLst>
                <a:ext uri="{FF2B5EF4-FFF2-40B4-BE49-F238E27FC236}">
                  <a16:creationId xmlns:a16="http://schemas.microsoft.com/office/drawing/2014/main" id="{F96A30EA-5982-9F44-AA0A-2F3294B3F9F7}"/>
                </a:ext>
              </a:extLst>
            </p:cNvPr>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grpSp>
        <p:nvGrpSpPr>
          <p:cNvPr id="124" name="Group">
            <a:extLst>
              <a:ext uri="{FF2B5EF4-FFF2-40B4-BE49-F238E27FC236}">
                <a16:creationId xmlns:a16="http://schemas.microsoft.com/office/drawing/2014/main" id="{437B608D-7646-0A4E-A1BC-CAA30A61031F}"/>
              </a:ext>
            </a:extLst>
          </p:cNvPr>
          <p:cNvGrpSpPr/>
          <p:nvPr/>
        </p:nvGrpSpPr>
        <p:grpSpPr>
          <a:xfrm>
            <a:off x="15323370" y="6013755"/>
            <a:ext cx="283684" cy="283684"/>
            <a:chOff x="0" y="0"/>
            <a:chExt cx="283682" cy="283682"/>
          </a:xfrm>
        </p:grpSpPr>
        <p:sp>
          <p:nvSpPr>
            <p:cNvPr id="125" name="Circle">
              <a:extLst>
                <a:ext uri="{FF2B5EF4-FFF2-40B4-BE49-F238E27FC236}">
                  <a16:creationId xmlns:a16="http://schemas.microsoft.com/office/drawing/2014/main" id="{AB4021EA-8F1F-EC4F-AEEE-77718EC4A74B}"/>
                </a:ext>
              </a:extLst>
            </p:cNvPr>
            <p:cNvSpPr/>
            <p:nvPr/>
          </p:nvSpPr>
          <p:spPr>
            <a:xfrm>
              <a:off x="90022" y="45006"/>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26" name="pin-3.pdf" descr="pin-3.pdf">
              <a:extLst>
                <a:ext uri="{FF2B5EF4-FFF2-40B4-BE49-F238E27FC236}">
                  <a16:creationId xmlns:a16="http://schemas.microsoft.com/office/drawing/2014/main" id="{1F7E909A-0BBB-374A-AA5C-669C3BBC5563}"/>
                </a:ext>
              </a:extLst>
            </p:cNvPr>
            <p:cNvPicPr>
              <a:picLocks noChangeAspect="1"/>
            </p:cNvPicPr>
            <p:nvPr/>
          </p:nvPicPr>
          <p:blipFill>
            <a:blip r:embed="rId5"/>
            <a:stretch>
              <a:fillRect/>
            </a:stretch>
          </p:blipFill>
          <p:spPr>
            <a:xfrm>
              <a:off x="0" y="0"/>
              <a:ext cx="283682" cy="283682"/>
            </a:xfrm>
            <a:prstGeom prst="rect">
              <a:avLst/>
            </a:prstGeom>
            <a:ln w="12700" cap="flat">
              <a:noFill/>
              <a:miter lim="400000"/>
            </a:ln>
            <a:effectLst/>
          </p:spPr>
        </p:pic>
      </p:grpSp>
      <p:grpSp>
        <p:nvGrpSpPr>
          <p:cNvPr id="127" name="Group 126">
            <a:extLst>
              <a:ext uri="{FF2B5EF4-FFF2-40B4-BE49-F238E27FC236}">
                <a16:creationId xmlns:a16="http://schemas.microsoft.com/office/drawing/2014/main" id="{FD107EC2-6BE1-5847-B460-A223611F3545}"/>
              </a:ext>
            </a:extLst>
          </p:cNvPr>
          <p:cNvGrpSpPr/>
          <p:nvPr/>
        </p:nvGrpSpPr>
        <p:grpSpPr>
          <a:xfrm>
            <a:off x="20562497" y="5276458"/>
            <a:ext cx="283684" cy="283684"/>
            <a:chOff x="20026777" y="5420873"/>
            <a:chExt cx="283684" cy="283684"/>
          </a:xfrm>
        </p:grpSpPr>
        <p:sp>
          <p:nvSpPr>
            <p:cNvPr id="128" name="Circle">
              <a:extLst>
                <a:ext uri="{FF2B5EF4-FFF2-40B4-BE49-F238E27FC236}">
                  <a16:creationId xmlns:a16="http://schemas.microsoft.com/office/drawing/2014/main" id="{9EF391DD-F061-E342-AB97-60A1D2E94BDF}"/>
                </a:ext>
              </a:extLst>
            </p:cNvPr>
            <p:cNvSpPr/>
            <p:nvPr/>
          </p:nvSpPr>
          <p:spPr>
            <a:xfrm>
              <a:off x="20109396" y="5468062"/>
              <a:ext cx="113829" cy="113830"/>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29" name="pin.pdf" descr="pin.pdf">
              <a:extLst>
                <a:ext uri="{FF2B5EF4-FFF2-40B4-BE49-F238E27FC236}">
                  <a16:creationId xmlns:a16="http://schemas.microsoft.com/office/drawing/2014/main" id="{27FF24E7-9AFA-E94E-B58F-33E665DA49C0}"/>
                </a:ext>
              </a:extLst>
            </p:cNvPr>
            <p:cNvPicPr>
              <a:picLocks noChangeAspect="1"/>
            </p:cNvPicPr>
            <p:nvPr/>
          </p:nvPicPr>
          <p:blipFill>
            <a:blip r:embed="rId4"/>
            <a:srcRect/>
            <a:stretch>
              <a:fillRect/>
            </a:stretch>
          </p:blipFill>
          <p:spPr>
            <a:xfrm>
              <a:off x="20026777" y="5420873"/>
              <a:ext cx="283684" cy="283684"/>
            </a:xfrm>
            <a:prstGeom prst="rect">
              <a:avLst/>
            </a:prstGeom>
            <a:ln w="12700" cap="flat">
              <a:noFill/>
              <a:miter lim="400000"/>
            </a:ln>
            <a:effectLst/>
          </p:spPr>
        </p:pic>
      </p:grpSp>
      <p:grpSp>
        <p:nvGrpSpPr>
          <p:cNvPr id="130" name="Group 129">
            <a:extLst>
              <a:ext uri="{FF2B5EF4-FFF2-40B4-BE49-F238E27FC236}">
                <a16:creationId xmlns:a16="http://schemas.microsoft.com/office/drawing/2014/main" id="{0EB90190-752B-4847-8843-7303FCB2E2C0}"/>
              </a:ext>
            </a:extLst>
          </p:cNvPr>
          <p:cNvGrpSpPr/>
          <p:nvPr/>
        </p:nvGrpSpPr>
        <p:grpSpPr>
          <a:xfrm>
            <a:off x="20660033" y="5264266"/>
            <a:ext cx="283684" cy="283684"/>
            <a:chOff x="20026777" y="5420873"/>
            <a:chExt cx="283684" cy="283684"/>
          </a:xfrm>
        </p:grpSpPr>
        <p:sp>
          <p:nvSpPr>
            <p:cNvPr id="131" name="Circle">
              <a:extLst>
                <a:ext uri="{FF2B5EF4-FFF2-40B4-BE49-F238E27FC236}">
                  <a16:creationId xmlns:a16="http://schemas.microsoft.com/office/drawing/2014/main" id="{1DC08BB3-342D-D244-8A3D-4562075FC58F}"/>
                </a:ext>
              </a:extLst>
            </p:cNvPr>
            <p:cNvSpPr/>
            <p:nvPr/>
          </p:nvSpPr>
          <p:spPr>
            <a:xfrm>
              <a:off x="20109396" y="5468062"/>
              <a:ext cx="113829" cy="113830"/>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132" name="pin.pdf" descr="pin.pdf">
              <a:extLst>
                <a:ext uri="{FF2B5EF4-FFF2-40B4-BE49-F238E27FC236}">
                  <a16:creationId xmlns:a16="http://schemas.microsoft.com/office/drawing/2014/main" id="{84B300F4-95C7-A747-A922-D8027F685C95}"/>
                </a:ext>
              </a:extLst>
            </p:cNvPr>
            <p:cNvPicPr>
              <a:picLocks noChangeAspect="1"/>
            </p:cNvPicPr>
            <p:nvPr/>
          </p:nvPicPr>
          <p:blipFill>
            <a:blip r:embed="rId4"/>
            <a:srcRect/>
            <a:stretch>
              <a:fillRect/>
            </a:stretch>
          </p:blipFill>
          <p:spPr>
            <a:xfrm>
              <a:off x="20026777" y="5420873"/>
              <a:ext cx="283684" cy="283684"/>
            </a:xfrm>
            <a:prstGeom prst="rect">
              <a:avLst/>
            </a:prstGeom>
            <a:ln w="12700" cap="flat">
              <a:noFill/>
              <a:miter lim="400000"/>
            </a:ln>
            <a:effectLst/>
          </p:spPr>
        </p:pic>
      </p:grpSp>
      <p:pic>
        <p:nvPicPr>
          <p:cNvPr id="4" name="Picture 3">
            <a:extLst>
              <a:ext uri="{FF2B5EF4-FFF2-40B4-BE49-F238E27FC236}">
                <a16:creationId xmlns:a16="http://schemas.microsoft.com/office/drawing/2014/main" id="{5DA1B268-860D-134F-8A29-B356888F9458}"/>
              </a:ext>
            </a:extLst>
          </p:cNvPr>
          <p:cNvPicPr>
            <a:picLocks noChangeAspect="1"/>
          </p:cNvPicPr>
          <p:nvPr/>
        </p:nvPicPr>
        <p:blipFill>
          <a:blip r:embed="rId6"/>
          <a:stretch>
            <a:fillRect/>
          </a:stretch>
        </p:blipFill>
        <p:spPr>
          <a:xfrm>
            <a:off x="6074829" y="10090362"/>
            <a:ext cx="9283700" cy="2705100"/>
          </a:xfrm>
          <a:prstGeom prst="rect">
            <a:avLst/>
          </a:prstGeom>
        </p:spPr>
      </p:pic>
    </p:spTree>
    <p:extLst>
      <p:ext uri="{BB962C8B-B14F-4D97-AF65-F5344CB8AC3E}">
        <p14:creationId xmlns:p14="http://schemas.microsoft.com/office/powerpoint/2010/main" val="3636210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Image" descr="Image"/>
          <p:cNvPicPr>
            <a:picLocks noChangeAspect="1"/>
          </p:cNvPicPr>
          <p:nvPr/>
        </p:nvPicPr>
        <p:blipFill>
          <a:blip r:embed="rId3"/>
          <a:srcRect b="18270"/>
          <a:stretch>
            <a:fillRect/>
          </a:stretch>
        </p:blipFill>
        <p:spPr>
          <a:xfrm>
            <a:off x="11021464" y="2062509"/>
            <a:ext cx="19042685" cy="9590984"/>
          </a:xfrm>
          <a:prstGeom prst="rect">
            <a:avLst/>
          </a:prstGeom>
          <a:ln w="12700" cap="flat">
            <a:noFill/>
            <a:miter lim="400000"/>
          </a:ln>
          <a:effectLst/>
        </p:spPr>
      </p:pic>
      <p:grpSp>
        <p:nvGrpSpPr>
          <p:cNvPr id="302" name="Group"/>
          <p:cNvGrpSpPr/>
          <p:nvPr/>
        </p:nvGrpSpPr>
        <p:grpSpPr>
          <a:xfrm>
            <a:off x="16610173" y="9518118"/>
            <a:ext cx="283683" cy="283682"/>
            <a:chOff x="0" y="0"/>
            <a:chExt cx="283681" cy="283681"/>
          </a:xfrm>
        </p:grpSpPr>
        <p:sp>
          <p:nvSpPr>
            <p:cNvPr id="300" name="Circle"/>
            <p:cNvSpPr/>
            <p:nvPr/>
          </p:nvSpPr>
          <p:spPr>
            <a:xfrm>
              <a:off x="82085" y="56070"/>
              <a:ext cx="113829"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01"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08" name="Group"/>
          <p:cNvGrpSpPr/>
          <p:nvPr/>
        </p:nvGrpSpPr>
        <p:grpSpPr>
          <a:xfrm>
            <a:off x="15995649" y="7591378"/>
            <a:ext cx="283683" cy="283684"/>
            <a:chOff x="0" y="0"/>
            <a:chExt cx="283683" cy="283682"/>
          </a:xfrm>
        </p:grpSpPr>
        <p:sp>
          <p:nvSpPr>
            <p:cNvPr id="306" name="Circle"/>
            <p:cNvSpPr/>
            <p:nvPr/>
          </p:nvSpPr>
          <p:spPr>
            <a:xfrm>
              <a:off x="85773" y="54234"/>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07"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14" name="Group"/>
          <p:cNvGrpSpPr/>
          <p:nvPr/>
        </p:nvGrpSpPr>
        <p:grpSpPr>
          <a:xfrm>
            <a:off x="15866590" y="7505071"/>
            <a:ext cx="283683" cy="283683"/>
            <a:chOff x="0" y="0"/>
            <a:chExt cx="283683" cy="283683"/>
          </a:xfrm>
        </p:grpSpPr>
        <p:sp>
          <p:nvSpPr>
            <p:cNvPr id="312" name="Circle"/>
            <p:cNvSpPr/>
            <p:nvPr/>
          </p:nvSpPr>
          <p:spPr>
            <a:xfrm>
              <a:off x="86895" y="55196"/>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13"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20" name="Group"/>
          <p:cNvGrpSpPr/>
          <p:nvPr/>
        </p:nvGrpSpPr>
        <p:grpSpPr>
          <a:xfrm>
            <a:off x="16752481" y="9688260"/>
            <a:ext cx="283683" cy="283682"/>
            <a:chOff x="0" y="0"/>
            <a:chExt cx="283681" cy="283681"/>
          </a:xfrm>
        </p:grpSpPr>
        <p:sp>
          <p:nvSpPr>
            <p:cNvPr id="318" name="Circle"/>
            <p:cNvSpPr/>
            <p:nvPr/>
          </p:nvSpPr>
          <p:spPr>
            <a:xfrm>
              <a:off x="81712" y="44776"/>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19"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323" name="Group"/>
          <p:cNvGrpSpPr/>
          <p:nvPr/>
        </p:nvGrpSpPr>
        <p:grpSpPr>
          <a:xfrm>
            <a:off x="16908707" y="9730812"/>
            <a:ext cx="283682" cy="283682"/>
            <a:chOff x="0" y="0"/>
            <a:chExt cx="283681" cy="283681"/>
          </a:xfrm>
        </p:grpSpPr>
        <p:sp>
          <p:nvSpPr>
            <p:cNvPr id="321" name="Circle"/>
            <p:cNvSpPr/>
            <p:nvPr/>
          </p:nvSpPr>
          <p:spPr>
            <a:xfrm>
              <a:off x="81551" y="44775"/>
              <a:ext cx="113829"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322" name="pin.pdf" descr="pin.pdf"/>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pic>
        <p:nvPicPr>
          <p:cNvPr id="379" name="Group" descr="Group"/>
          <p:cNvPicPr>
            <a:picLocks noChangeAspect="1"/>
          </p:cNvPicPr>
          <p:nvPr/>
        </p:nvPicPr>
        <p:blipFill>
          <a:blip r:embed="rId3"/>
          <a:srcRect b="18270"/>
          <a:stretch>
            <a:fillRect/>
          </a:stretch>
        </p:blipFill>
        <p:spPr>
          <a:xfrm>
            <a:off x="-13392873" y="2062509"/>
            <a:ext cx="19042684" cy="9590983"/>
          </a:xfrm>
          <a:prstGeom prst="rect">
            <a:avLst/>
          </a:prstGeom>
          <a:ln w="12700">
            <a:miter lim="400000"/>
          </a:ln>
        </p:spPr>
      </p:pic>
      <p:grpSp>
        <p:nvGrpSpPr>
          <p:cNvPr id="387" name="Group"/>
          <p:cNvGrpSpPr/>
          <p:nvPr/>
        </p:nvGrpSpPr>
        <p:grpSpPr>
          <a:xfrm>
            <a:off x="6284802" y="4569013"/>
            <a:ext cx="3759182" cy="483749"/>
            <a:chOff x="0" y="0"/>
            <a:chExt cx="3759181" cy="483749"/>
          </a:xfrm>
        </p:grpSpPr>
        <p:pic>
          <p:nvPicPr>
            <p:cNvPr id="384" name="pin.pdf" descr="pin.pdf"/>
            <p:cNvPicPr>
              <a:picLocks noChangeAspect="1"/>
            </p:cNvPicPr>
            <p:nvPr/>
          </p:nvPicPr>
          <p:blipFill>
            <a:blip r:embed="rId4"/>
            <a:srcRect/>
            <a:stretch>
              <a:fillRect/>
            </a:stretch>
          </p:blipFill>
          <p:spPr>
            <a:xfrm>
              <a:off x="0" y="38674"/>
              <a:ext cx="254000" cy="254001"/>
            </a:xfrm>
            <a:prstGeom prst="rect">
              <a:avLst/>
            </a:prstGeom>
            <a:ln w="12700" cap="flat">
              <a:noFill/>
              <a:miter lim="400000"/>
            </a:ln>
            <a:effectLst/>
          </p:spPr>
        </p:pic>
        <p:sp>
          <p:nvSpPr>
            <p:cNvPr id="385" name="Nearshore Delivery"/>
            <p:cNvSpPr/>
            <p:nvPr/>
          </p:nvSpPr>
          <p:spPr>
            <a:xfrm>
              <a:off x="241280" y="0"/>
              <a:ext cx="3517901" cy="483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defTabSz="825500">
                <a:spcBef>
                  <a:spcPts val="3200"/>
                </a:spcBef>
                <a:defRPr sz="1400" spc="153">
                  <a:solidFill>
                    <a:srgbClr val="DE411B"/>
                  </a:solidFill>
                </a:defRPr>
              </a:lvl1pPr>
            </a:lstStyle>
            <a:p>
              <a:r>
                <a:rPr dirty="0"/>
                <a:t>Nearshore Delivery</a:t>
              </a:r>
            </a:p>
          </p:txBody>
        </p:sp>
      </p:grpSp>
      <p:grpSp>
        <p:nvGrpSpPr>
          <p:cNvPr id="106" name="Group">
            <a:extLst>
              <a:ext uri="{FF2B5EF4-FFF2-40B4-BE49-F238E27FC236}">
                <a16:creationId xmlns:a16="http://schemas.microsoft.com/office/drawing/2014/main" id="{962F4F59-E653-D342-8ACF-A689D2B05B9A}"/>
              </a:ext>
            </a:extLst>
          </p:cNvPr>
          <p:cNvGrpSpPr/>
          <p:nvPr/>
        </p:nvGrpSpPr>
        <p:grpSpPr>
          <a:xfrm>
            <a:off x="6348282" y="7879757"/>
            <a:ext cx="5364534" cy="1808259"/>
            <a:chOff x="0" y="0"/>
            <a:chExt cx="5364532" cy="1808258"/>
          </a:xfrm>
        </p:grpSpPr>
        <p:sp>
          <p:nvSpPr>
            <p:cNvPr id="107" name="WORLD CLASS ENGINEERING @ OUR OFFICES">
              <a:extLst>
                <a:ext uri="{FF2B5EF4-FFF2-40B4-BE49-F238E27FC236}">
                  <a16:creationId xmlns:a16="http://schemas.microsoft.com/office/drawing/2014/main" id="{6B222BC6-86AA-D64E-BDC1-4C541656E831}"/>
                </a:ext>
              </a:extLst>
            </p:cNvPr>
            <p:cNvSpPr/>
            <p:nvPr/>
          </p:nvSpPr>
          <p:spPr>
            <a:xfrm>
              <a:off x="12427" y="0"/>
              <a:ext cx="5352105" cy="483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algn="l">
                <a:lnSpc>
                  <a:spcPct val="90000"/>
                </a:lnSpc>
                <a:defRPr sz="1500" spc="164">
                  <a:latin typeface="Helvetica"/>
                  <a:ea typeface="Helvetica"/>
                  <a:cs typeface="Helvetica"/>
                  <a:sym typeface="Helvetica"/>
                </a:defRPr>
              </a:lvl1pPr>
            </a:lstStyle>
            <a:p>
              <a:r>
                <a:rPr lang="en-US" dirty="0">
                  <a:solidFill>
                    <a:srgbClr val="5E5E5E"/>
                  </a:solidFill>
                </a:rPr>
                <a:t>WORLD CLASS ENGINEERING @ OUR OFFICES</a:t>
              </a:r>
            </a:p>
          </p:txBody>
        </p:sp>
        <p:sp>
          <p:nvSpPr>
            <p:cNvPr id="108" name="Nearshore…">
              <a:extLst>
                <a:ext uri="{FF2B5EF4-FFF2-40B4-BE49-F238E27FC236}">
                  <a16:creationId xmlns:a16="http://schemas.microsoft.com/office/drawing/2014/main" id="{B134735A-88F3-304F-AD63-F89C9E96B397}"/>
                </a:ext>
              </a:extLst>
            </p:cNvPr>
            <p:cNvSpPr/>
            <p:nvPr/>
          </p:nvSpPr>
          <p:spPr>
            <a:xfrm>
              <a:off x="0" y="352718"/>
              <a:ext cx="3807227" cy="1455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p>
              <a:pPr marL="198437" indent="-198437" algn="l">
                <a:lnSpc>
                  <a:spcPct val="90000"/>
                </a:lnSpc>
                <a:buSzPct val="125000"/>
                <a:buChar char="•"/>
                <a:defRPr sz="1500"/>
              </a:pPr>
              <a:r>
                <a:rPr lang="en-GB" sz="1400" cap="none" spc="0" dirty="0">
                  <a:solidFill>
                    <a:srgbClr val="5E5E5E"/>
                  </a:solidFill>
                </a:rPr>
                <a:t>Nearshore</a:t>
              </a:r>
            </a:p>
            <a:p>
              <a:pPr marL="198437" indent="-198437" algn="l">
                <a:lnSpc>
                  <a:spcPct val="90000"/>
                </a:lnSpc>
                <a:buSzPct val="125000"/>
                <a:buChar char="•"/>
                <a:defRPr sz="1500"/>
              </a:pPr>
              <a:r>
                <a:rPr lang="en-GB" sz="1400" cap="none" spc="0" dirty="0">
                  <a:solidFill>
                    <a:srgbClr val="5E5E5E"/>
                  </a:solidFill>
                </a:rPr>
                <a:t>Top talent</a:t>
              </a:r>
            </a:p>
            <a:p>
              <a:pPr marL="198437" indent="-198437" algn="l">
                <a:lnSpc>
                  <a:spcPct val="90000"/>
                </a:lnSpc>
                <a:buSzPct val="125000"/>
                <a:buChar char="•"/>
                <a:defRPr sz="1500"/>
              </a:pPr>
              <a:r>
                <a:rPr lang="en-GB" sz="1400" cap="none" spc="0" dirty="0">
                  <a:solidFill>
                    <a:srgbClr val="5E5E5E"/>
                  </a:solidFill>
                </a:rPr>
                <a:t>Challenge culture</a:t>
              </a:r>
            </a:p>
            <a:p>
              <a:pPr marL="198437" indent="-198437" algn="l">
                <a:lnSpc>
                  <a:spcPct val="90000"/>
                </a:lnSpc>
                <a:buSzPct val="125000"/>
                <a:buChar char="•"/>
                <a:defRPr sz="1500"/>
              </a:pPr>
              <a:r>
                <a:rPr lang="en-GB" sz="1400" cap="none" spc="0" dirty="0">
                  <a:solidFill>
                    <a:srgbClr val="5E5E5E"/>
                  </a:solidFill>
                </a:rPr>
                <a:t>Excellent IT skills, an agile mindset</a:t>
              </a:r>
            </a:p>
            <a:p>
              <a:pPr marL="198437" indent="-198437" algn="l">
                <a:lnSpc>
                  <a:spcPct val="90000"/>
                </a:lnSpc>
                <a:buSzPct val="125000"/>
                <a:buChar char="•"/>
                <a:defRPr sz="1500"/>
              </a:pPr>
              <a:r>
                <a:rPr lang="en-GB" sz="1400" cap="none" spc="0" dirty="0">
                  <a:solidFill>
                    <a:srgbClr val="5E5E5E"/>
                  </a:solidFill>
                </a:rPr>
                <a:t>Focused on innovation</a:t>
              </a:r>
            </a:p>
            <a:p>
              <a:pPr marL="198437" indent="-198437" algn="l">
                <a:lnSpc>
                  <a:spcPct val="90000"/>
                </a:lnSpc>
                <a:buSzPct val="125000"/>
                <a:buChar char="•"/>
                <a:defRPr sz="1500"/>
              </a:pPr>
              <a:r>
                <a:rPr lang="en-GB" sz="1400" cap="none" spc="0" dirty="0">
                  <a:solidFill>
                    <a:srgbClr val="5E5E5E"/>
                  </a:solidFill>
                </a:rPr>
                <a:t>Timezone proximity</a:t>
              </a:r>
            </a:p>
          </p:txBody>
        </p:sp>
      </p:grpSp>
      <p:sp>
        <p:nvSpPr>
          <p:cNvPr id="6" name="Oval 5">
            <a:extLst>
              <a:ext uri="{FF2B5EF4-FFF2-40B4-BE49-F238E27FC236}">
                <a16:creationId xmlns:a16="http://schemas.microsoft.com/office/drawing/2014/main" id="{A4036CD5-E8DD-D744-BEBF-DF97FEDD6146}"/>
              </a:ext>
            </a:extLst>
          </p:cNvPr>
          <p:cNvSpPr>
            <a:spLocks noChangeAspect="1"/>
          </p:cNvSpPr>
          <p:nvPr/>
        </p:nvSpPr>
        <p:spPr>
          <a:xfrm>
            <a:off x="20398194" y="4846510"/>
            <a:ext cx="1440000" cy="1440000"/>
          </a:xfrm>
          <a:prstGeom prst="ellipse">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12" name="Oval 111">
            <a:extLst>
              <a:ext uri="{FF2B5EF4-FFF2-40B4-BE49-F238E27FC236}">
                <a16:creationId xmlns:a16="http://schemas.microsoft.com/office/drawing/2014/main" id="{39836EAD-5A60-4A4D-9767-E9FB40E0D5D0}"/>
              </a:ext>
            </a:extLst>
          </p:cNvPr>
          <p:cNvSpPr>
            <a:spLocks noChangeAspect="1"/>
          </p:cNvSpPr>
          <p:nvPr/>
        </p:nvSpPr>
        <p:spPr>
          <a:xfrm>
            <a:off x="16260707" y="9127587"/>
            <a:ext cx="1188000" cy="1188000"/>
          </a:xfrm>
          <a:prstGeom prst="ellipse">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13" name="Oval 112">
            <a:extLst>
              <a:ext uri="{FF2B5EF4-FFF2-40B4-BE49-F238E27FC236}">
                <a16:creationId xmlns:a16="http://schemas.microsoft.com/office/drawing/2014/main" id="{9CF6C19B-9314-774D-B269-FCA265D6C190}"/>
              </a:ext>
            </a:extLst>
          </p:cNvPr>
          <p:cNvSpPr>
            <a:spLocks noChangeAspect="1"/>
          </p:cNvSpPr>
          <p:nvPr/>
        </p:nvSpPr>
        <p:spPr>
          <a:xfrm>
            <a:off x="15541422" y="7162526"/>
            <a:ext cx="1080000" cy="1080000"/>
          </a:xfrm>
          <a:prstGeom prst="ellipse">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3" name="TextBox 2">
            <a:extLst>
              <a:ext uri="{FF2B5EF4-FFF2-40B4-BE49-F238E27FC236}">
                <a16:creationId xmlns:a16="http://schemas.microsoft.com/office/drawing/2014/main" id="{3AA4585F-0E28-E648-95A5-7C00208277A8}"/>
              </a:ext>
            </a:extLst>
          </p:cNvPr>
          <p:cNvSpPr txBox="1"/>
          <p:nvPr/>
        </p:nvSpPr>
        <p:spPr>
          <a:xfrm>
            <a:off x="9846129" y="7756071"/>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grpSp>
        <p:nvGrpSpPr>
          <p:cNvPr id="60" name="Group">
            <a:extLst>
              <a:ext uri="{FF2B5EF4-FFF2-40B4-BE49-F238E27FC236}">
                <a16:creationId xmlns:a16="http://schemas.microsoft.com/office/drawing/2014/main" id="{2F358F87-4B9A-2946-8456-201BF4D277FE}"/>
              </a:ext>
            </a:extLst>
          </p:cNvPr>
          <p:cNvGrpSpPr/>
          <p:nvPr/>
        </p:nvGrpSpPr>
        <p:grpSpPr>
          <a:xfrm>
            <a:off x="21354781" y="5326579"/>
            <a:ext cx="283682" cy="283683"/>
            <a:chOff x="0" y="0"/>
            <a:chExt cx="283681" cy="283681"/>
          </a:xfrm>
        </p:grpSpPr>
        <p:sp>
          <p:nvSpPr>
            <p:cNvPr id="61" name="Circle">
              <a:extLst>
                <a:ext uri="{FF2B5EF4-FFF2-40B4-BE49-F238E27FC236}">
                  <a16:creationId xmlns:a16="http://schemas.microsoft.com/office/drawing/2014/main" id="{C794C3CD-B14E-684B-BFB0-03DFBCE06C12}"/>
                </a:ext>
              </a:extLst>
            </p:cNvPr>
            <p:cNvSpPr/>
            <p:nvPr/>
          </p:nvSpPr>
          <p:spPr>
            <a:xfrm>
              <a:off x="87732" y="61858"/>
              <a:ext cx="113828" cy="113829"/>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62" name="pin.pdf" descr="pin.pdf">
              <a:extLst>
                <a:ext uri="{FF2B5EF4-FFF2-40B4-BE49-F238E27FC236}">
                  <a16:creationId xmlns:a16="http://schemas.microsoft.com/office/drawing/2014/main" id="{26EE308D-A662-2342-ADFC-1D650F3011D9}"/>
                </a:ext>
              </a:extLst>
            </p:cNvPr>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63" name="Group">
            <a:extLst>
              <a:ext uri="{FF2B5EF4-FFF2-40B4-BE49-F238E27FC236}">
                <a16:creationId xmlns:a16="http://schemas.microsoft.com/office/drawing/2014/main" id="{F67B3422-185E-F149-918E-4A9AB072F889}"/>
              </a:ext>
            </a:extLst>
          </p:cNvPr>
          <p:cNvGrpSpPr/>
          <p:nvPr/>
        </p:nvGrpSpPr>
        <p:grpSpPr>
          <a:xfrm>
            <a:off x="21198754" y="5284027"/>
            <a:ext cx="283682" cy="283682"/>
            <a:chOff x="0" y="0"/>
            <a:chExt cx="283681" cy="283681"/>
          </a:xfrm>
        </p:grpSpPr>
        <p:sp>
          <p:nvSpPr>
            <p:cNvPr id="64" name="Circle">
              <a:extLst>
                <a:ext uri="{FF2B5EF4-FFF2-40B4-BE49-F238E27FC236}">
                  <a16:creationId xmlns:a16="http://schemas.microsoft.com/office/drawing/2014/main" id="{45E8D1AE-520D-AA4A-BFD7-137A27B3AF9C}"/>
                </a:ext>
              </a:extLst>
            </p:cNvPr>
            <p:cNvSpPr/>
            <p:nvPr/>
          </p:nvSpPr>
          <p:spPr>
            <a:xfrm>
              <a:off x="87733" y="50511"/>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65" name="pin.pdf" descr="pin.pdf">
              <a:extLst>
                <a:ext uri="{FF2B5EF4-FFF2-40B4-BE49-F238E27FC236}">
                  <a16:creationId xmlns:a16="http://schemas.microsoft.com/office/drawing/2014/main" id="{07149D27-87B9-EF4C-A8F3-AB6955C50142}"/>
                </a:ext>
              </a:extLst>
            </p:cNvPr>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66" name="Group">
            <a:extLst>
              <a:ext uri="{FF2B5EF4-FFF2-40B4-BE49-F238E27FC236}">
                <a16:creationId xmlns:a16="http://schemas.microsoft.com/office/drawing/2014/main" id="{58EF4B41-4D04-144A-B166-52576F3F24DD}"/>
              </a:ext>
            </a:extLst>
          </p:cNvPr>
          <p:cNvGrpSpPr/>
          <p:nvPr/>
        </p:nvGrpSpPr>
        <p:grpSpPr>
          <a:xfrm>
            <a:off x="21020375" y="5333808"/>
            <a:ext cx="283684" cy="283684"/>
            <a:chOff x="-2193" y="15437"/>
            <a:chExt cx="283682" cy="283682"/>
          </a:xfrm>
        </p:grpSpPr>
        <p:sp>
          <p:nvSpPr>
            <p:cNvPr id="67" name="Circle">
              <a:extLst>
                <a:ext uri="{FF2B5EF4-FFF2-40B4-BE49-F238E27FC236}">
                  <a16:creationId xmlns:a16="http://schemas.microsoft.com/office/drawing/2014/main" id="{C0357260-A713-D747-A17C-BD0F9284A4EB}"/>
                </a:ext>
              </a:extLst>
            </p:cNvPr>
            <p:cNvSpPr/>
            <p:nvPr/>
          </p:nvSpPr>
          <p:spPr>
            <a:xfrm>
              <a:off x="87733" y="61858"/>
              <a:ext cx="113828" cy="113829"/>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68" name="pin.pdf" descr="pin.pdf">
              <a:extLst>
                <a:ext uri="{FF2B5EF4-FFF2-40B4-BE49-F238E27FC236}">
                  <a16:creationId xmlns:a16="http://schemas.microsoft.com/office/drawing/2014/main" id="{5BBA1004-6BDC-F842-B06F-658FD5202FF6}"/>
                </a:ext>
              </a:extLst>
            </p:cNvPr>
            <p:cNvPicPr>
              <a:picLocks noChangeAspect="1"/>
            </p:cNvPicPr>
            <p:nvPr/>
          </p:nvPicPr>
          <p:blipFill>
            <a:blip r:embed="rId4"/>
            <a:srcRect/>
            <a:stretch>
              <a:fillRect/>
            </a:stretch>
          </p:blipFill>
          <p:spPr>
            <a:xfrm>
              <a:off x="-2193" y="15437"/>
              <a:ext cx="283682" cy="283682"/>
            </a:xfrm>
            <a:prstGeom prst="rect">
              <a:avLst/>
            </a:prstGeom>
            <a:ln w="12700" cap="flat">
              <a:noFill/>
              <a:miter lim="400000"/>
            </a:ln>
            <a:effectLst/>
          </p:spPr>
        </p:pic>
      </p:grpSp>
      <p:grpSp>
        <p:nvGrpSpPr>
          <p:cNvPr id="69" name="Group">
            <a:extLst>
              <a:ext uri="{FF2B5EF4-FFF2-40B4-BE49-F238E27FC236}">
                <a16:creationId xmlns:a16="http://schemas.microsoft.com/office/drawing/2014/main" id="{FDDF968A-E9ED-8E43-915D-874A88E8D8EB}"/>
              </a:ext>
            </a:extLst>
          </p:cNvPr>
          <p:cNvGrpSpPr/>
          <p:nvPr/>
        </p:nvGrpSpPr>
        <p:grpSpPr>
          <a:xfrm>
            <a:off x="20900888" y="5581892"/>
            <a:ext cx="283683" cy="283683"/>
            <a:chOff x="0" y="0"/>
            <a:chExt cx="283681" cy="283681"/>
          </a:xfrm>
        </p:grpSpPr>
        <p:sp>
          <p:nvSpPr>
            <p:cNvPr id="70" name="Circle">
              <a:extLst>
                <a:ext uri="{FF2B5EF4-FFF2-40B4-BE49-F238E27FC236}">
                  <a16:creationId xmlns:a16="http://schemas.microsoft.com/office/drawing/2014/main" id="{21DFEA1C-104E-B54A-BAFB-AF090B7DCCF1}"/>
                </a:ext>
              </a:extLst>
            </p:cNvPr>
            <p:cNvSpPr/>
            <p:nvPr/>
          </p:nvSpPr>
          <p:spPr>
            <a:xfrm>
              <a:off x="87733" y="61858"/>
              <a:ext cx="113828" cy="113829"/>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71" name="pin.pdf" descr="pin.pdf">
              <a:extLst>
                <a:ext uri="{FF2B5EF4-FFF2-40B4-BE49-F238E27FC236}">
                  <a16:creationId xmlns:a16="http://schemas.microsoft.com/office/drawing/2014/main" id="{EF27719B-09FC-084D-8864-058DB7087C5A}"/>
                </a:ext>
              </a:extLst>
            </p:cNvPr>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72" name="Group">
            <a:extLst>
              <a:ext uri="{FF2B5EF4-FFF2-40B4-BE49-F238E27FC236}">
                <a16:creationId xmlns:a16="http://schemas.microsoft.com/office/drawing/2014/main" id="{EA28D3A5-B247-294D-AEC5-916A40557074}"/>
              </a:ext>
            </a:extLst>
          </p:cNvPr>
          <p:cNvGrpSpPr/>
          <p:nvPr/>
        </p:nvGrpSpPr>
        <p:grpSpPr>
          <a:xfrm>
            <a:off x="21042729" y="5630181"/>
            <a:ext cx="283684" cy="283684"/>
            <a:chOff x="0" y="0"/>
            <a:chExt cx="283682" cy="283682"/>
          </a:xfrm>
        </p:grpSpPr>
        <p:sp>
          <p:nvSpPr>
            <p:cNvPr id="73" name="Circle">
              <a:extLst>
                <a:ext uri="{FF2B5EF4-FFF2-40B4-BE49-F238E27FC236}">
                  <a16:creationId xmlns:a16="http://schemas.microsoft.com/office/drawing/2014/main" id="{9F60BBCE-BEB0-4E43-9C55-22B73824D02A}"/>
                </a:ext>
              </a:extLst>
            </p:cNvPr>
            <p:cNvSpPr/>
            <p:nvPr/>
          </p:nvSpPr>
          <p:spPr>
            <a:xfrm>
              <a:off x="87733" y="50511"/>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74" name="pin.pdf" descr="pin.pdf">
              <a:extLst>
                <a:ext uri="{FF2B5EF4-FFF2-40B4-BE49-F238E27FC236}">
                  <a16:creationId xmlns:a16="http://schemas.microsoft.com/office/drawing/2014/main" id="{58B9BF09-D854-6447-8C46-FCB17B51FB5C}"/>
                </a:ext>
              </a:extLst>
            </p:cNvPr>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75" name="Group">
            <a:extLst>
              <a:ext uri="{FF2B5EF4-FFF2-40B4-BE49-F238E27FC236}">
                <a16:creationId xmlns:a16="http://schemas.microsoft.com/office/drawing/2014/main" id="{3A6243B3-7643-1346-B1BE-B125090014D0}"/>
              </a:ext>
            </a:extLst>
          </p:cNvPr>
          <p:cNvGrpSpPr/>
          <p:nvPr/>
        </p:nvGrpSpPr>
        <p:grpSpPr>
          <a:xfrm>
            <a:off x="21170386" y="5597829"/>
            <a:ext cx="283683" cy="283683"/>
            <a:chOff x="0" y="0"/>
            <a:chExt cx="283682" cy="283682"/>
          </a:xfrm>
        </p:grpSpPr>
        <p:sp>
          <p:nvSpPr>
            <p:cNvPr id="76" name="Circle">
              <a:extLst>
                <a:ext uri="{FF2B5EF4-FFF2-40B4-BE49-F238E27FC236}">
                  <a16:creationId xmlns:a16="http://schemas.microsoft.com/office/drawing/2014/main" id="{0CDE5577-D658-3E47-B1D2-331805E01873}"/>
                </a:ext>
              </a:extLst>
            </p:cNvPr>
            <p:cNvSpPr/>
            <p:nvPr/>
          </p:nvSpPr>
          <p:spPr>
            <a:xfrm>
              <a:off x="87733" y="50511"/>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77" name="pin.pdf" descr="pin.pdf">
              <a:extLst>
                <a:ext uri="{FF2B5EF4-FFF2-40B4-BE49-F238E27FC236}">
                  <a16:creationId xmlns:a16="http://schemas.microsoft.com/office/drawing/2014/main" id="{31C8FAD5-8DA4-BD4F-BEAB-17970D63332D}"/>
                </a:ext>
              </a:extLst>
            </p:cNvPr>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78" name="Group">
            <a:extLst>
              <a:ext uri="{FF2B5EF4-FFF2-40B4-BE49-F238E27FC236}">
                <a16:creationId xmlns:a16="http://schemas.microsoft.com/office/drawing/2014/main" id="{A5C2F9EF-EDDF-B540-BF36-A0CBEA867E5F}"/>
              </a:ext>
            </a:extLst>
          </p:cNvPr>
          <p:cNvGrpSpPr/>
          <p:nvPr/>
        </p:nvGrpSpPr>
        <p:grpSpPr>
          <a:xfrm>
            <a:off x="21298043" y="5600061"/>
            <a:ext cx="283684" cy="283683"/>
            <a:chOff x="0" y="0"/>
            <a:chExt cx="283682" cy="283682"/>
          </a:xfrm>
        </p:grpSpPr>
        <p:sp>
          <p:nvSpPr>
            <p:cNvPr id="79" name="Circle">
              <a:extLst>
                <a:ext uri="{FF2B5EF4-FFF2-40B4-BE49-F238E27FC236}">
                  <a16:creationId xmlns:a16="http://schemas.microsoft.com/office/drawing/2014/main" id="{2CB2075A-23A9-4B40-9BFD-46331C70F133}"/>
                </a:ext>
              </a:extLst>
            </p:cNvPr>
            <p:cNvSpPr/>
            <p:nvPr/>
          </p:nvSpPr>
          <p:spPr>
            <a:xfrm>
              <a:off x="87733" y="50511"/>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80" name="pin.pdf" descr="pin.pdf">
              <a:extLst>
                <a:ext uri="{FF2B5EF4-FFF2-40B4-BE49-F238E27FC236}">
                  <a16:creationId xmlns:a16="http://schemas.microsoft.com/office/drawing/2014/main" id="{17BC5302-EEAC-B144-87E6-7A3D32EFC83F}"/>
                </a:ext>
              </a:extLst>
            </p:cNvPr>
            <p:cNvPicPr>
              <a:picLocks noChangeAspect="1"/>
            </p:cNvPicPr>
            <p:nvPr/>
          </p:nvPicPr>
          <p:blipFill>
            <a:blip r:embed="rId4"/>
            <a:srcRect/>
            <a:stretch>
              <a:fillRect/>
            </a:stretch>
          </p:blipFill>
          <p:spPr>
            <a:xfrm>
              <a:off x="0" y="0"/>
              <a:ext cx="283682" cy="283682"/>
            </a:xfrm>
            <a:prstGeom prst="rect">
              <a:avLst/>
            </a:prstGeom>
            <a:ln w="12700" cap="flat">
              <a:noFill/>
              <a:miter lim="400000"/>
            </a:ln>
            <a:effectLst/>
          </p:spPr>
        </p:pic>
      </p:grpSp>
      <p:grpSp>
        <p:nvGrpSpPr>
          <p:cNvPr id="84" name="Group 83">
            <a:extLst>
              <a:ext uri="{FF2B5EF4-FFF2-40B4-BE49-F238E27FC236}">
                <a16:creationId xmlns:a16="http://schemas.microsoft.com/office/drawing/2014/main" id="{4B3D7D54-3117-9C4E-9D78-856A354DBF1F}"/>
              </a:ext>
            </a:extLst>
          </p:cNvPr>
          <p:cNvGrpSpPr/>
          <p:nvPr/>
        </p:nvGrpSpPr>
        <p:grpSpPr>
          <a:xfrm>
            <a:off x="20775857" y="5331322"/>
            <a:ext cx="283684" cy="283684"/>
            <a:chOff x="20026777" y="5420873"/>
            <a:chExt cx="283684" cy="283684"/>
          </a:xfrm>
        </p:grpSpPr>
        <p:sp>
          <p:nvSpPr>
            <p:cNvPr id="85" name="Circle">
              <a:extLst>
                <a:ext uri="{FF2B5EF4-FFF2-40B4-BE49-F238E27FC236}">
                  <a16:creationId xmlns:a16="http://schemas.microsoft.com/office/drawing/2014/main" id="{9BC80423-AE5D-4B43-9243-B90178DF9050}"/>
                </a:ext>
              </a:extLst>
            </p:cNvPr>
            <p:cNvSpPr/>
            <p:nvPr/>
          </p:nvSpPr>
          <p:spPr>
            <a:xfrm>
              <a:off x="20109396" y="5468062"/>
              <a:ext cx="113829" cy="113830"/>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86" name="pin.pdf" descr="pin.pdf">
              <a:extLst>
                <a:ext uri="{FF2B5EF4-FFF2-40B4-BE49-F238E27FC236}">
                  <a16:creationId xmlns:a16="http://schemas.microsoft.com/office/drawing/2014/main" id="{135170B3-25AD-994D-9B29-B3588B9CEE02}"/>
                </a:ext>
              </a:extLst>
            </p:cNvPr>
            <p:cNvPicPr>
              <a:picLocks noChangeAspect="1"/>
            </p:cNvPicPr>
            <p:nvPr/>
          </p:nvPicPr>
          <p:blipFill>
            <a:blip r:embed="rId4"/>
            <a:srcRect/>
            <a:stretch>
              <a:fillRect/>
            </a:stretch>
          </p:blipFill>
          <p:spPr>
            <a:xfrm>
              <a:off x="20026777" y="5420873"/>
              <a:ext cx="283684" cy="283684"/>
            </a:xfrm>
            <a:prstGeom prst="rect">
              <a:avLst/>
            </a:prstGeom>
            <a:ln w="12700" cap="flat">
              <a:noFill/>
              <a:miter lim="400000"/>
            </a:ln>
            <a:effectLst/>
          </p:spPr>
        </p:pic>
      </p:grpSp>
      <p:grpSp>
        <p:nvGrpSpPr>
          <p:cNvPr id="87" name="Group 86">
            <a:extLst>
              <a:ext uri="{FF2B5EF4-FFF2-40B4-BE49-F238E27FC236}">
                <a16:creationId xmlns:a16="http://schemas.microsoft.com/office/drawing/2014/main" id="{DB821968-20D7-0A49-BD32-6A63B6448490}"/>
              </a:ext>
            </a:extLst>
          </p:cNvPr>
          <p:cNvGrpSpPr/>
          <p:nvPr/>
        </p:nvGrpSpPr>
        <p:grpSpPr>
          <a:xfrm>
            <a:off x="20562497" y="5276458"/>
            <a:ext cx="283684" cy="283684"/>
            <a:chOff x="20026777" y="5420873"/>
            <a:chExt cx="283684" cy="283684"/>
          </a:xfrm>
        </p:grpSpPr>
        <p:sp>
          <p:nvSpPr>
            <p:cNvPr id="88" name="Circle">
              <a:extLst>
                <a:ext uri="{FF2B5EF4-FFF2-40B4-BE49-F238E27FC236}">
                  <a16:creationId xmlns:a16="http://schemas.microsoft.com/office/drawing/2014/main" id="{5DE6AFDD-21B2-C845-8661-D0C968BD5308}"/>
                </a:ext>
              </a:extLst>
            </p:cNvPr>
            <p:cNvSpPr/>
            <p:nvPr/>
          </p:nvSpPr>
          <p:spPr>
            <a:xfrm>
              <a:off x="20109396" y="5468062"/>
              <a:ext cx="113829" cy="113830"/>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89" name="pin.pdf" descr="pin.pdf">
              <a:extLst>
                <a:ext uri="{FF2B5EF4-FFF2-40B4-BE49-F238E27FC236}">
                  <a16:creationId xmlns:a16="http://schemas.microsoft.com/office/drawing/2014/main" id="{E5CB2CEB-9FF9-DB41-99F7-616C7B9272F1}"/>
                </a:ext>
              </a:extLst>
            </p:cNvPr>
            <p:cNvPicPr>
              <a:picLocks noChangeAspect="1"/>
            </p:cNvPicPr>
            <p:nvPr/>
          </p:nvPicPr>
          <p:blipFill>
            <a:blip r:embed="rId4"/>
            <a:srcRect/>
            <a:stretch>
              <a:fillRect/>
            </a:stretch>
          </p:blipFill>
          <p:spPr>
            <a:xfrm>
              <a:off x="20026777" y="5420873"/>
              <a:ext cx="283684" cy="283684"/>
            </a:xfrm>
            <a:prstGeom prst="rect">
              <a:avLst/>
            </a:prstGeom>
            <a:ln w="12700" cap="flat">
              <a:noFill/>
              <a:miter lim="400000"/>
            </a:ln>
            <a:effectLst/>
          </p:spPr>
        </p:pic>
      </p:grpSp>
      <p:grpSp>
        <p:nvGrpSpPr>
          <p:cNvPr id="90" name="Group 89">
            <a:extLst>
              <a:ext uri="{FF2B5EF4-FFF2-40B4-BE49-F238E27FC236}">
                <a16:creationId xmlns:a16="http://schemas.microsoft.com/office/drawing/2014/main" id="{BBFCE2DA-AA4F-8844-8A88-253BA934F3E7}"/>
              </a:ext>
            </a:extLst>
          </p:cNvPr>
          <p:cNvGrpSpPr/>
          <p:nvPr/>
        </p:nvGrpSpPr>
        <p:grpSpPr>
          <a:xfrm>
            <a:off x="20660033" y="5264266"/>
            <a:ext cx="283684" cy="283684"/>
            <a:chOff x="20026777" y="5420873"/>
            <a:chExt cx="283684" cy="283684"/>
          </a:xfrm>
        </p:grpSpPr>
        <p:sp>
          <p:nvSpPr>
            <p:cNvPr id="91" name="Circle">
              <a:extLst>
                <a:ext uri="{FF2B5EF4-FFF2-40B4-BE49-F238E27FC236}">
                  <a16:creationId xmlns:a16="http://schemas.microsoft.com/office/drawing/2014/main" id="{0558641D-465B-9C42-95E2-BE5C3F6D8620}"/>
                </a:ext>
              </a:extLst>
            </p:cNvPr>
            <p:cNvSpPr/>
            <p:nvPr/>
          </p:nvSpPr>
          <p:spPr>
            <a:xfrm>
              <a:off x="20109396" y="5468062"/>
              <a:ext cx="113829" cy="113830"/>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92" name="pin.pdf" descr="pin.pdf">
              <a:extLst>
                <a:ext uri="{FF2B5EF4-FFF2-40B4-BE49-F238E27FC236}">
                  <a16:creationId xmlns:a16="http://schemas.microsoft.com/office/drawing/2014/main" id="{3FA7E0AF-A19C-F34C-848D-BA914CA15D7E}"/>
                </a:ext>
              </a:extLst>
            </p:cNvPr>
            <p:cNvPicPr>
              <a:picLocks noChangeAspect="1"/>
            </p:cNvPicPr>
            <p:nvPr/>
          </p:nvPicPr>
          <p:blipFill>
            <a:blip r:embed="rId4"/>
            <a:srcRect/>
            <a:stretch>
              <a:fillRect/>
            </a:stretch>
          </p:blipFill>
          <p:spPr>
            <a:xfrm>
              <a:off x="20026777" y="5420873"/>
              <a:ext cx="283684" cy="283684"/>
            </a:xfrm>
            <a:prstGeom prst="rect">
              <a:avLst/>
            </a:prstGeom>
            <a:ln w="12700" cap="flat">
              <a:noFill/>
              <a:miter lim="400000"/>
            </a:ln>
            <a:effectLst/>
          </p:spPr>
        </p:pic>
      </p:grpSp>
      <p:grpSp>
        <p:nvGrpSpPr>
          <p:cNvPr id="96" name="Group 95">
            <a:extLst>
              <a:ext uri="{FF2B5EF4-FFF2-40B4-BE49-F238E27FC236}">
                <a16:creationId xmlns:a16="http://schemas.microsoft.com/office/drawing/2014/main" id="{0ACE6354-3A92-9E4C-A1DB-F6706E340E1D}"/>
              </a:ext>
            </a:extLst>
          </p:cNvPr>
          <p:cNvGrpSpPr/>
          <p:nvPr/>
        </p:nvGrpSpPr>
        <p:grpSpPr>
          <a:xfrm>
            <a:off x="14414153" y="6597820"/>
            <a:ext cx="283683" cy="283683"/>
            <a:chOff x="14520833" y="6856900"/>
            <a:chExt cx="283683" cy="283683"/>
          </a:xfrm>
        </p:grpSpPr>
        <p:sp>
          <p:nvSpPr>
            <p:cNvPr id="97" name="Circle">
              <a:extLst>
                <a:ext uri="{FF2B5EF4-FFF2-40B4-BE49-F238E27FC236}">
                  <a16:creationId xmlns:a16="http://schemas.microsoft.com/office/drawing/2014/main" id="{A18BF8B3-15C4-2E43-BA41-F72B7244A6FC}"/>
                </a:ext>
              </a:extLst>
            </p:cNvPr>
            <p:cNvSpPr/>
            <p:nvPr/>
          </p:nvSpPr>
          <p:spPr>
            <a:xfrm>
              <a:off x="14605760" y="6896205"/>
              <a:ext cx="113828" cy="113828"/>
            </a:xfrm>
            <a:prstGeom prst="ellipse">
              <a:avLst/>
            </a:prstGeom>
            <a:solidFill>
              <a:srgbClr val="FFFFFF"/>
            </a:solidFill>
            <a:ln w="12700" cap="flat">
              <a:noFill/>
              <a:miter lim="400000"/>
            </a:ln>
            <a:effectLst/>
          </p:spPr>
          <p:txBody>
            <a:bodyPr wrap="square" lIns="0" tIns="0" rIns="0" bIns="0" numCol="1" anchor="ctr">
              <a:noAutofit/>
            </a:bodyPr>
            <a:lstStyle/>
            <a:p>
              <a:pPr algn="ctr" defTabSz="825500">
                <a:lnSpc>
                  <a:spcPct val="100000"/>
                </a:lnSpc>
                <a:defRPr sz="3200" cap="none" spc="0">
                  <a:solidFill>
                    <a:schemeClr val="accent4">
                      <a:hueOff val="366961"/>
                      <a:satOff val="4172"/>
                      <a:lumOff val="11129"/>
                    </a:schemeClr>
                  </a:solidFill>
                </a:defRPr>
              </a:pPr>
              <a:endParaRPr dirty="0"/>
            </a:p>
          </p:txBody>
        </p:sp>
        <p:pic>
          <p:nvPicPr>
            <p:cNvPr id="98" name="pin.pdf" descr="pin.pdf">
              <a:extLst>
                <a:ext uri="{FF2B5EF4-FFF2-40B4-BE49-F238E27FC236}">
                  <a16:creationId xmlns:a16="http://schemas.microsoft.com/office/drawing/2014/main" id="{5572F314-7FE6-2F4D-A200-A243B7687443}"/>
                </a:ext>
              </a:extLst>
            </p:cNvPr>
            <p:cNvPicPr>
              <a:picLocks noChangeAspect="1"/>
            </p:cNvPicPr>
            <p:nvPr/>
          </p:nvPicPr>
          <p:blipFill>
            <a:blip r:embed="rId4"/>
            <a:srcRect/>
            <a:stretch>
              <a:fillRect/>
            </a:stretch>
          </p:blipFill>
          <p:spPr>
            <a:xfrm>
              <a:off x="14520833" y="6856900"/>
              <a:ext cx="283683" cy="283683"/>
            </a:xfrm>
            <a:prstGeom prst="rect">
              <a:avLst/>
            </a:prstGeom>
            <a:ln w="12700" cap="flat">
              <a:noFill/>
              <a:miter lim="400000"/>
            </a:ln>
            <a:effectLst/>
          </p:spPr>
        </p:pic>
      </p:grpSp>
      <p:sp>
        <p:nvSpPr>
          <p:cNvPr id="99" name="Oval 98">
            <a:extLst>
              <a:ext uri="{FF2B5EF4-FFF2-40B4-BE49-F238E27FC236}">
                <a16:creationId xmlns:a16="http://schemas.microsoft.com/office/drawing/2014/main" id="{79EB8911-6538-EB43-A7D9-61DAF7EC29BD}"/>
              </a:ext>
            </a:extLst>
          </p:cNvPr>
          <p:cNvSpPr>
            <a:spLocks noChangeAspect="1"/>
          </p:cNvSpPr>
          <p:nvPr/>
        </p:nvSpPr>
        <p:spPr>
          <a:xfrm>
            <a:off x="13998375" y="6199661"/>
            <a:ext cx="1080000" cy="1080000"/>
          </a:xfrm>
          <a:prstGeom prst="ellipse">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00" name="European Union: Romania and Bulgaria…">
            <a:extLst>
              <a:ext uri="{FF2B5EF4-FFF2-40B4-BE49-F238E27FC236}">
                <a16:creationId xmlns:a16="http://schemas.microsoft.com/office/drawing/2014/main" id="{55C35CD1-1FE2-1644-A048-757B69A00F0E}"/>
              </a:ext>
            </a:extLst>
          </p:cNvPr>
          <p:cNvSpPr/>
          <p:nvPr/>
        </p:nvSpPr>
        <p:spPr>
          <a:xfrm>
            <a:off x="6524087" y="4921731"/>
            <a:ext cx="3062145" cy="2582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p>
            <a:pPr defTabSz="821531">
              <a:lnSpc>
                <a:spcPct val="100000"/>
              </a:lnSpc>
              <a:defRPr sz="1400" b="0" cap="none" spc="0">
                <a:solidFill>
                  <a:srgbClr val="5E5E5E"/>
                </a:solidFill>
              </a:defRPr>
            </a:pPr>
            <a:r>
              <a:rPr b="1" dirty="0"/>
              <a:t>European Union:</a:t>
            </a:r>
            <a:br>
              <a:rPr dirty="0"/>
            </a:br>
            <a:r>
              <a:rPr lang="en-GB" sz="1400" b="0" cap="none" dirty="0"/>
              <a:t>Bulgaria, Croatia, Romania and Slovenia</a:t>
            </a:r>
            <a:br>
              <a:rPr dirty="0"/>
            </a:br>
            <a:endParaRPr dirty="0"/>
          </a:p>
          <a:p>
            <a:pPr defTabSz="821531">
              <a:lnSpc>
                <a:spcPct val="100000"/>
              </a:lnSpc>
              <a:defRPr sz="1400" b="0" cap="none" spc="0">
                <a:solidFill>
                  <a:srgbClr val="5E5E5E"/>
                </a:solidFill>
              </a:defRPr>
            </a:pPr>
            <a:r>
              <a:rPr b="1" dirty="0"/>
              <a:t>Central European: </a:t>
            </a:r>
            <a:br>
              <a:rPr dirty="0"/>
            </a:br>
            <a:r>
              <a:rPr lang="en-GB" sz="1400" b="0" cap="none" dirty="0"/>
              <a:t>Bosnia &amp; Herzegovina, Moldova, North Macedonia and Serbia</a:t>
            </a:r>
          </a:p>
          <a:p>
            <a:pPr defTabSz="821531">
              <a:lnSpc>
                <a:spcPct val="100000"/>
              </a:lnSpc>
              <a:defRPr sz="1400" b="0" cap="none" spc="0">
                <a:solidFill>
                  <a:srgbClr val="5E5E5E"/>
                </a:solidFill>
              </a:defRPr>
            </a:pPr>
            <a:br>
              <a:rPr dirty="0"/>
            </a:br>
            <a:r>
              <a:rPr b="1" dirty="0"/>
              <a:t>Latin America:</a:t>
            </a:r>
            <a:br>
              <a:rPr dirty="0"/>
            </a:br>
            <a:r>
              <a:rPr lang="en-GB" sz="1400" b="0" cap="none" dirty="0"/>
              <a:t>Argentina, Colombia, Mexico, Uruguay and Venezuela</a:t>
            </a:r>
            <a:endParaRPr dirty="0"/>
          </a:p>
        </p:txBody>
      </p:sp>
    </p:spTree>
    <p:extLst>
      <p:ext uri="{BB962C8B-B14F-4D97-AF65-F5344CB8AC3E}">
        <p14:creationId xmlns:p14="http://schemas.microsoft.com/office/powerpoint/2010/main" val="324710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106"/>
                                        </p:tgtEl>
                                        <p:attrNameLst>
                                          <p:attrName>style.visibility</p:attrName>
                                        </p:attrNameLst>
                                      </p:cBhvr>
                                      <p:to>
                                        <p:strVal val="visible"/>
                                      </p:to>
                                    </p:set>
                                    <p:anim calcmode="lin" valueType="num">
                                      <p:cBhvr>
                                        <p:cTn id="7" dur="750" fill="hold"/>
                                        <p:tgtEl>
                                          <p:spTgt spid="106"/>
                                        </p:tgtEl>
                                        <p:attrNameLst>
                                          <p:attrName>ppt_w</p:attrName>
                                        </p:attrNameLst>
                                      </p:cBhvr>
                                      <p:tavLst>
                                        <p:tav tm="0">
                                          <p:val>
                                            <p:fltVal val="0"/>
                                          </p:val>
                                        </p:tav>
                                        <p:tav tm="100000">
                                          <p:val>
                                            <p:strVal val="#ppt_w"/>
                                          </p:val>
                                        </p:tav>
                                      </p:tavLst>
                                    </p:anim>
                                    <p:anim calcmode="lin" valueType="num">
                                      <p:cBhvr>
                                        <p:cTn id="8" dur="750" fill="hold"/>
                                        <p:tgtEl>
                                          <p:spTgt spid="10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531C7-11E0-574E-9864-D0E2E384DAC6}"/>
              </a:ext>
            </a:extLst>
          </p:cNvPr>
          <p:cNvPicPr>
            <a:picLocks noChangeAspect="1"/>
          </p:cNvPicPr>
          <p:nvPr/>
        </p:nvPicPr>
        <p:blipFill>
          <a:blip r:embed="rId3"/>
          <a:stretch>
            <a:fillRect/>
          </a:stretch>
        </p:blipFill>
        <p:spPr>
          <a:xfrm>
            <a:off x="5024337" y="2073736"/>
            <a:ext cx="13208000" cy="10083800"/>
          </a:xfrm>
          <a:prstGeom prst="rect">
            <a:avLst/>
          </a:prstGeom>
        </p:spPr>
      </p:pic>
      <p:sp>
        <p:nvSpPr>
          <p:cNvPr id="6" name="Great capability all over our close to client and delivery offices…">
            <a:extLst>
              <a:ext uri="{FF2B5EF4-FFF2-40B4-BE49-F238E27FC236}">
                <a16:creationId xmlns:a16="http://schemas.microsoft.com/office/drawing/2014/main" id="{7E20732E-5291-094F-B5A2-8AF28C65FC0B}"/>
              </a:ext>
            </a:extLst>
          </p:cNvPr>
          <p:cNvSpPr txBox="1"/>
          <p:nvPr/>
        </p:nvSpPr>
        <p:spPr>
          <a:xfrm>
            <a:off x="3021204" y="8419501"/>
            <a:ext cx="3954531" cy="18709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algn="r" defTabSz="825500">
              <a:lnSpc>
                <a:spcPct val="90000"/>
              </a:lnSpc>
              <a:defRPr sz="1400" cap="all" spc="153">
                <a:solidFill>
                  <a:srgbClr val="494949"/>
                </a:solidFill>
              </a:defRPr>
            </a:pPr>
            <a:r>
              <a:rPr sz="1400" spc="153">
                <a:solidFill>
                  <a:srgbClr val="494949"/>
                </a:solidFill>
                <a:latin typeface="Arial" panose="020B0604020202020204" pitchFamily="34" charset="0"/>
                <a:ea typeface="Helvetica Neue"/>
                <a:cs typeface="Arial" panose="020B0604020202020204" pitchFamily="34" charset="0"/>
                <a:sym typeface="Helvetica Neue"/>
              </a:rPr>
              <a:t>Great capability all over our close to client and delivery offices</a:t>
            </a:r>
          </a:p>
          <a:p>
            <a:pPr algn="r" defTabSz="825500">
              <a:lnSpc>
                <a:spcPct val="90000"/>
              </a:lnSpc>
              <a:defRPr sz="1400" cap="all" spc="153">
                <a:solidFill>
                  <a:srgbClr val="494949"/>
                </a:solidFill>
              </a:defRPr>
            </a:pPr>
            <a:endParaRPr sz="1400" spc="153">
              <a:solidFill>
                <a:srgbClr val="494949"/>
              </a:solidFill>
              <a:latin typeface="Arial" panose="020B0604020202020204" pitchFamily="34" charset="0"/>
              <a:ea typeface="Helvetica Neue"/>
              <a:cs typeface="Arial" panose="020B0604020202020204" pitchFamily="34" charset="0"/>
              <a:sym typeface="Helvetica Neue"/>
            </a:endParaRPr>
          </a:p>
          <a:p>
            <a:pPr algn="r" defTabSz="825500">
              <a:lnSpc>
                <a:spcPct val="90000"/>
              </a:lnSpc>
              <a:defRPr sz="1400" cap="all" spc="153">
                <a:solidFill>
                  <a:srgbClr val="494949"/>
                </a:solidFill>
              </a:defRPr>
            </a:pPr>
            <a:r>
              <a:rPr sz="1400" spc="153">
                <a:solidFill>
                  <a:srgbClr val="494949"/>
                </a:solidFill>
                <a:latin typeface="Arial" panose="020B0604020202020204" pitchFamily="34" charset="0"/>
                <a:ea typeface="Helvetica Neue"/>
                <a:cs typeface="Arial" panose="020B0604020202020204" pitchFamily="34" charset="0"/>
                <a:sym typeface="Helvetica Neue"/>
              </a:rPr>
              <a:t>A proven enterprise distributed delivery model</a:t>
            </a:r>
          </a:p>
          <a:p>
            <a:pPr algn="r" defTabSz="825500">
              <a:lnSpc>
                <a:spcPct val="90000"/>
              </a:lnSpc>
              <a:defRPr sz="1400" cap="all" spc="153">
                <a:solidFill>
                  <a:srgbClr val="494949"/>
                </a:solidFill>
              </a:defRPr>
            </a:pPr>
            <a:endParaRPr sz="1400" spc="153">
              <a:solidFill>
                <a:srgbClr val="494949"/>
              </a:solidFill>
              <a:latin typeface="Arial" panose="020B0604020202020204" pitchFamily="34" charset="0"/>
              <a:ea typeface="Helvetica Neue"/>
              <a:cs typeface="Arial" panose="020B0604020202020204" pitchFamily="34" charset="0"/>
              <a:sym typeface="Helvetica Neue"/>
            </a:endParaRPr>
          </a:p>
          <a:p>
            <a:pPr algn="r" defTabSz="825500">
              <a:lnSpc>
                <a:spcPct val="90000"/>
              </a:lnSpc>
              <a:defRPr sz="1400" cap="all" spc="153">
                <a:solidFill>
                  <a:srgbClr val="494949"/>
                </a:solidFill>
              </a:defRPr>
            </a:pPr>
            <a:r>
              <a:rPr sz="1400" spc="153">
                <a:solidFill>
                  <a:srgbClr val="494949"/>
                </a:solidFill>
                <a:latin typeface="Arial" panose="020B0604020202020204" pitchFamily="34" charset="0"/>
                <a:ea typeface="Helvetica Neue"/>
                <a:cs typeface="Arial" panose="020B0604020202020204" pitchFamily="34" charset="0"/>
                <a:sym typeface="Helvetica Neue"/>
              </a:rPr>
              <a:t>Highly iterative to accelerate product development</a:t>
            </a:r>
          </a:p>
        </p:txBody>
      </p:sp>
      <p:sp>
        <p:nvSpPr>
          <p:cNvPr id="7" name="97% of our work is delivered from our DELIVERY UNITS…">
            <a:extLst>
              <a:ext uri="{FF2B5EF4-FFF2-40B4-BE49-F238E27FC236}">
                <a16:creationId xmlns:a16="http://schemas.microsoft.com/office/drawing/2014/main" id="{2771404C-BD51-5749-B0F3-90C398EBC737}"/>
              </a:ext>
            </a:extLst>
          </p:cNvPr>
          <p:cNvSpPr txBox="1"/>
          <p:nvPr/>
        </p:nvSpPr>
        <p:spPr>
          <a:xfrm>
            <a:off x="17743545" y="8334183"/>
            <a:ext cx="3631627" cy="20415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825500">
              <a:lnSpc>
                <a:spcPct val="90000"/>
              </a:lnSpc>
              <a:defRPr sz="1400" cap="all" spc="153">
                <a:solidFill>
                  <a:srgbClr val="494949"/>
                </a:solidFill>
              </a:defRPr>
            </a:pPr>
            <a:r>
              <a:rPr sz="1400" spc="153">
                <a:solidFill>
                  <a:srgbClr val="494949"/>
                </a:solidFill>
                <a:latin typeface="Arial" panose="020B0604020202020204" pitchFamily="34" charset="0"/>
                <a:ea typeface="Helvetica Neue"/>
                <a:cs typeface="Arial" panose="020B0604020202020204" pitchFamily="34" charset="0"/>
                <a:sym typeface="Helvetica Neue"/>
              </a:rPr>
              <a:t>9</a:t>
            </a:r>
            <a:r>
              <a:rPr lang="en-US" sz="1400" spc="153">
                <a:solidFill>
                  <a:srgbClr val="494949"/>
                </a:solidFill>
                <a:latin typeface="Arial" panose="020B0604020202020204" pitchFamily="34" charset="0"/>
                <a:ea typeface="Helvetica Neue"/>
                <a:cs typeface="Arial" panose="020B0604020202020204" pitchFamily="34" charset="0"/>
                <a:sym typeface="Helvetica Neue"/>
              </a:rPr>
              <a:t>4</a:t>
            </a:r>
            <a:r>
              <a:rPr sz="1400" spc="153">
                <a:solidFill>
                  <a:srgbClr val="494949"/>
                </a:solidFill>
                <a:latin typeface="Arial" panose="020B0604020202020204" pitchFamily="34" charset="0"/>
                <a:ea typeface="Helvetica Neue"/>
                <a:cs typeface="Arial" panose="020B0604020202020204" pitchFamily="34" charset="0"/>
                <a:sym typeface="Helvetica Neue"/>
              </a:rPr>
              <a:t>% of our work is delivered from our DELIVERY UNITS</a:t>
            </a:r>
          </a:p>
          <a:p>
            <a:pPr defTabSz="825500">
              <a:lnSpc>
                <a:spcPct val="90000"/>
              </a:lnSpc>
              <a:defRPr sz="1400" cap="all" spc="153">
                <a:solidFill>
                  <a:srgbClr val="494949"/>
                </a:solidFill>
              </a:defRPr>
            </a:pPr>
            <a:endParaRPr sz="1400" spc="153">
              <a:solidFill>
                <a:srgbClr val="494949"/>
              </a:solidFill>
              <a:latin typeface="Arial" panose="020B0604020202020204" pitchFamily="34" charset="0"/>
              <a:ea typeface="Helvetica Neue"/>
              <a:cs typeface="Arial" panose="020B0604020202020204" pitchFamily="34" charset="0"/>
              <a:sym typeface="Helvetica Neue"/>
            </a:endParaRPr>
          </a:p>
          <a:p>
            <a:pPr defTabSz="825500">
              <a:lnSpc>
                <a:spcPct val="90000"/>
              </a:lnSpc>
              <a:defRPr sz="1400" cap="all" spc="153">
                <a:solidFill>
                  <a:srgbClr val="494949"/>
                </a:solidFill>
              </a:defRPr>
            </a:pPr>
            <a:r>
              <a:rPr sz="1400" spc="153">
                <a:solidFill>
                  <a:srgbClr val="494949"/>
                </a:solidFill>
                <a:latin typeface="Arial" panose="020B0604020202020204" pitchFamily="34" charset="0"/>
                <a:ea typeface="Helvetica Neue"/>
                <a:cs typeface="Arial" panose="020B0604020202020204" pitchFamily="34" charset="0"/>
                <a:sym typeface="Helvetica Neue"/>
              </a:rPr>
              <a:t>Using tested methodologies (TEAM, TEAS) to deliver</a:t>
            </a:r>
          </a:p>
          <a:p>
            <a:pPr defTabSz="825500">
              <a:lnSpc>
                <a:spcPct val="90000"/>
              </a:lnSpc>
              <a:defRPr sz="1400" cap="all" spc="153">
                <a:solidFill>
                  <a:srgbClr val="494949"/>
                </a:solidFill>
              </a:defRPr>
            </a:pPr>
            <a:r>
              <a:rPr sz="1400" spc="153">
                <a:solidFill>
                  <a:srgbClr val="494949"/>
                </a:solidFill>
                <a:latin typeface="Arial" panose="020B0604020202020204" pitchFamily="34" charset="0"/>
                <a:ea typeface="Helvetica Neue"/>
                <a:cs typeface="Arial" panose="020B0604020202020204" pitchFamily="34" charset="0"/>
                <a:sym typeface="Helvetica Neue"/>
              </a:rPr>
              <a:t>at scale</a:t>
            </a:r>
          </a:p>
          <a:p>
            <a:pPr defTabSz="825500">
              <a:lnSpc>
                <a:spcPct val="90000"/>
              </a:lnSpc>
              <a:defRPr sz="1400" cap="all" spc="153">
                <a:solidFill>
                  <a:srgbClr val="494949"/>
                </a:solidFill>
              </a:defRPr>
            </a:pPr>
            <a:endParaRPr sz="1400" spc="153">
              <a:solidFill>
                <a:srgbClr val="494949"/>
              </a:solidFill>
              <a:latin typeface="Arial" panose="020B0604020202020204" pitchFamily="34" charset="0"/>
              <a:ea typeface="Helvetica Neue"/>
              <a:cs typeface="Arial" panose="020B0604020202020204" pitchFamily="34" charset="0"/>
              <a:sym typeface="Helvetica Neue"/>
            </a:endParaRPr>
          </a:p>
          <a:p>
            <a:pPr defTabSz="825500">
              <a:lnSpc>
                <a:spcPct val="90000"/>
              </a:lnSpc>
              <a:defRPr sz="1400" cap="all" spc="153">
                <a:solidFill>
                  <a:srgbClr val="494949"/>
                </a:solidFill>
              </a:defRPr>
            </a:pPr>
            <a:r>
              <a:rPr sz="1400" spc="153">
                <a:solidFill>
                  <a:srgbClr val="494949"/>
                </a:solidFill>
                <a:latin typeface="Arial" panose="020B0604020202020204" pitchFamily="34" charset="0"/>
                <a:ea typeface="Helvetica Neue"/>
                <a:cs typeface="Arial" panose="020B0604020202020204" pitchFamily="34" charset="0"/>
                <a:sym typeface="Helvetica Neue"/>
              </a:rPr>
              <a:t>Focus on quality and continuous delivery</a:t>
            </a:r>
          </a:p>
        </p:txBody>
      </p:sp>
      <p:sp>
        <p:nvSpPr>
          <p:cNvPr id="10" name="Title Goes…">
            <a:extLst>
              <a:ext uri="{FF2B5EF4-FFF2-40B4-BE49-F238E27FC236}">
                <a16:creationId xmlns:a16="http://schemas.microsoft.com/office/drawing/2014/main" id="{3A6C0FC8-6114-BE44-A60D-E20BA792CF04}"/>
              </a:ext>
            </a:extLst>
          </p:cNvPr>
          <p:cNvSpPr txBox="1"/>
          <p:nvPr/>
        </p:nvSpPr>
        <p:spPr>
          <a:xfrm>
            <a:off x="1540024" y="1820252"/>
            <a:ext cx="7293745" cy="2141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5000" cap="none" spc="-150">
                <a:solidFill>
                  <a:srgbClr val="1D1D1D"/>
                </a:solidFill>
              </a:defRPr>
            </a:pPr>
            <a:r>
              <a:rPr lang="en-US">
                <a:solidFill>
                  <a:schemeClr val="bg2"/>
                </a:solidFill>
              </a:rPr>
              <a:t>Our Delivery Model</a:t>
            </a:r>
          </a:p>
          <a:p>
            <a:pPr lvl="0">
              <a:lnSpc>
                <a:spcPct val="100000"/>
              </a:lnSpc>
              <a:spcBef>
                <a:spcPts val="1500"/>
              </a:spcBef>
            </a:pPr>
            <a:r>
              <a:rPr lang="en-GB" sz="2000" b="0" cap="none" spc="0">
                <a:solidFill>
                  <a:srgbClr val="5E5E5E"/>
                </a:solidFill>
                <a:latin typeface="Arial" panose="020B0604020202020204" pitchFamily="34" charset="0"/>
                <a:cs typeface="Arial" panose="020B0604020202020204" pitchFamily="34" charset="0"/>
              </a:rPr>
              <a:t>Our distributed agile, multi-disciplinary teams provide a combination of Product &amp; Technology Strategies, Intelligent Experiences, and World Class Engineering to help our clients become more engaging, responsive, and efficient.</a:t>
            </a:r>
          </a:p>
        </p:txBody>
      </p:sp>
      <p:pic>
        <p:nvPicPr>
          <p:cNvPr id="11" name="Image" descr="Image">
            <a:extLst>
              <a:ext uri="{FF2B5EF4-FFF2-40B4-BE49-F238E27FC236}">
                <a16:creationId xmlns:a16="http://schemas.microsoft.com/office/drawing/2014/main" id="{4C9CDB98-5855-0448-A5CC-2392341988F6}"/>
              </a:ext>
            </a:extLst>
          </p:cNvPr>
          <p:cNvPicPr>
            <a:picLocks/>
          </p:cNvPicPr>
          <p:nvPr/>
        </p:nvPicPr>
        <p:blipFill>
          <a:blip r:embed="rId4">
            <a:alphaModFix amt="12004"/>
          </a:blip>
          <a:stretch>
            <a:fillRect/>
          </a:stretch>
        </p:blipFill>
        <p:spPr>
          <a:xfrm>
            <a:off x="8628597" y="12566998"/>
            <a:ext cx="7126803" cy="823323"/>
          </a:xfrm>
          <a:prstGeom prst="rect">
            <a:avLst/>
          </a:prstGeom>
          <a:ln w="12700">
            <a:miter lim="400000"/>
          </a:ln>
        </p:spPr>
      </p:pic>
    </p:spTree>
    <p:extLst>
      <p:ext uri="{BB962C8B-B14F-4D97-AF65-F5344CB8AC3E}">
        <p14:creationId xmlns:p14="http://schemas.microsoft.com/office/powerpoint/2010/main" val="36925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0FE0A65-1B56-0B4E-905E-85052943DF8D}"/>
              </a:ext>
            </a:extLst>
          </p:cNvPr>
          <p:cNvGrpSpPr/>
          <p:nvPr/>
        </p:nvGrpSpPr>
        <p:grpSpPr>
          <a:xfrm>
            <a:off x="5786120" y="4720341"/>
            <a:ext cx="6591300" cy="4292600"/>
            <a:chOff x="5786120" y="5126741"/>
            <a:chExt cx="6591300" cy="4292600"/>
          </a:xfrm>
        </p:grpSpPr>
        <p:pic>
          <p:nvPicPr>
            <p:cNvPr id="9" name="Picture 8">
              <a:extLst>
                <a:ext uri="{FF2B5EF4-FFF2-40B4-BE49-F238E27FC236}">
                  <a16:creationId xmlns:a16="http://schemas.microsoft.com/office/drawing/2014/main" id="{39A831AB-7FC8-DB4D-BC05-4600F1C01B7C}"/>
                </a:ext>
              </a:extLst>
            </p:cNvPr>
            <p:cNvPicPr>
              <a:picLocks noChangeAspect="1"/>
            </p:cNvPicPr>
            <p:nvPr/>
          </p:nvPicPr>
          <p:blipFill>
            <a:blip r:embed="rId3"/>
            <a:stretch>
              <a:fillRect/>
            </a:stretch>
          </p:blipFill>
          <p:spPr>
            <a:xfrm>
              <a:off x="5786120" y="5126741"/>
              <a:ext cx="6591300" cy="4292600"/>
            </a:xfrm>
            <a:prstGeom prst="rect">
              <a:avLst/>
            </a:prstGeom>
          </p:spPr>
        </p:pic>
        <p:sp>
          <p:nvSpPr>
            <p:cNvPr id="12" name="Line">
              <a:extLst>
                <a:ext uri="{FF2B5EF4-FFF2-40B4-BE49-F238E27FC236}">
                  <a16:creationId xmlns:a16="http://schemas.microsoft.com/office/drawing/2014/main" id="{BB769C38-F501-DF4E-91EB-5064708590BA}"/>
                </a:ext>
              </a:extLst>
            </p:cNvPr>
            <p:cNvSpPr/>
            <p:nvPr/>
          </p:nvSpPr>
          <p:spPr>
            <a:xfrm>
              <a:off x="8909326" y="5681838"/>
              <a:ext cx="2613774" cy="679649"/>
            </a:xfrm>
            <a:custGeom>
              <a:avLst/>
              <a:gdLst/>
              <a:ahLst/>
              <a:cxnLst>
                <a:cxn ang="0">
                  <a:pos x="wd2" y="hd2"/>
                </a:cxn>
                <a:cxn ang="5400000">
                  <a:pos x="wd2" y="hd2"/>
                </a:cxn>
                <a:cxn ang="10800000">
                  <a:pos x="wd2" y="hd2"/>
                </a:cxn>
                <a:cxn ang="16200000">
                  <a:pos x="wd2" y="hd2"/>
                </a:cxn>
              </a:cxnLst>
              <a:rect l="0" t="0" r="r" b="b"/>
              <a:pathLst>
                <a:path w="21600" h="20977" extrusionOk="0">
                  <a:moveTo>
                    <a:pt x="0" y="20977"/>
                  </a:moveTo>
                  <a:cubicBezTo>
                    <a:pt x="2584" y="7261"/>
                    <a:pt x="6855" y="-623"/>
                    <a:pt x="11342" y="39"/>
                  </a:cubicBezTo>
                  <a:cubicBezTo>
                    <a:pt x="15450" y="645"/>
                    <a:pt x="19245" y="8392"/>
                    <a:pt x="21600" y="20977"/>
                  </a:cubicBezTo>
                </a:path>
              </a:pathLst>
            </a:custGeom>
            <a:ln w="25400" cap="rnd">
              <a:solidFill>
                <a:srgbClr val="FFFFFF"/>
              </a:solidFill>
              <a:custDash>
                <a:ds d="100000" sp="200000"/>
              </a:custDash>
              <a:tailEnd type="triangle"/>
            </a:ln>
          </p:spPr>
          <p:txBody>
            <a:bodyPr lIns="0" tIns="0" rIns="0" bIns="0" anchor="ctr"/>
            <a:lstStyle/>
            <a:p>
              <a:pPr algn="ctr" defTabSz="825500">
                <a:lnSpc>
                  <a:spcPct val="100000"/>
                </a:lnSpc>
                <a:defRPr sz="3200" b="0">
                  <a:solidFill>
                    <a:srgbClr val="FFFFFF"/>
                  </a:solidFill>
                  <a:latin typeface="+mn-lt"/>
                  <a:ea typeface="+mn-ea"/>
                  <a:cs typeface="+mn-cs"/>
                  <a:sym typeface="Helvetica Neue Medium"/>
                </a:defRPr>
              </a:pPr>
              <a:endParaRPr sz="3200" b="0" cap="none" spc="0" dirty="0">
                <a:latin typeface="Arial" panose="020B0604020202020204" pitchFamily="34" charset="0"/>
                <a:ea typeface="Helvetica 65 Medium"/>
                <a:cs typeface="Arial" panose="020B0604020202020204" pitchFamily="34" charset="0"/>
                <a:sym typeface="Helvetica Neue Medium"/>
              </a:endParaRPr>
            </a:p>
          </p:txBody>
        </p:sp>
        <p:sp>
          <p:nvSpPr>
            <p:cNvPr id="13" name="Line">
              <a:extLst>
                <a:ext uri="{FF2B5EF4-FFF2-40B4-BE49-F238E27FC236}">
                  <a16:creationId xmlns:a16="http://schemas.microsoft.com/office/drawing/2014/main" id="{93631E29-004E-4545-833E-613C2A2901C3}"/>
                </a:ext>
              </a:extLst>
            </p:cNvPr>
            <p:cNvSpPr/>
            <p:nvPr/>
          </p:nvSpPr>
          <p:spPr>
            <a:xfrm rot="10800000" flipH="1">
              <a:off x="8909326" y="8229520"/>
              <a:ext cx="2613774" cy="679650"/>
            </a:xfrm>
            <a:custGeom>
              <a:avLst/>
              <a:gdLst/>
              <a:ahLst/>
              <a:cxnLst>
                <a:cxn ang="0">
                  <a:pos x="wd2" y="hd2"/>
                </a:cxn>
                <a:cxn ang="5400000">
                  <a:pos x="wd2" y="hd2"/>
                </a:cxn>
                <a:cxn ang="10800000">
                  <a:pos x="wd2" y="hd2"/>
                </a:cxn>
                <a:cxn ang="16200000">
                  <a:pos x="wd2" y="hd2"/>
                </a:cxn>
              </a:cxnLst>
              <a:rect l="0" t="0" r="r" b="b"/>
              <a:pathLst>
                <a:path w="21600" h="20977" extrusionOk="0">
                  <a:moveTo>
                    <a:pt x="0" y="20977"/>
                  </a:moveTo>
                  <a:cubicBezTo>
                    <a:pt x="2584" y="7261"/>
                    <a:pt x="6855" y="-623"/>
                    <a:pt x="11342" y="39"/>
                  </a:cubicBezTo>
                  <a:cubicBezTo>
                    <a:pt x="15450" y="645"/>
                    <a:pt x="19245" y="8392"/>
                    <a:pt x="21600" y="20977"/>
                  </a:cubicBezTo>
                </a:path>
              </a:pathLst>
            </a:custGeom>
            <a:ln w="25400" cap="rnd">
              <a:solidFill>
                <a:srgbClr val="FFFFFF"/>
              </a:solidFill>
              <a:custDash>
                <a:ds d="100000" sp="200000"/>
              </a:custDash>
              <a:headEnd type="triangle"/>
            </a:ln>
          </p:spPr>
          <p:txBody>
            <a:bodyPr lIns="0" tIns="0" rIns="0" bIns="0" anchor="ctr"/>
            <a:lstStyle/>
            <a:p>
              <a:pPr algn="ctr" defTabSz="825500">
                <a:lnSpc>
                  <a:spcPct val="100000"/>
                </a:lnSpc>
                <a:defRPr sz="3200" b="0">
                  <a:solidFill>
                    <a:srgbClr val="FFFFFF"/>
                  </a:solidFill>
                  <a:latin typeface="+mn-lt"/>
                  <a:ea typeface="+mn-ea"/>
                  <a:cs typeface="+mn-cs"/>
                  <a:sym typeface="Helvetica Neue Medium"/>
                </a:defRPr>
              </a:pPr>
              <a:endParaRPr sz="3200" b="0" cap="none" spc="0" dirty="0">
                <a:latin typeface="Arial" panose="020B0604020202020204" pitchFamily="34" charset="0"/>
                <a:ea typeface="Helvetica 65 Medium"/>
                <a:cs typeface="Arial" panose="020B0604020202020204" pitchFamily="34" charset="0"/>
                <a:sym typeface="Helvetica Neue Medium"/>
              </a:endParaRPr>
            </a:p>
          </p:txBody>
        </p:sp>
      </p:grpSp>
      <p:pic>
        <p:nvPicPr>
          <p:cNvPr id="14" name="Image" descr="Image">
            <a:extLst>
              <a:ext uri="{FF2B5EF4-FFF2-40B4-BE49-F238E27FC236}">
                <a16:creationId xmlns:a16="http://schemas.microsoft.com/office/drawing/2014/main" id="{2CE0C034-A2BD-CD4A-BD03-E3528B378CAC}"/>
              </a:ext>
            </a:extLst>
          </p:cNvPr>
          <p:cNvPicPr>
            <a:picLocks/>
          </p:cNvPicPr>
          <p:nvPr/>
        </p:nvPicPr>
        <p:blipFill>
          <a:blip r:embed="rId4">
            <a:alphaModFix amt="12004"/>
          </a:blip>
          <a:stretch>
            <a:fillRect/>
          </a:stretch>
        </p:blipFill>
        <p:spPr>
          <a:xfrm>
            <a:off x="6678132" y="11099523"/>
            <a:ext cx="7126803" cy="823323"/>
          </a:xfrm>
          <a:prstGeom prst="rect">
            <a:avLst/>
          </a:prstGeom>
          <a:ln w="12700">
            <a:miter lim="400000"/>
          </a:ln>
        </p:spPr>
      </p:pic>
      <p:sp>
        <p:nvSpPr>
          <p:cNvPr id="23" name="Title Goes…">
            <a:extLst>
              <a:ext uri="{FF2B5EF4-FFF2-40B4-BE49-F238E27FC236}">
                <a16:creationId xmlns:a16="http://schemas.microsoft.com/office/drawing/2014/main" id="{F8E81A18-1E44-F74D-BA3C-63C32CD5E676}"/>
              </a:ext>
            </a:extLst>
          </p:cNvPr>
          <p:cNvSpPr txBox="1"/>
          <p:nvPr/>
        </p:nvSpPr>
        <p:spPr>
          <a:xfrm>
            <a:off x="13584722" y="3799592"/>
            <a:ext cx="5013158" cy="8686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nSpc>
                <a:spcPct val="80000"/>
              </a:lnSpc>
              <a:spcAft>
                <a:spcPts val="1500"/>
              </a:spcAft>
              <a:defRPr sz="5000" cap="none" spc="-150">
                <a:solidFill>
                  <a:srgbClr val="1D1D1D"/>
                </a:solidFill>
              </a:defRPr>
            </a:pPr>
            <a:r>
              <a:rPr lang="en-US">
                <a:solidFill>
                  <a:schemeClr val="bg2"/>
                </a:solidFill>
              </a:rPr>
              <a:t>The Endava</a:t>
            </a:r>
            <a:br>
              <a:rPr lang="en-US">
                <a:solidFill>
                  <a:schemeClr val="bg2"/>
                </a:solidFill>
              </a:rPr>
            </a:br>
            <a:r>
              <a:rPr lang="en-US">
                <a:solidFill>
                  <a:schemeClr val="bg2"/>
                </a:solidFill>
              </a:rPr>
              <a:t>Adaptive Model</a:t>
            </a:r>
          </a:p>
          <a:p>
            <a:pPr lvl="0">
              <a:lnSpc>
                <a:spcPct val="100000"/>
              </a:lnSpc>
              <a:spcAft>
                <a:spcPts val="1500"/>
              </a:spcAft>
            </a:pPr>
            <a:r>
              <a:rPr lang="en-GB" sz="2000" b="0" cap="none" spc="0">
                <a:solidFill>
                  <a:srgbClr val="5E5E5E"/>
                </a:solidFill>
                <a:latin typeface="Arial" panose="020B0604020202020204" pitchFamily="34" charset="0"/>
                <a:cs typeface="Arial" panose="020B0604020202020204" pitchFamily="34" charset="0"/>
              </a:rPr>
              <a:t>A methodology which ensures the highest quality delivery across all projects and all Endava locations.</a:t>
            </a:r>
          </a:p>
          <a:p>
            <a:pPr lvl="0">
              <a:lnSpc>
                <a:spcPct val="70000"/>
              </a:lnSpc>
              <a:spcBef>
                <a:spcPts val="3000"/>
              </a:spcBef>
              <a:defRPr>
                <a:solidFill>
                  <a:srgbClr val="000000"/>
                </a:solidFill>
              </a:defRPr>
            </a:pPr>
            <a:r>
              <a:rPr lang="en-GB" spc="200">
                <a:solidFill>
                  <a:schemeClr val="bg2"/>
                </a:solidFill>
                <a:latin typeface="Arial" panose="020B0604020202020204" pitchFamily="34" charset="0"/>
                <a:cs typeface="Arial" panose="020B0604020202020204" pitchFamily="34" charset="0"/>
              </a:rPr>
              <a:t>The Engagement Model </a:t>
            </a:r>
          </a:p>
          <a:p>
            <a:pPr lvl="0" defTabSz="821531">
              <a:lnSpc>
                <a:spcPct val="100000"/>
              </a:lnSpc>
              <a:defRPr sz="2000" b="0" cap="none" spc="0">
                <a:solidFill>
                  <a:srgbClr val="5E5E5E"/>
                </a:solidFill>
                <a:latin typeface="Helvetica Light"/>
                <a:ea typeface="Helvetica Light"/>
                <a:cs typeface="Helvetica Light"/>
                <a:sym typeface="Helvetica Light"/>
              </a:defRPr>
            </a:pPr>
            <a:r>
              <a:rPr lang="en-GB" sz="2000" b="0" cap="none" spc="0">
                <a:solidFill>
                  <a:srgbClr val="5E5E5E"/>
                </a:solidFill>
                <a:latin typeface="Arial" panose="020B0604020202020204" pitchFamily="34" charset="0"/>
                <a:cs typeface="Arial" panose="020B0604020202020204" pitchFamily="34" charset="0"/>
                <a:sym typeface="Helvetica Light"/>
              </a:rPr>
              <a:t>Approaches, techniques, and tools we use to build solutions</a:t>
            </a:r>
          </a:p>
          <a:p>
            <a:pPr lvl="0">
              <a:lnSpc>
                <a:spcPct val="70000"/>
              </a:lnSpc>
              <a:spcBef>
                <a:spcPts val="3000"/>
              </a:spcBef>
              <a:defRPr>
                <a:solidFill>
                  <a:srgbClr val="000000"/>
                </a:solidFill>
              </a:defRPr>
            </a:pPr>
            <a:r>
              <a:rPr lang="en-GB" spc="200">
                <a:solidFill>
                  <a:schemeClr val="bg2"/>
                </a:solidFill>
                <a:latin typeface="Arial" panose="020B0604020202020204" pitchFamily="34" charset="0"/>
                <a:cs typeface="Arial" panose="020B0604020202020204" pitchFamily="34" charset="0"/>
              </a:rPr>
              <a:t>The Engineering Practices</a:t>
            </a:r>
          </a:p>
          <a:p>
            <a:pPr lvl="0">
              <a:lnSpc>
                <a:spcPct val="100000"/>
              </a:lnSpc>
              <a:defRPr>
                <a:solidFill>
                  <a:srgbClr val="000000"/>
                </a:solidFill>
              </a:defRPr>
            </a:pPr>
            <a:r>
              <a:rPr lang="en-GB" sz="2000" b="0" cap="none" spc="0">
                <a:solidFill>
                  <a:srgbClr val="5E5E5E"/>
                </a:solidFill>
                <a:latin typeface="Arial" panose="020B0604020202020204" pitchFamily="34" charset="0"/>
                <a:cs typeface="Arial" panose="020B0604020202020204" pitchFamily="34" charset="0"/>
                <a:sym typeface="Helvetica Light"/>
              </a:rPr>
              <a:t>How we work with customers to deliver software &amp; products</a:t>
            </a:r>
          </a:p>
          <a:p>
            <a:pPr lvl="0">
              <a:lnSpc>
                <a:spcPct val="70000"/>
              </a:lnSpc>
              <a:spcBef>
                <a:spcPts val="3000"/>
              </a:spcBef>
              <a:defRPr>
                <a:solidFill>
                  <a:srgbClr val="000000"/>
                </a:solidFill>
              </a:defRPr>
            </a:pPr>
            <a:r>
              <a:rPr lang="en-GB" spc="200">
                <a:solidFill>
                  <a:schemeClr val="bg2"/>
                </a:solidFill>
                <a:latin typeface="Arial" panose="020B0604020202020204" pitchFamily="34" charset="0"/>
                <a:cs typeface="Arial" panose="020B0604020202020204" pitchFamily="34" charset="0"/>
              </a:rPr>
              <a:t>The Interaction Model</a:t>
            </a:r>
          </a:p>
          <a:p>
            <a:pPr lvl="0" defTabSz="821531">
              <a:lnSpc>
                <a:spcPct val="100000"/>
              </a:lnSpc>
              <a:spcAft>
                <a:spcPts val="3000"/>
              </a:spcAft>
              <a:defRPr sz="2000" b="0" cap="none" spc="0">
                <a:solidFill>
                  <a:srgbClr val="5E5E5E"/>
                </a:solidFill>
                <a:latin typeface="Helvetica Light"/>
                <a:ea typeface="Helvetica Light"/>
                <a:cs typeface="Helvetica Light"/>
                <a:sym typeface="Helvetica Light"/>
              </a:defRPr>
            </a:pPr>
            <a:r>
              <a:rPr lang="en-GB" sz="2000" b="0" cap="none" spc="0">
                <a:solidFill>
                  <a:srgbClr val="5E5E5E"/>
                </a:solidFill>
                <a:latin typeface="Arial" panose="020B0604020202020204" pitchFamily="34" charset="0"/>
                <a:cs typeface="Arial" panose="020B0604020202020204" pitchFamily="34" charset="0"/>
                <a:sym typeface="Helvetica Light"/>
              </a:rPr>
              <a:t>TEAS - how we deliver products in an agile lifecycle</a:t>
            </a:r>
          </a:p>
          <a:p>
            <a:pPr lvl="0" defTabSz="821531">
              <a:lnSpc>
                <a:spcPct val="100000"/>
              </a:lnSpc>
              <a:spcAft>
                <a:spcPts val="3000"/>
              </a:spcAft>
              <a:defRPr sz="2000" b="0" cap="none" spc="0">
                <a:solidFill>
                  <a:srgbClr val="5E5E5E"/>
                </a:solidFill>
                <a:latin typeface="Helvetica Light"/>
                <a:ea typeface="Helvetica Light"/>
                <a:cs typeface="Helvetica Light"/>
                <a:sym typeface="Helvetica Light"/>
              </a:defRPr>
            </a:pPr>
            <a:endParaRPr lang="en-GB" sz="2000" b="0" cap="none" spc="0">
              <a:solidFill>
                <a:srgbClr val="48535B"/>
              </a:solidFill>
              <a:latin typeface="Arial" panose="020B0604020202020204" pitchFamily="34" charset="0"/>
              <a:cs typeface="Arial" panose="020B0604020202020204" pitchFamily="34" charset="0"/>
              <a:sym typeface="Helvetica Light"/>
            </a:endParaRPr>
          </a:p>
          <a:p>
            <a:pPr lvl="0"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lang="en-GB" sz="2000" b="0" cap="none" spc="0">
              <a:solidFill>
                <a:srgbClr val="48535B"/>
              </a:solidFill>
              <a:latin typeface="Arial" panose="020B0604020202020204" pitchFamily="34" charset="0"/>
              <a:cs typeface="Arial" panose="020B0604020202020204" pitchFamily="34" charset="0"/>
              <a:sym typeface="Helvetica Light"/>
            </a:endParaRPr>
          </a:p>
          <a:p>
            <a:pPr lvl="0">
              <a:lnSpc>
                <a:spcPct val="100000"/>
              </a:lnSpc>
              <a:spcBef>
                <a:spcPts val="1500"/>
              </a:spcBef>
            </a:pPr>
            <a:endParaRPr lang="en-GB" sz="2000" b="0" cap="none" spc="0">
              <a:solidFill>
                <a:srgbClr val="5E5E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2635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 unified delivery model across the organisation…">
            <a:extLst>
              <a:ext uri="{FF2B5EF4-FFF2-40B4-BE49-F238E27FC236}">
                <a16:creationId xmlns:a16="http://schemas.microsoft.com/office/drawing/2014/main" id="{78E2E08C-E43D-D64B-9E6E-9383E352F03B}"/>
              </a:ext>
            </a:extLst>
          </p:cNvPr>
          <p:cNvSpPr txBox="1"/>
          <p:nvPr/>
        </p:nvSpPr>
        <p:spPr>
          <a:xfrm>
            <a:off x="16715522" y="5210850"/>
            <a:ext cx="5837584" cy="41325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nchor="ctr">
            <a:spAutoFit/>
          </a:bodyPr>
          <a:lstStyle/>
          <a:p>
            <a:pPr algn="l" defTabSz="821531">
              <a:lnSpc>
                <a:spcPct val="100000"/>
              </a:lnSpc>
              <a:spcBef>
                <a:spcPts val="1900"/>
              </a:spcBef>
              <a:defRPr sz="18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A unified delivery model across the organisation</a:t>
            </a:r>
          </a:p>
          <a:p>
            <a:pPr algn="l" defTabSz="821531">
              <a:lnSpc>
                <a:spcPct val="100000"/>
              </a:lnSpc>
              <a:spcBef>
                <a:spcPts val="1900"/>
              </a:spcBef>
              <a:defRPr sz="18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Clarity from the start: </a:t>
            </a:r>
            <a:r>
              <a:rPr lang="en-GB" b="0" cap="none" spc="0">
                <a:solidFill>
                  <a:schemeClr val="bg2"/>
                </a:solidFill>
                <a:latin typeface="Arial" panose="020B0604020202020204" pitchFamily="34" charset="0"/>
                <a:ea typeface="Helvetica Light"/>
                <a:cs typeface="Arial" panose="020B0604020202020204" pitchFamily="34" charset="0"/>
                <a:sym typeface="Helvetica Light"/>
              </a:rPr>
              <a:t>processes, team composition &amp; roles, tools</a:t>
            </a:r>
          </a:p>
          <a:p>
            <a:pPr algn="l" defTabSz="821531">
              <a:lnSpc>
                <a:spcPct val="100000"/>
              </a:lnSpc>
              <a:spcBef>
                <a:spcPts val="1900"/>
              </a:spcBef>
              <a:defRPr sz="18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Focus on business relevance and customer value </a:t>
            </a:r>
            <a:r>
              <a:rPr lang="en-GB" b="0" cap="none" spc="0">
                <a:solidFill>
                  <a:schemeClr val="bg2"/>
                </a:solidFill>
                <a:latin typeface="Arial" panose="020B0604020202020204" pitchFamily="34" charset="0"/>
                <a:ea typeface="Helvetica Light"/>
                <a:cs typeface="Arial" panose="020B0604020202020204" pitchFamily="34" charset="0"/>
                <a:sym typeface="Helvetica Light"/>
              </a:rPr>
              <a:t>through engagement &amp; collaboration</a:t>
            </a:r>
          </a:p>
          <a:p>
            <a:pPr algn="l" defTabSz="821531">
              <a:lnSpc>
                <a:spcPct val="100000"/>
              </a:lnSpc>
              <a:spcBef>
                <a:spcPts val="1900"/>
              </a:spcBef>
              <a:defRPr sz="18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Adapting industry best practice to meet the client needs and support the deliverables</a:t>
            </a:r>
          </a:p>
          <a:p>
            <a:pPr algn="l" defTabSz="821531">
              <a:lnSpc>
                <a:spcPct val="100000"/>
              </a:lnSpc>
              <a:spcBef>
                <a:spcPts val="1900"/>
              </a:spcBef>
              <a:defRPr sz="18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Increased commercial awareness: </a:t>
            </a:r>
            <a:r>
              <a:rPr lang="en-GB" b="0" cap="none" spc="0">
                <a:solidFill>
                  <a:schemeClr val="bg2"/>
                </a:solidFill>
                <a:latin typeface="Arial" panose="020B0604020202020204" pitchFamily="34" charset="0"/>
                <a:ea typeface="Helvetica Light"/>
                <a:cs typeface="Arial" panose="020B0604020202020204" pitchFamily="34" charset="0"/>
                <a:sym typeface="Helvetica Light"/>
              </a:rPr>
              <a:t>team shared responsibility for the promises made</a:t>
            </a:r>
          </a:p>
          <a:p>
            <a:pPr algn="l" defTabSz="821531">
              <a:lnSpc>
                <a:spcPct val="100000"/>
              </a:lnSpc>
              <a:spcBef>
                <a:spcPts val="1900"/>
              </a:spcBef>
              <a:defRPr sz="18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Communicate, communicate, communicate</a:t>
            </a:r>
          </a:p>
        </p:txBody>
      </p:sp>
      <p:sp>
        <p:nvSpPr>
          <p:cNvPr id="10" name="Title Goes…">
            <a:extLst>
              <a:ext uri="{FF2B5EF4-FFF2-40B4-BE49-F238E27FC236}">
                <a16:creationId xmlns:a16="http://schemas.microsoft.com/office/drawing/2014/main" id="{531E7F94-8E18-8545-9136-9F44181717D2}"/>
              </a:ext>
            </a:extLst>
          </p:cNvPr>
          <p:cNvSpPr txBox="1"/>
          <p:nvPr/>
        </p:nvSpPr>
        <p:spPr>
          <a:xfrm>
            <a:off x="1826479" y="6052426"/>
            <a:ext cx="5841999" cy="2449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ctr">
              <a:lnSpc>
                <a:spcPct val="80000"/>
              </a:lnSpc>
              <a:spcAft>
                <a:spcPts val="1500"/>
              </a:spcAft>
              <a:defRPr sz="5000" cap="none" spc="-150">
                <a:solidFill>
                  <a:srgbClr val="1D1D1D"/>
                </a:solidFill>
              </a:defRPr>
            </a:pPr>
            <a:r>
              <a:rPr lang="en-US">
                <a:solidFill>
                  <a:schemeClr val="bg2"/>
                </a:solidFill>
              </a:rPr>
              <a:t>The Endava</a:t>
            </a:r>
            <a:br>
              <a:rPr lang="en-US">
                <a:solidFill>
                  <a:schemeClr val="bg2"/>
                </a:solidFill>
              </a:rPr>
            </a:br>
            <a:r>
              <a:rPr lang="en-US">
                <a:solidFill>
                  <a:schemeClr val="bg2"/>
                </a:solidFill>
              </a:rPr>
              <a:t>Adaptive Model</a:t>
            </a:r>
          </a:p>
          <a:p>
            <a:pPr lvl="0" algn="ctr">
              <a:lnSpc>
                <a:spcPct val="100000"/>
              </a:lnSpc>
              <a:spcAft>
                <a:spcPts val="1500"/>
              </a:spcAft>
            </a:pPr>
            <a:r>
              <a:rPr lang="en-GB" sz="2000" b="0" cap="none" spc="0">
                <a:solidFill>
                  <a:srgbClr val="5E5E5E"/>
                </a:solidFill>
                <a:latin typeface="Arial" panose="020B0604020202020204" pitchFamily="34" charset="0"/>
                <a:cs typeface="Arial" panose="020B0604020202020204" pitchFamily="34" charset="0"/>
              </a:rPr>
              <a:t>TEAM focuses our ability to deliver successfully to our clients by building partnerships and long-term relationships, by:</a:t>
            </a:r>
          </a:p>
        </p:txBody>
      </p:sp>
      <p:pic>
        <p:nvPicPr>
          <p:cNvPr id="7" name="Picture 6" descr="A picture containing drawing&#10;&#10;Description automatically generated">
            <a:extLst>
              <a:ext uri="{FF2B5EF4-FFF2-40B4-BE49-F238E27FC236}">
                <a16:creationId xmlns:a16="http://schemas.microsoft.com/office/drawing/2014/main" id="{111E23AB-D24E-CD49-8BA2-D1AE406BC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1398" y="3424628"/>
            <a:ext cx="8081203" cy="6866743"/>
          </a:xfrm>
          <a:prstGeom prst="rect">
            <a:avLst/>
          </a:prstGeom>
        </p:spPr>
      </p:pic>
      <p:pic>
        <p:nvPicPr>
          <p:cNvPr id="8" name="Image" descr="Image">
            <a:extLst>
              <a:ext uri="{FF2B5EF4-FFF2-40B4-BE49-F238E27FC236}">
                <a16:creationId xmlns:a16="http://schemas.microsoft.com/office/drawing/2014/main" id="{751D1DAA-7977-884E-ACA1-0855EDC72D18}"/>
              </a:ext>
            </a:extLst>
          </p:cNvPr>
          <p:cNvPicPr>
            <a:picLocks/>
          </p:cNvPicPr>
          <p:nvPr/>
        </p:nvPicPr>
        <p:blipFill>
          <a:blip r:embed="rId4">
            <a:alphaModFix amt="12004"/>
          </a:blip>
          <a:stretch>
            <a:fillRect/>
          </a:stretch>
        </p:blipFill>
        <p:spPr>
          <a:xfrm>
            <a:off x="7394824" y="11099523"/>
            <a:ext cx="7126803" cy="823323"/>
          </a:xfrm>
          <a:prstGeom prst="rect">
            <a:avLst/>
          </a:prstGeom>
          <a:ln w="12700">
            <a:miter lim="400000"/>
          </a:ln>
        </p:spPr>
      </p:pic>
    </p:spTree>
    <p:extLst>
      <p:ext uri="{BB962C8B-B14F-4D97-AF65-F5344CB8AC3E}">
        <p14:creationId xmlns:p14="http://schemas.microsoft.com/office/powerpoint/2010/main" val="1805466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E8D36F-E6D7-9544-B069-30C903405938}"/>
              </a:ext>
            </a:extLst>
          </p:cNvPr>
          <p:cNvGrpSpPr/>
          <p:nvPr/>
        </p:nvGrpSpPr>
        <p:grpSpPr>
          <a:xfrm>
            <a:off x="2307744" y="3101856"/>
            <a:ext cx="19781732" cy="8442446"/>
            <a:chOff x="2307744" y="3101856"/>
            <a:chExt cx="19781732" cy="8442446"/>
          </a:xfrm>
        </p:grpSpPr>
        <p:pic>
          <p:nvPicPr>
            <p:cNvPr id="3" name="Picture 2">
              <a:extLst>
                <a:ext uri="{FF2B5EF4-FFF2-40B4-BE49-F238E27FC236}">
                  <a16:creationId xmlns:a16="http://schemas.microsoft.com/office/drawing/2014/main" id="{75FF9A40-56BD-CD46-AC48-63B312590EA8}"/>
                </a:ext>
              </a:extLst>
            </p:cNvPr>
            <p:cNvPicPr>
              <a:picLocks noChangeAspect="1"/>
            </p:cNvPicPr>
            <p:nvPr/>
          </p:nvPicPr>
          <p:blipFill>
            <a:blip r:embed="rId3"/>
            <a:stretch>
              <a:fillRect/>
            </a:stretch>
          </p:blipFill>
          <p:spPr>
            <a:xfrm>
              <a:off x="4091726" y="3101856"/>
              <a:ext cx="3400374" cy="6820750"/>
            </a:xfrm>
            <a:prstGeom prst="rect">
              <a:avLst/>
            </a:prstGeom>
          </p:spPr>
        </p:pic>
        <p:pic>
          <p:nvPicPr>
            <p:cNvPr id="5" name="globe.pdf" descr="globe.pdf">
              <a:extLst>
                <a:ext uri="{FF2B5EF4-FFF2-40B4-BE49-F238E27FC236}">
                  <a16:creationId xmlns:a16="http://schemas.microsoft.com/office/drawing/2014/main" id="{3BD7D90D-D92E-6044-A4D6-0114A7B99A64}"/>
                </a:ext>
              </a:extLst>
            </p:cNvPr>
            <p:cNvPicPr>
              <a:picLocks noChangeAspect="1"/>
            </p:cNvPicPr>
            <p:nvPr/>
          </p:nvPicPr>
          <p:blipFill>
            <a:blip r:embed="rId4"/>
            <a:stretch>
              <a:fillRect/>
            </a:stretch>
          </p:blipFill>
          <p:spPr>
            <a:xfrm>
              <a:off x="11945662" y="4063789"/>
              <a:ext cx="492675" cy="492676"/>
            </a:xfrm>
            <a:prstGeom prst="rect">
              <a:avLst/>
            </a:prstGeom>
            <a:ln w="12700">
              <a:miter lim="400000"/>
            </a:ln>
          </p:spPr>
        </p:pic>
        <p:pic>
          <p:nvPicPr>
            <p:cNvPr id="6" name="Image" descr="Image">
              <a:extLst>
                <a:ext uri="{FF2B5EF4-FFF2-40B4-BE49-F238E27FC236}">
                  <a16:creationId xmlns:a16="http://schemas.microsoft.com/office/drawing/2014/main" id="{87990AF9-BCB0-CC42-A982-AE6D40A5BE7F}"/>
                </a:ext>
              </a:extLst>
            </p:cNvPr>
            <p:cNvPicPr>
              <a:picLocks/>
            </p:cNvPicPr>
            <p:nvPr/>
          </p:nvPicPr>
          <p:blipFill>
            <a:blip r:embed="rId5">
              <a:alphaModFix amt="12004"/>
            </a:blip>
            <a:stretch>
              <a:fillRect/>
            </a:stretch>
          </p:blipFill>
          <p:spPr>
            <a:xfrm>
              <a:off x="2307744" y="10781472"/>
              <a:ext cx="6603141" cy="762828"/>
            </a:xfrm>
            <a:prstGeom prst="rect">
              <a:avLst/>
            </a:prstGeom>
            <a:ln w="12700">
              <a:miter lim="400000"/>
            </a:ln>
          </p:spPr>
        </p:pic>
        <p:sp>
          <p:nvSpPr>
            <p:cNvPr id="7" name="Line">
              <a:extLst>
                <a:ext uri="{FF2B5EF4-FFF2-40B4-BE49-F238E27FC236}">
                  <a16:creationId xmlns:a16="http://schemas.microsoft.com/office/drawing/2014/main" id="{AFB47E78-2F7A-1B4F-BA95-B927B8C6B47B}"/>
                </a:ext>
              </a:extLst>
            </p:cNvPr>
            <p:cNvSpPr/>
            <p:nvPr/>
          </p:nvSpPr>
          <p:spPr>
            <a:xfrm>
              <a:off x="7886384" y="3592839"/>
              <a:ext cx="1927939" cy="2958052"/>
            </a:xfrm>
            <a:custGeom>
              <a:avLst/>
              <a:gdLst/>
              <a:ahLst/>
              <a:cxnLst>
                <a:cxn ang="0">
                  <a:pos x="wd2" y="hd2"/>
                </a:cxn>
                <a:cxn ang="5400000">
                  <a:pos x="wd2" y="hd2"/>
                </a:cxn>
                <a:cxn ang="10800000">
                  <a:pos x="wd2" y="hd2"/>
                </a:cxn>
                <a:cxn ang="16200000">
                  <a:pos x="wd2" y="hd2"/>
                </a:cxn>
              </a:cxnLst>
              <a:rect l="0" t="0" r="r" b="b"/>
              <a:pathLst>
                <a:path w="21600" h="21544" extrusionOk="0">
                  <a:moveTo>
                    <a:pt x="21600" y="21544"/>
                  </a:moveTo>
                  <a:cubicBezTo>
                    <a:pt x="17353" y="19198"/>
                    <a:pt x="14366" y="16033"/>
                    <a:pt x="13075" y="12508"/>
                  </a:cubicBezTo>
                  <a:cubicBezTo>
                    <a:pt x="11824" y="9097"/>
                    <a:pt x="12097" y="5298"/>
                    <a:pt x="8635" y="2562"/>
                  </a:cubicBezTo>
                  <a:cubicBezTo>
                    <a:pt x="6518" y="888"/>
                    <a:pt x="3332" y="-56"/>
                    <a:pt x="0" y="3"/>
                  </a:cubicBezTo>
                </a:path>
              </a:pathLst>
            </a:custGeom>
            <a:ln w="25400" cap="rnd">
              <a:solidFill>
                <a:srgbClr val="000000"/>
              </a:solidFill>
              <a:custDash>
                <a:ds d="100000" sp="200000"/>
              </a:custDash>
              <a:headEnd type="oval"/>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 name="Line">
              <a:extLst>
                <a:ext uri="{FF2B5EF4-FFF2-40B4-BE49-F238E27FC236}">
                  <a16:creationId xmlns:a16="http://schemas.microsoft.com/office/drawing/2014/main" id="{B377F4FC-9946-8B49-857D-36EEB83CA1F4}"/>
                </a:ext>
              </a:extLst>
            </p:cNvPr>
            <p:cNvSpPr/>
            <p:nvPr/>
          </p:nvSpPr>
          <p:spPr>
            <a:xfrm rot="10800000" flipH="1">
              <a:off x="7886382" y="6546939"/>
              <a:ext cx="1927939" cy="2958052"/>
            </a:xfrm>
            <a:custGeom>
              <a:avLst/>
              <a:gdLst/>
              <a:ahLst/>
              <a:cxnLst>
                <a:cxn ang="0">
                  <a:pos x="wd2" y="hd2"/>
                </a:cxn>
                <a:cxn ang="5400000">
                  <a:pos x="wd2" y="hd2"/>
                </a:cxn>
                <a:cxn ang="10800000">
                  <a:pos x="wd2" y="hd2"/>
                </a:cxn>
                <a:cxn ang="16200000">
                  <a:pos x="wd2" y="hd2"/>
                </a:cxn>
              </a:cxnLst>
              <a:rect l="0" t="0" r="r" b="b"/>
              <a:pathLst>
                <a:path w="21600" h="21544" extrusionOk="0">
                  <a:moveTo>
                    <a:pt x="21600" y="21544"/>
                  </a:moveTo>
                  <a:cubicBezTo>
                    <a:pt x="17353" y="19198"/>
                    <a:pt x="14366" y="16033"/>
                    <a:pt x="13075" y="12508"/>
                  </a:cubicBezTo>
                  <a:cubicBezTo>
                    <a:pt x="11824" y="9096"/>
                    <a:pt x="12097" y="5298"/>
                    <a:pt x="8635" y="2562"/>
                  </a:cubicBezTo>
                  <a:cubicBezTo>
                    <a:pt x="6518" y="888"/>
                    <a:pt x="3332" y="-56"/>
                    <a:pt x="0" y="3"/>
                  </a:cubicBezTo>
                </a:path>
              </a:pathLst>
            </a:custGeom>
            <a:ln w="25400" cap="rnd">
              <a:solidFill>
                <a:srgbClr val="000000"/>
              </a:solidFill>
              <a:custDash>
                <a:ds d="100000" sp="200000"/>
              </a:custDash>
              <a:headEnd type="oval"/>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9" name="Image" descr="Image">
              <a:extLst>
                <a:ext uri="{FF2B5EF4-FFF2-40B4-BE49-F238E27FC236}">
                  <a16:creationId xmlns:a16="http://schemas.microsoft.com/office/drawing/2014/main" id="{709CB09D-1604-5445-8D09-FEC06D6923AF}"/>
                </a:ext>
              </a:extLst>
            </p:cNvPr>
            <p:cNvPicPr>
              <a:picLocks/>
            </p:cNvPicPr>
            <p:nvPr/>
          </p:nvPicPr>
          <p:blipFill>
            <a:blip r:embed="rId5">
              <a:alphaModFix amt="12004"/>
            </a:blip>
            <a:stretch>
              <a:fillRect/>
            </a:stretch>
          </p:blipFill>
          <p:spPr>
            <a:xfrm>
              <a:off x="15486335" y="10781474"/>
              <a:ext cx="6603141" cy="762828"/>
            </a:xfrm>
            <a:prstGeom prst="rect">
              <a:avLst/>
            </a:prstGeom>
            <a:ln w="12700">
              <a:miter lim="400000"/>
            </a:ln>
          </p:spPr>
        </p:pic>
        <p:sp>
          <p:nvSpPr>
            <p:cNvPr id="10" name="Line">
              <a:extLst>
                <a:ext uri="{FF2B5EF4-FFF2-40B4-BE49-F238E27FC236}">
                  <a16:creationId xmlns:a16="http://schemas.microsoft.com/office/drawing/2014/main" id="{CF7CD11C-688E-BF49-8EDF-DCFF59A41555}"/>
                </a:ext>
              </a:extLst>
            </p:cNvPr>
            <p:cNvSpPr/>
            <p:nvPr/>
          </p:nvSpPr>
          <p:spPr>
            <a:xfrm flipH="1">
              <a:off x="14569682" y="3592842"/>
              <a:ext cx="1927939" cy="2958052"/>
            </a:xfrm>
            <a:custGeom>
              <a:avLst/>
              <a:gdLst/>
              <a:ahLst/>
              <a:cxnLst>
                <a:cxn ang="0">
                  <a:pos x="wd2" y="hd2"/>
                </a:cxn>
                <a:cxn ang="5400000">
                  <a:pos x="wd2" y="hd2"/>
                </a:cxn>
                <a:cxn ang="10800000">
                  <a:pos x="wd2" y="hd2"/>
                </a:cxn>
                <a:cxn ang="16200000">
                  <a:pos x="wd2" y="hd2"/>
                </a:cxn>
              </a:cxnLst>
              <a:rect l="0" t="0" r="r" b="b"/>
              <a:pathLst>
                <a:path w="21600" h="21544" extrusionOk="0">
                  <a:moveTo>
                    <a:pt x="21600" y="21544"/>
                  </a:moveTo>
                  <a:cubicBezTo>
                    <a:pt x="17353" y="19198"/>
                    <a:pt x="14366" y="16033"/>
                    <a:pt x="13075" y="12508"/>
                  </a:cubicBezTo>
                  <a:cubicBezTo>
                    <a:pt x="11824" y="9097"/>
                    <a:pt x="12097" y="5298"/>
                    <a:pt x="8635" y="2562"/>
                  </a:cubicBezTo>
                  <a:cubicBezTo>
                    <a:pt x="6518" y="888"/>
                    <a:pt x="3332" y="-56"/>
                    <a:pt x="0" y="3"/>
                  </a:cubicBezTo>
                </a:path>
              </a:pathLst>
            </a:custGeom>
            <a:ln w="25400" cap="rnd">
              <a:solidFill>
                <a:srgbClr val="000000"/>
              </a:solidFill>
              <a:custDash>
                <a:ds d="100000" sp="200000"/>
              </a:custDash>
              <a:headEnd type="oval"/>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 name="Line">
              <a:extLst>
                <a:ext uri="{FF2B5EF4-FFF2-40B4-BE49-F238E27FC236}">
                  <a16:creationId xmlns:a16="http://schemas.microsoft.com/office/drawing/2014/main" id="{AAB0B569-4585-4C4E-A719-CFF5C10E1C79}"/>
                </a:ext>
              </a:extLst>
            </p:cNvPr>
            <p:cNvSpPr/>
            <p:nvPr/>
          </p:nvSpPr>
          <p:spPr>
            <a:xfrm rot="10800000">
              <a:off x="14569682" y="6555346"/>
              <a:ext cx="1927939" cy="2958054"/>
            </a:xfrm>
            <a:custGeom>
              <a:avLst/>
              <a:gdLst/>
              <a:ahLst/>
              <a:cxnLst>
                <a:cxn ang="0">
                  <a:pos x="wd2" y="hd2"/>
                </a:cxn>
                <a:cxn ang="5400000">
                  <a:pos x="wd2" y="hd2"/>
                </a:cxn>
                <a:cxn ang="10800000">
                  <a:pos x="wd2" y="hd2"/>
                </a:cxn>
                <a:cxn ang="16200000">
                  <a:pos x="wd2" y="hd2"/>
                </a:cxn>
              </a:cxnLst>
              <a:rect l="0" t="0" r="r" b="b"/>
              <a:pathLst>
                <a:path w="21600" h="21544" extrusionOk="0">
                  <a:moveTo>
                    <a:pt x="21600" y="21544"/>
                  </a:moveTo>
                  <a:cubicBezTo>
                    <a:pt x="17353" y="19198"/>
                    <a:pt x="14366" y="16033"/>
                    <a:pt x="13075" y="12508"/>
                  </a:cubicBezTo>
                  <a:cubicBezTo>
                    <a:pt x="11824" y="9096"/>
                    <a:pt x="12097" y="5298"/>
                    <a:pt x="8635" y="2562"/>
                  </a:cubicBezTo>
                  <a:cubicBezTo>
                    <a:pt x="6518" y="888"/>
                    <a:pt x="3332" y="-56"/>
                    <a:pt x="0" y="3"/>
                  </a:cubicBezTo>
                </a:path>
              </a:pathLst>
            </a:custGeom>
            <a:ln w="25400" cap="rnd">
              <a:solidFill>
                <a:srgbClr val="000000"/>
              </a:solidFill>
              <a:custDash>
                <a:ds d="100000" sp="200000"/>
              </a:custDash>
              <a:headEnd type="oval"/>
              <a:tailEnd type="oval"/>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12" name="Picture 11">
              <a:extLst>
                <a:ext uri="{FF2B5EF4-FFF2-40B4-BE49-F238E27FC236}">
                  <a16:creationId xmlns:a16="http://schemas.microsoft.com/office/drawing/2014/main" id="{2724A00F-AFFA-DC4E-A51F-8EF82E031E6C}"/>
                </a:ext>
              </a:extLst>
            </p:cNvPr>
            <p:cNvPicPr>
              <a:picLocks noChangeAspect="1"/>
            </p:cNvPicPr>
            <p:nvPr/>
          </p:nvPicPr>
          <p:blipFill>
            <a:blip r:embed="rId6"/>
            <a:stretch>
              <a:fillRect/>
            </a:stretch>
          </p:blipFill>
          <p:spPr>
            <a:xfrm>
              <a:off x="16891902" y="3101856"/>
              <a:ext cx="3400374" cy="6820750"/>
            </a:xfrm>
            <a:prstGeom prst="rect">
              <a:avLst/>
            </a:prstGeom>
          </p:spPr>
        </p:pic>
        <p:sp>
          <p:nvSpPr>
            <p:cNvPr id="13" name="We work with some of the world’s leading companies in:">
              <a:extLst>
                <a:ext uri="{FF2B5EF4-FFF2-40B4-BE49-F238E27FC236}">
                  <a16:creationId xmlns:a16="http://schemas.microsoft.com/office/drawing/2014/main" id="{00AB02FC-BEBD-214B-A4A6-C0ECD1E9EEC0}"/>
                </a:ext>
              </a:extLst>
            </p:cNvPr>
            <p:cNvSpPr txBox="1"/>
            <p:nvPr/>
          </p:nvSpPr>
          <p:spPr>
            <a:xfrm>
              <a:off x="10332739" y="7711910"/>
              <a:ext cx="3718519" cy="759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ctr" defTabSz="821531">
                <a:lnSpc>
                  <a:spcPct val="100000"/>
                </a:lnSpc>
                <a:spcBef>
                  <a:spcPts val="1900"/>
                </a:spcBef>
                <a:defRPr sz="3200" b="0">
                  <a:latin typeface="Helvetica Light"/>
                  <a:ea typeface="Helvetica Light"/>
                  <a:cs typeface="Helvetica Light"/>
                  <a:sym typeface="Helvetica Light"/>
                </a:defRPr>
              </a:pPr>
              <a:r>
                <a:rPr lang="en-GB" sz="2000" cap="none" spc="0">
                  <a:solidFill>
                    <a:srgbClr val="5E5E5E"/>
                  </a:solidFill>
                  <a:latin typeface="Arial" panose="020B0604020202020204" pitchFamily="34" charset="0"/>
                  <a:cs typeface="Arial" panose="020B0604020202020204" pitchFamily="34" charset="0"/>
                </a:rPr>
                <a:t>We work with some of the world’s leading companies in:</a:t>
              </a:r>
            </a:p>
          </p:txBody>
        </p:sp>
      </p:grpSp>
      <p:sp>
        <p:nvSpPr>
          <p:cNvPr id="14" name="Title Goes…">
            <a:extLst>
              <a:ext uri="{FF2B5EF4-FFF2-40B4-BE49-F238E27FC236}">
                <a16:creationId xmlns:a16="http://schemas.microsoft.com/office/drawing/2014/main" id="{567B3990-3EA6-D346-BBE0-8E1125E701AC}"/>
              </a:ext>
            </a:extLst>
          </p:cNvPr>
          <p:cNvSpPr txBox="1"/>
          <p:nvPr/>
        </p:nvSpPr>
        <p:spPr>
          <a:xfrm>
            <a:off x="9736220" y="5003258"/>
            <a:ext cx="5013158"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ctr">
              <a:lnSpc>
                <a:spcPct val="80000"/>
              </a:lnSpc>
              <a:defRPr sz="5000" cap="none" spc="-150">
                <a:solidFill>
                  <a:srgbClr val="1D1D1D"/>
                </a:solidFill>
              </a:defRPr>
            </a:pPr>
            <a:r>
              <a:rPr lang="en-US">
                <a:solidFill>
                  <a:schemeClr val="bg2"/>
                </a:solidFill>
              </a:rPr>
              <a:t>We Are a</a:t>
            </a:r>
          </a:p>
          <a:p>
            <a:pPr algn="ctr">
              <a:lnSpc>
                <a:spcPct val="80000"/>
              </a:lnSpc>
              <a:defRPr sz="5000" cap="none" spc="-150">
                <a:solidFill>
                  <a:srgbClr val="1D1D1D"/>
                </a:solidFill>
              </a:defRPr>
            </a:pPr>
            <a:r>
              <a:rPr lang="en-US">
                <a:solidFill>
                  <a:schemeClr val="accent1"/>
                </a:solidFill>
              </a:rPr>
              <a:t>Global</a:t>
            </a:r>
            <a:r>
              <a:rPr lang="en-US">
                <a:solidFill>
                  <a:schemeClr val="bg2"/>
                </a:solidFill>
              </a:rPr>
              <a:t> Technology Company</a:t>
            </a:r>
          </a:p>
        </p:txBody>
      </p:sp>
    </p:spTree>
    <p:extLst>
      <p:ext uri="{BB962C8B-B14F-4D97-AF65-F5344CB8AC3E}">
        <p14:creationId xmlns:p14="http://schemas.microsoft.com/office/powerpoint/2010/main" val="132533748"/>
      </p:ext>
    </p:extLst>
  </p:cSld>
  <p:clrMapOvr>
    <a:masterClrMapping/>
  </p:clrMapOvr>
  <mc:AlternateContent xmlns:mc="http://schemas.openxmlformats.org/markup-compatibility/2006">
    <mc:Choice xmlns:p14="http://schemas.microsoft.com/office/powerpoint/2010/main" Requires="p14">
      <p:transition spd="slow" p14:dur="899">
        <p:dissolve/>
      </p:transition>
    </mc:Choice>
    <mc:Fallback>
      <p:transition spd="slow">
        <p:dissolv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FC95BAAB-5C00-DD40-B627-E64187241E22}"/>
              </a:ext>
            </a:extLst>
          </p:cNvPr>
          <p:cNvPicPr>
            <a:picLocks/>
          </p:cNvPicPr>
          <p:nvPr/>
        </p:nvPicPr>
        <p:blipFill>
          <a:blip r:embed="rId3">
            <a:alphaModFix amt="12004"/>
          </a:blip>
          <a:stretch>
            <a:fillRect/>
          </a:stretch>
        </p:blipFill>
        <p:spPr>
          <a:xfrm>
            <a:off x="8654000" y="11372960"/>
            <a:ext cx="7126802" cy="823323"/>
          </a:xfrm>
          <a:prstGeom prst="rect">
            <a:avLst/>
          </a:prstGeom>
          <a:ln w="12700">
            <a:miter lim="400000"/>
          </a:ln>
        </p:spPr>
      </p:pic>
      <p:graphicFrame>
        <p:nvGraphicFramePr>
          <p:cNvPr id="7" name="Chart 6">
            <a:extLst>
              <a:ext uri="{FF2B5EF4-FFF2-40B4-BE49-F238E27FC236}">
                <a16:creationId xmlns:a16="http://schemas.microsoft.com/office/drawing/2014/main" id="{AD68F366-FC78-D04F-84FF-7880E6CC6E81}"/>
              </a:ext>
            </a:extLst>
          </p:cNvPr>
          <p:cNvGraphicFramePr/>
          <p:nvPr/>
        </p:nvGraphicFramePr>
        <p:xfrm>
          <a:off x="6290540" y="1422129"/>
          <a:ext cx="11802920" cy="7868613"/>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a:extLst>
              <a:ext uri="{FF2B5EF4-FFF2-40B4-BE49-F238E27FC236}">
                <a16:creationId xmlns:a16="http://schemas.microsoft.com/office/drawing/2014/main" id="{F88A4440-A399-2E45-B9CB-D8B0380060B5}"/>
              </a:ext>
            </a:extLst>
          </p:cNvPr>
          <p:cNvSpPr/>
          <p:nvPr/>
        </p:nvSpPr>
        <p:spPr>
          <a:xfrm>
            <a:off x="9856841" y="9792878"/>
            <a:ext cx="4796427" cy="1255728"/>
          </a:xfrm>
          <a:prstGeom prst="rect">
            <a:avLst/>
          </a:prstGeom>
          <a:ln>
            <a:solidFill>
              <a:schemeClr val="accent2"/>
            </a:solidFill>
          </a:ln>
        </p:spPr>
        <p:txBody>
          <a:bodyPr wrap="square">
            <a:spAutoFit/>
          </a:bodyPr>
          <a:lstStyle/>
          <a:p>
            <a:pPr marL="285750" indent="-285750">
              <a:buSzPct val="150000"/>
              <a:buFont typeface="Wingdings" pitchFamily="2" charset="2"/>
              <a:buChar char="§"/>
            </a:pPr>
            <a:r>
              <a:rPr lang="en-GB" sz="1400" spc="150" dirty="0">
                <a:solidFill>
                  <a:schemeClr val="bg2"/>
                </a:solidFill>
                <a:latin typeface="Arial" panose="020B0604020202020204" pitchFamily="34" charset="0"/>
                <a:cs typeface="Arial" panose="020B0604020202020204" pitchFamily="34" charset="0"/>
              </a:rPr>
              <a:t>PAYMENTS AND FINANCIAL SERVICES</a:t>
            </a:r>
          </a:p>
          <a:p>
            <a:pPr marL="285750" indent="-285750">
              <a:buSzPct val="150000"/>
              <a:buFont typeface="Wingdings" pitchFamily="2" charset="2"/>
              <a:buChar char="§"/>
            </a:pPr>
            <a:endParaRPr lang="en-GB" sz="1400" spc="150" dirty="0">
              <a:solidFill>
                <a:schemeClr val="bg2"/>
              </a:solidFill>
              <a:latin typeface="Arial" panose="020B0604020202020204" pitchFamily="34" charset="0"/>
              <a:cs typeface="Arial" panose="020B0604020202020204" pitchFamily="34" charset="0"/>
            </a:endParaRPr>
          </a:p>
          <a:p>
            <a:pPr marL="285750" indent="-285750">
              <a:buClr>
                <a:schemeClr val="accent1"/>
              </a:buClr>
              <a:buSzPct val="150000"/>
              <a:buFont typeface="Wingdings" pitchFamily="2" charset="2"/>
              <a:buChar char="§"/>
            </a:pPr>
            <a:r>
              <a:rPr lang="en-GB" sz="1400" spc="150" dirty="0">
                <a:solidFill>
                  <a:schemeClr val="bg2"/>
                </a:solidFill>
                <a:latin typeface="Arial" panose="020B0604020202020204" pitchFamily="34" charset="0"/>
                <a:cs typeface="Arial" panose="020B0604020202020204" pitchFamily="34" charset="0"/>
              </a:rPr>
              <a:t>TECHNOLOGY, MEDIA,  HEALTHCARE, TELECOMMUNICATIONS, RETAIL &amp; CPG</a:t>
            </a:r>
          </a:p>
          <a:p>
            <a:pPr marL="285750" indent="-285750">
              <a:buClr>
                <a:schemeClr val="accent1"/>
              </a:buClr>
              <a:buSzPct val="150000"/>
              <a:buFont typeface="Wingdings" pitchFamily="2" charset="2"/>
              <a:buChar char="§"/>
            </a:pPr>
            <a:endParaRPr lang="en-GB" sz="1400" spc="150" dirty="0">
              <a:solidFill>
                <a:schemeClr val="bg2"/>
              </a:solidFill>
              <a:latin typeface="Arial" panose="020B0604020202020204" pitchFamily="34" charset="0"/>
              <a:cs typeface="Arial" panose="020B0604020202020204" pitchFamily="34" charset="0"/>
            </a:endParaRPr>
          </a:p>
          <a:p>
            <a:pPr marL="285750" indent="-285750">
              <a:buClr>
                <a:srgbClr val="0070C0"/>
              </a:buClr>
              <a:buSzPct val="150000"/>
              <a:buFont typeface="Wingdings" pitchFamily="2" charset="2"/>
              <a:buChar char="§"/>
            </a:pPr>
            <a:r>
              <a:rPr lang="en-GB" sz="1400" spc="150" dirty="0">
                <a:solidFill>
                  <a:schemeClr val="bg2"/>
                </a:solidFill>
                <a:latin typeface="Arial" panose="020B0604020202020204" pitchFamily="34" charset="0"/>
                <a:cs typeface="Arial" panose="020B0604020202020204" pitchFamily="34" charset="0"/>
              </a:rPr>
              <a:t>OTHER</a:t>
            </a:r>
          </a:p>
        </p:txBody>
      </p:sp>
      <p:sp>
        <p:nvSpPr>
          <p:cNvPr id="10" name="ELEMENT 1…">
            <a:extLst>
              <a:ext uri="{FF2B5EF4-FFF2-40B4-BE49-F238E27FC236}">
                <a16:creationId xmlns:a16="http://schemas.microsoft.com/office/drawing/2014/main" id="{EE463527-43C2-2E47-9A51-6FA109BCEF19}"/>
              </a:ext>
            </a:extLst>
          </p:cNvPr>
          <p:cNvSpPr txBox="1"/>
          <p:nvPr/>
        </p:nvSpPr>
        <p:spPr>
          <a:xfrm>
            <a:off x="9794956" y="5016194"/>
            <a:ext cx="4794087" cy="15015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spAutoFit/>
          </a:bodyPr>
          <a:lstStyle/>
          <a:p>
            <a:pPr algn="ctr">
              <a:defRPr spc="198">
                <a:solidFill>
                  <a:srgbClr val="000000"/>
                </a:solidFill>
              </a:defRPr>
            </a:pPr>
            <a:r>
              <a:rPr lang="en-GB" sz="2400"/>
              <a:t>REVENUE %</a:t>
            </a:r>
          </a:p>
          <a:p>
            <a:pPr algn="ctr">
              <a:defRPr spc="198">
                <a:solidFill>
                  <a:srgbClr val="000000"/>
                </a:solidFill>
              </a:defRPr>
            </a:pPr>
            <a:r>
              <a:rPr lang="en-GB" sz="2400"/>
              <a:t>BY VERTICAL</a:t>
            </a:r>
          </a:p>
          <a:p>
            <a:pPr algn="ct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Q2 FY2021</a:t>
            </a:r>
          </a:p>
        </p:txBody>
      </p:sp>
    </p:spTree>
    <p:extLst>
      <p:ext uri="{BB962C8B-B14F-4D97-AF65-F5344CB8AC3E}">
        <p14:creationId xmlns:p14="http://schemas.microsoft.com/office/powerpoint/2010/main" val="1380915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D92787-0BCD-4540-8719-92F596D4B6FF}"/>
              </a:ext>
            </a:extLst>
          </p:cNvPr>
          <p:cNvGrpSpPr/>
          <p:nvPr/>
        </p:nvGrpSpPr>
        <p:grpSpPr>
          <a:xfrm>
            <a:off x="8727454" y="4413729"/>
            <a:ext cx="7126804" cy="5482522"/>
            <a:chOff x="4363727" y="2206864"/>
            <a:chExt cx="3563402" cy="2741261"/>
          </a:xfrm>
        </p:grpSpPr>
        <p:sp>
          <p:nvSpPr>
            <p:cNvPr id="3" name="Rectangle">
              <a:extLst>
                <a:ext uri="{FF2B5EF4-FFF2-40B4-BE49-F238E27FC236}">
                  <a16:creationId xmlns:a16="http://schemas.microsoft.com/office/drawing/2014/main" id="{338747E9-9ACD-5040-B5FF-AC36676CAF76}"/>
                </a:ext>
              </a:extLst>
            </p:cNvPr>
            <p:cNvSpPr/>
            <p:nvPr/>
          </p:nvSpPr>
          <p:spPr>
            <a:xfrm>
              <a:off x="5276884" y="2902286"/>
              <a:ext cx="1638233" cy="777586"/>
            </a:xfrm>
            <a:prstGeom prst="rect">
              <a:avLst/>
            </a:prstGeom>
            <a:solidFill>
              <a:srgbClr val="000000"/>
            </a:solidFill>
            <a:ln w="12700">
              <a:miter lim="400000"/>
            </a:ln>
          </p:spPr>
          <p:txBody>
            <a:bodyPr lIns="0" tIns="0" rIns="0" bIns="0" anchor="ctr"/>
            <a:lstStyle/>
            <a:p>
              <a:pPr>
                <a:defRPr sz="3200" b="0">
                  <a:latin typeface="+mn-lt"/>
                  <a:ea typeface="+mn-ea"/>
                  <a:cs typeface="+mn-cs"/>
                  <a:sym typeface="Helvetica Neue Medium"/>
                </a:defRPr>
              </a:pPr>
              <a:endParaRPr sz="3200"/>
            </a:p>
          </p:txBody>
        </p:sp>
        <p:pic>
          <p:nvPicPr>
            <p:cNvPr id="4" name="Image" descr="Image">
              <a:extLst>
                <a:ext uri="{FF2B5EF4-FFF2-40B4-BE49-F238E27FC236}">
                  <a16:creationId xmlns:a16="http://schemas.microsoft.com/office/drawing/2014/main" id="{04558A03-7B55-B44B-A1B1-D6D1C5B276C2}"/>
                </a:ext>
              </a:extLst>
            </p:cNvPr>
            <p:cNvPicPr>
              <a:picLocks/>
            </p:cNvPicPr>
            <p:nvPr/>
          </p:nvPicPr>
          <p:blipFill>
            <a:blip r:embed="rId3">
              <a:alphaModFix amt="12004"/>
            </a:blip>
            <a:stretch>
              <a:fillRect/>
            </a:stretch>
          </p:blipFill>
          <p:spPr>
            <a:xfrm>
              <a:off x="4363727" y="4536463"/>
              <a:ext cx="3563402" cy="411662"/>
            </a:xfrm>
            <a:prstGeom prst="rect">
              <a:avLst/>
            </a:prstGeom>
            <a:ln w="12700">
              <a:miter lim="400000"/>
            </a:ln>
          </p:spPr>
        </p:pic>
        <p:sp>
          <p:nvSpPr>
            <p:cNvPr id="5" name="Listed">
              <a:extLst>
                <a:ext uri="{FF2B5EF4-FFF2-40B4-BE49-F238E27FC236}">
                  <a16:creationId xmlns:a16="http://schemas.microsoft.com/office/drawing/2014/main" id="{997D53F9-22D0-634B-A3B8-FC8D3478FB47}"/>
                </a:ext>
              </a:extLst>
            </p:cNvPr>
            <p:cNvSpPr/>
            <p:nvPr/>
          </p:nvSpPr>
          <p:spPr>
            <a:xfrm>
              <a:off x="5276884" y="2973482"/>
              <a:ext cx="1638233" cy="541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8" tIns="71438" rIns="71438" bIns="71438"/>
            <a:lstStyle>
              <a:lvl1pPr>
                <a:lnSpc>
                  <a:spcPct val="90000"/>
                </a:lnSpc>
                <a:defRPr sz="6000" cap="all">
                  <a:solidFill>
                    <a:srgbClr val="FFFFFF"/>
                  </a:solidFill>
                </a:defRPr>
              </a:lvl1pPr>
            </a:lstStyle>
            <a:p>
              <a:pPr algn="ctr"/>
              <a:r>
                <a:t>Listed</a:t>
              </a:r>
            </a:p>
          </p:txBody>
        </p:sp>
        <p:sp>
          <p:nvSpPr>
            <p:cNvPr id="6" name="DAVA">
              <a:extLst>
                <a:ext uri="{FF2B5EF4-FFF2-40B4-BE49-F238E27FC236}">
                  <a16:creationId xmlns:a16="http://schemas.microsoft.com/office/drawing/2014/main" id="{5E371D00-0559-5548-8BB7-B51DA4C9E41E}"/>
                </a:ext>
              </a:extLst>
            </p:cNvPr>
            <p:cNvSpPr/>
            <p:nvPr/>
          </p:nvSpPr>
          <p:spPr>
            <a:xfrm>
              <a:off x="5206615" y="2206864"/>
              <a:ext cx="1785856" cy="777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8" tIns="71438" rIns="71438" bIns="71438"/>
            <a:lstStyle>
              <a:lvl1pPr algn="l">
                <a:lnSpc>
                  <a:spcPct val="90000"/>
                </a:lnSpc>
                <a:defRPr sz="9900" cap="all"/>
              </a:lvl1pPr>
            </a:lstStyle>
            <a:p>
              <a:pPr algn="ctr"/>
              <a:r>
                <a:rPr sz="9000" spc="0">
                  <a:solidFill>
                    <a:schemeClr val="bg2"/>
                  </a:solidFill>
                </a:rPr>
                <a:t>DAVA</a:t>
              </a:r>
            </a:p>
          </p:txBody>
        </p:sp>
        <p:sp>
          <p:nvSpPr>
            <p:cNvPr id="7" name="NYSE">
              <a:extLst>
                <a:ext uri="{FF2B5EF4-FFF2-40B4-BE49-F238E27FC236}">
                  <a16:creationId xmlns:a16="http://schemas.microsoft.com/office/drawing/2014/main" id="{CECE66D8-7189-7443-9B3D-56F2FDEA509A}"/>
                </a:ext>
              </a:extLst>
            </p:cNvPr>
            <p:cNvSpPr/>
            <p:nvPr/>
          </p:nvSpPr>
          <p:spPr>
            <a:xfrm>
              <a:off x="5206615" y="3687092"/>
              <a:ext cx="1785856" cy="777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8" tIns="71438" rIns="71438" bIns="71438"/>
            <a:lstStyle>
              <a:lvl1pPr>
                <a:lnSpc>
                  <a:spcPct val="90000"/>
                </a:lnSpc>
                <a:defRPr sz="9900" cap="all"/>
              </a:lvl1pPr>
            </a:lstStyle>
            <a:p>
              <a:pPr algn="ctr"/>
              <a:r>
                <a:rPr sz="9000" spc="200">
                  <a:solidFill>
                    <a:schemeClr val="bg2"/>
                  </a:solidFill>
                </a:rPr>
                <a:t>NYSE</a:t>
              </a:r>
            </a:p>
          </p:txBody>
        </p:sp>
        <p:sp>
          <p:nvSpPr>
            <p:cNvPr id="8" name="July 27, 2018">
              <a:extLst>
                <a:ext uri="{FF2B5EF4-FFF2-40B4-BE49-F238E27FC236}">
                  <a16:creationId xmlns:a16="http://schemas.microsoft.com/office/drawing/2014/main" id="{34E66405-0D45-0644-88EA-AAB227721AB4}"/>
                </a:ext>
              </a:extLst>
            </p:cNvPr>
            <p:cNvSpPr/>
            <p:nvPr/>
          </p:nvSpPr>
          <p:spPr>
            <a:xfrm>
              <a:off x="5276884" y="3351089"/>
              <a:ext cx="1638233" cy="2727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8" tIns="71438" rIns="71438" bIns="71438"/>
            <a:lstStyle>
              <a:lvl1pPr>
                <a:lnSpc>
                  <a:spcPct val="90000"/>
                </a:lnSpc>
                <a:defRPr sz="2700" cap="all" spc="242">
                  <a:solidFill>
                    <a:srgbClr val="FFFFFF"/>
                  </a:solidFill>
                </a:defRPr>
              </a:lvl1pPr>
            </a:lstStyle>
            <a:p>
              <a:pPr algn="ctr"/>
              <a:r>
                <a:rPr lang="ro-RO" sz="2400"/>
                <a:t>July 27, 2018</a:t>
              </a:r>
            </a:p>
          </p:txBody>
        </p:sp>
      </p:grpSp>
    </p:spTree>
    <p:extLst>
      <p:ext uri="{BB962C8B-B14F-4D97-AF65-F5344CB8AC3E}">
        <p14:creationId xmlns:p14="http://schemas.microsoft.com/office/powerpoint/2010/main" val="4269335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pen.…">
            <a:extLst>
              <a:ext uri="{FF2B5EF4-FFF2-40B4-BE49-F238E27FC236}">
                <a16:creationId xmlns:a16="http://schemas.microsoft.com/office/drawing/2014/main" id="{A3739462-4296-204A-8418-CA2AE987CB4F}"/>
              </a:ext>
            </a:extLst>
          </p:cNvPr>
          <p:cNvSpPr txBox="1"/>
          <p:nvPr/>
        </p:nvSpPr>
        <p:spPr>
          <a:xfrm>
            <a:off x="2014067" y="8905859"/>
            <a:ext cx="3365501" cy="2452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defTabSz="821531">
              <a:lnSpc>
                <a:spcPct val="100000"/>
              </a:lnSpc>
              <a:defRPr sz="2000" b="0">
                <a:latin typeface="Helvetica Light"/>
                <a:ea typeface="Helvetica Light"/>
                <a:cs typeface="Helvetica Light"/>
                <a:sym typeface="Helvetica Light"/>
              </a:defRPr>
            </a:pPr>
            <a:r>
              <a:rPr lang="en-GB" sz="4000" cap="none" spc="0">
                <a:solidFill>
                  <a:schemeClr val="bg2"/>
                </a:solidFill>
                <a:latin typeface="Arial" panose="020B0604020202020204" pitchFamily="34" charset="0"/>
                <a:ea typeface="Helvetica"/>
                <a:cs typeface="Arial" panose="020B0604020202020204" pitchFamily="34" charset="0"/>
                <a:sym typeface="Helvetica"/>
              </a:rPr>
              <a:t>Open.</a:t>
            </a:r>
            <a:br>
              <a:rPr b="0">
                <a:solidFill>
                  <a:schemeClr val="bg2"/>
                </a:solidFill>
                <a:latin typeface="Arial" panose="020B0604020202020204" pitchFamily="34" charset="0"/>
                <a:cs typeface="Arial" panose="020B0604020202020204" pitchFamily="34" charset="0"/>
              </a:rPr>
            </a:br>
            <a:endParaRPr sz="1000" b="0">
              <a:solidFill>
                <a:schemeClr val="bg2"/>
              </a:solidFill>
              <a:latin typeface="Arial" panose="020B0604020202020204" pitchFamily="34" charset="0"/>
              <a:cs typeface="Arial" panose="020B0604020202020204" pitchFamily="34" charset="0"/>
            </a:endParaRPr>
          </a:p>
          <a:p>
            <a:pPr algn="l" defTabSz="821531">
              <a:lnSpc>
                <a:spcPct val="100000"/>
              </a:lnSpc>
              <a:defRPr sz="2000" b="0">
                <a:latin typeface="Helvetica Light"/>
                <a:ea typeface="Helvetica Light"/>
                <a:cs typeface="Helvetica Light"/>
                <a:sym typeface="Helvetica Light"/>
              </a:defRPr>
            </a:pPr>
            <a:r>
              <a:rPr lang="en-GB" b="0" cap="none" spc="0">
                <a:solidFill>
                  <a:schemeClr val="bg2"/>
                </a:solidFill>
                <a:latin typeface="Arial" panose="020B0604020202020204" pitchFamily="34" charset="0"/>
                <a:cs typeface="Arial" panose="020B0604020202020204" pitchFamily="34" charset="0"/>
              </a:rPr>
              <a:t>We are confident in our abilities, our approach, and our people so we have nothing to hide from</a:t>
            </a:r>
          </a:p>
          <a:p>
            <a:pPr algn="l" defTabSz="821531">
              <a:lnSpc>
                <a:spcPct val="100000"/>
              </a:lnSpc>
              <a:defRPr sz="2000" b="0">
                <a:latin typeface="Helvetica Light"/>
                <a:ea typeface="Helvetica Light"/>
                <a:cs typeface="Helvetica Light"/>
                <a:sym typeface="Helvetica Light"/>
              </a:defRPr>
            </a:pPr>
            <a:r>
              <a:rPr lang="en-GB" b="0" cap="none" spc="0">
                <a:solidFill>
                  <a:schemeClr val="bg2"/>
                </a:solidFill>
                <a:latin typeface="Arial" panose="020B0604020202020204" pitchFamily="34" charset="0"/>
                <a:cs typeface="Arial" panose="020B0604020202020204" pitchFamily="34" charset="0"/>
              </a:rPr>
              <a:t>our customers.</a:t>
            </a:r>
          </a:p>
        </p:txBody>
      </p:sp>
      <p:sp>
        <p:nvSpPr>
          <p:cNvPr id="4" name="Adaptable.…">
            <a:extLst>
              <a:ext uri="{FF2B5EF4-FFF2-40B4-BE49-F238E27FC236}">
                <a16:creationId xmlns:a16="http://schemas.microsoft.com/office/drawing/2014/main" id="{8FB55E12-6445-6E40-8F81-E89E5EB687BF}"/>
              </a:ext>
            </a:extLst>
          </p:cNvPr>
          <p:cNvSpPr txBox="1"/>
          <p:nvPr/>
        </p:nvSpPr>
        <p:spPr>
          <a:xfrm>
            <a:off x="10511879" y="8905859"/>
            <a:ext cx="3365501" cy="1529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defTabSz="821531">
              <a:lnSpc>
                <a:spcPct val="100000"/>
              </a:lnSpc>
              <a:defRPr sz="2000" b="0">
                <a:latin typeface="Helvetica Light"/>
                <a:ea typeface="Helvetica Light"/>
                <a:cs typeface="Helvetica Light"/>
                <a:sym typeface="Helvetica Light"/>
              </a:defRPr>
            </a:pPr>
            <a:r>
              <a:rPr lang="en-GB" sz="4000" b="0" cap="none" spc="0">
                <a:solidFill>
                  <a:schemeClr val="bg2"/>
                </a:solidFill>
                <a:latin typeface="Arial" panose="020B0604020202020204" pitchFamily="34" charset="0"/>
                <a:ea typeface="Helvetica"/>
                <a:cs typeface="Arial" panose="020B0604020202020204" pitchFamily="34" charset="0"/>
                <a:sym typeface="Helvetica"/>
              </a:rPr>
              <a:t>Adaptable.</a:t>
            </a:r>
            <a:br>
              <a:rPr b="0">
                <a:solidFill>
                  <a:schemeClr val="bg2"/>
                </a:solidFill>
                <a:latin typeface="Arial" panose="020B0604020202020204" pitchFamily="34" charset="0"/>
                <a:cs typeface="Arial" panose="020B0604020202020204" pitchFamily="34" charset="0"/>
              </a:rPr>
            </a:br>
            <a:endParaRPr lang="en-GB" sz="1000" b="0" cap="none" spc="0">
              <a:solidFill>
                <a:schemeClr val="bg2"/>
              </a:solidFill>
              <a:latin typeface="Arial" panose="020B0604020202020204" pitchFamily="34" charset="0"/>
              <a:cs typeface="Arial" panose="020B0604020202020204" pitchFamily="34" charset="0"/>
            </a:endParaRPr>
          </a:p>
          <a:p>
            <a:pPr algn="l" defTabSz="821531">
              <a:lnSpc>
                <a:spcPct val="100000"/>
              </a:lnSpc>
              <a:defRPr sz="2000" b="0">
                <a:latin typeface="Helvetica Light"/>
                <a:ea typeface="Helvetica Light"/>
                <a:cs typeface="Helvetica Light"/>
                <a:sym typeface="Helvetica Light"/>
              </a:defRPr>
            </a:pPr>
            <a:r>
              <a:rPr lang="en-GB" b="0" cap="none" spc="0">
                <a:solidFill>
                  <a:schemeClr val="bg2"/>
                </a:solidFill>
                <a:latin typeface="Arial" panose="020B0604020202020204" pitchFamily="34" charset="0"/>
                <a:cs typeface="Arial" panose="020B0604020202020204" pitchFamily="34" charset="0"/>
              </a:rPr>
              <a:t>We deliver in complex, changing environments</a:t>
            </a:r>
            <a:r>
              <a:rPr b="0">
                <a:solidFill>
                  <a:schemeClr val="bg2"/>
                </a:solidFill>
                <a:latin typeface="Arial" panose="020B0604020202020204" pitchFamily="34" charset="0"/>
                <a:cs typeface="Arial" panose="020B0604020202020204" pitchFamily="34" charset="0"/>
              </a:rPr>
              <a:t>.</a:t>
            </a:r>
          </a:p>
        </p:txBody>
      </p:sp>
      <p:sp>
        <p:nvSpPr>
          <p:cNvPr id="5" name="Smart.…">
            <a:extLst>
              <a:ext uri="{FF2B5EF4-FFF2-40B4-BE49-F238E27FC236}">
                <a16:creationId xmlns:a16="http://schemas.microsoft.com/office/drawing/2014/main" id="{8DE6D761-BDA1-2446-9C95-D9FB21B40467}"/>
              </a:ext>
            </a:extLst>
          </p:cNvPr>
          <p:cNvSpPr txBox="1"/>
          <p:nvPr/>
        </p:nvSpPr>
        <p:spPr>
          <a:xfrm>
            <a:off x="14760784" y="8905859"/>
            <a:ext cx="3365501" cy="21448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defTabSz="821531">
              <a:lnSpc>
                <a:spcPct val="100000"/>
              </a:lnSpc>
              <a:defRPr sz="2000" b="0">
                <a:latin typeface="Helvetica Light"/>
                <a:ea typeface="Helvetica Light"/>
                <a:cs typeface="Helvetica Light"/>
                <a:sym typeface="Helvetica Light"/>
              </a:defRPr>
            </a:pPr>
            <a:r>
              <a:rPr lang="en-GB" sz="4000" cap="none" spc="0">
                <a:solidFill>
                  <a:schemeClr val="bg2"/>
                </a:solidFill>
                <a:latin typeface="Arial" panose="020B0604020202020204" pitchFamily="34" charset="0"/>
                <a:ea typeface="Helvetica"/>
                <a:cs typeface="Arial" panose="020B0604020202020204" pitchFamily="34" charset="0"/>
                <a:sym typeface="Helvetica"/>
              </a:rPr>
              <a:t>Smart.</a:t>
            </a:r>
            <a:br>
              <a:rPr b="0">
                <a:solidFill>
                  <a:schemeClr val="bg2"/>
                </a:solidFill>
                <a:latin typeface="Arial" panose="020B0604020202020204" pitchFamily="34" charset="0"/>
                <a:cs typeface="Arial" panose="020B0604020202020204" pitchFamily="34" charset="0"/>
              </a:rPr>
            </a:br>
            <a:endParaRPr lang="en-GB" sz="1000" b="0" cap="none" spc="0">
              <a:solidFill>
                <a:schemeClr val="bg2"/>
              </a:solidFill>
              <a:latin typeface="Arial" panose="020B0604020202020204" pitchFamily="34" charset="0"/>
              <a:cs typeface="Arial" panose="020B0604020202020204" pitchFamily="34" charset="0"/>
            </a:endParaRPr>
          </a:p>
          <a:p>
            <a:pPr algn="l" defTabSz="821531">
              <a:lnSpc>
                <a:spcPct val="100000"/>
              </a:lnSpc>
              <a:defRPr sz="2000" b="0">
                <a:latin typeface="Helvetica Light"/>
                <a:ea typeface="Helvetica Light"/>
                <a:cs typeface="Helvetica Light"/>
                <a:sym typeface="Helvetica Light"/>
              </a:defRPr>
            </a:pPr>
            <a:r>
              <a:rPr lang="en-GB" b="0" cap="none" spc="0">
                <a:solidFill>
                  <a:schemeClr val="bg2"/>
                </a:solidFill>
                <a:latin typeface="Arial" panose="020B0604020202020204" pitchFamily="34" charset="0"/>
                <a:cs typeface="Arial" panose="020B0604020202020204" pitchFamily="34" charset="0"/>
              </a:rPr>
              <a:t>We employ clever people blending experience and talent to deliver smarter solutions for our customers.</a:t>
            </a:r>
          </a:p>
        </p:txBody>
      </p:sp>
      <p:sp>
        <p:nvSpPr>
          <p:cNvPr id="6" name="Thoughtful.…">
            <a:extLst>
              <a:ext uri="{FF2B5EF4-FFF2-40B4-BE49-F238E27FC236}">
                <a16:creationId xmlns:a16="http://schemas.microsoft.com/office/drawing/2014/main" id="{4DA18B73-F443-B14B-8563-DA9AF5953784}"/>
              </a:ext>
            </a:extLst>
          </p:cNvPr>
          <p:cNvSpPr txBox="1"/>
          <p:nvPr/>
        </p:nvSpPr>
        <p:spPr>
          <a:xfrm>
            <a:off x="6262973" y="8905859"/>
            <a:ext cx="3365501" cy="2760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defTabSz="821531">
              <a:lnSpc>
                <a:spcPct val="100000"/>
              </a:lnSpc>
              <a:defRPr sz="2000" b="0">
                <a:latin typeface="Helvetica Light"/>
                <a:ea typeface="Helvetica Light"/>
                <a:cs typeface="Helvetica Light"/>
                <a:sym typeface="Helvetica Light"/>
              </a:defRPr>
            </a:pPr>
            <a:r>
              <a:rPr lang="en-GB" sz="4000" cap="none" spc="0">
                <a:solidFill>
                  <a:schemeClr val="bg2"/>
                </a:solidFill>
                <a:latin typeface="Arial" panose="020B0604020202020204" pitchFamily="34" charset="0"/>
                <a:ea typeface="Helvetica"/>
                <a:cs typeface="Arial" panose="020B0604020202020204" pitchFamily="34" charset="0"/>
                <a:sym typeface="Helvetica"/>
              </a:rPr>
              <a:t>Thoughtful.</a:t>
            </a:r>
            <a:br>
              <a:rPr>
                <a:solidFill>
                  <a:schemeClr val="bg2"/>
                </a:solidFill>
                <a:latin typeface="Arial" panose="020B0604020202020204" pitchFamily="34" charset="0"/>
                <a:cs typeface="Arial" panose="020B0604020202020204" pitchFamily="34" charset="0"/>
              </a:rPr>
            </a:br>
            <a:endParaRPr lang="en-GB" sz="1000" cap="none" spc="0">
              <a:solidFill>
                <a:schemeClr val="bg2"/>
              </a:solidFill>
              <a:latin typeface="Arial" panose="020B0604020202020204" pitchFamily="34" charset="0"/>
              <a:cs typeface="Arial" panose="020B0604020202020204" pitchFamily="34" charset="0"/>
            </a:endParaRPr>
          </a:p>
          <a:p>
            <a:pPr algn="l" defTabSz="821531">
              <a:lnSpc>
                <a:spcPct val="100000"/>
              </a:lnSpc>
              <a:defRPr sz="2000" b="0">
                <a:latin typeface="Helvetica Light"/>
                <a:ea typeface="Helvetica Light"/>
                <a:cs typeface="Helvetica Light"/>
                <a:sym typeface="Helvetica Light"/>
              </a:defRPr>
            </a:pPr>
            <a:r>
              <a:rPr lang="en-GB" b="0" cap="none" spc="0">
                <a:solidFill>
                  <a:schemeClr val="bg2"/>
                </a:solidFill>
                <a:latin typeface="Arial" panose="020B0604020202020204" pitchFamily="34" charset="0"/>
                <a:cs typeface="Arial" panose="020B0604020202020204" pitchFamily="34" charset="0"/>
              </a:rPr>
              <a:t>We care deeply about the success of our people, our customers, and their organizations, and the countries in which </a:t>
            </a:r>
            <a:br>
              <a:rPr lang="en-GB" b="0" cap="none" spc="0">
                <a:solidFill>
                  <a:schemeClr val="bg2"/>
                </a:solidFill>
                <a:latin typeface="Arial" panose="020B0604020202020204" pitchFamily="34" charset="0"/>
                <a:cs typeface="Arial" panose="020B0604020202020204" pitchFamily="34" charset="0"/>
              </a:rPr>
            </a:br>
            <a:r>
              <a:rPr lang="en-GB" b="0" cap="none" spc="0">
                <a:solidFill>
                  <a:schemeClr val="bg2"/>
                </a:solidFill>
                <a:latin typeface="Arial" panose="020B0604020202020204" pitchFamily="34" charset="0"/>
                <a:cs typeface="Arial" panose="020B0604020202020204" pitchFamily="34" charset="0"/>
              </a:rPr>
              <a:t>we operate.</a:t>
            </a:r>
          </a:p>
        </p:txBody>
      </p:sp>
      <p:sp>
        <p:nvSpPr>
          <p:cNvPr id="7" name="Trusted.…">
            <a:extLst>
              <a:ext uri="{FF2B5EF4-FFF2-40B4-BE49-F238E27FC236}">
                <a16:creationId xmlns:a16="http://schemas.microsoft.com/office/drawing/2014/main" id="{245DBA97-6F68-D241-B253-39C1DC9FAA47}"/>
              </a:ext>
            </a:extLst>
          </p:cNvPr>
          <p:cNvSpPr txBox="1"/>
          <p:nvPr/>
        </p:nvSpPr>
        <p:spPr>
          <a:xfrm>
            <a:off x="19009690" y="8905859"/>
            <a:ext cx="3365501" cy="183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defTabSz="821531">
              <a:lnSpc>
                <a:spcPct val="100000"/>
              </a:lnSpc>
              <a:defRPr sz="2000" b="0">
                <a:latin typeface="Helvetica Light"/>
                <a:ea typeface="Helvetica Light"/>
                <a:cs typeface="Helvetica Light"/>
                <a:sym typeface="Helvetica Light"/>
              </a:defRPr>
            </a:pPr>
            <a:r>
              <a:rPr lang="en-GB" sz="4000" b="0" cap="none" spc="0">
                <a:solidFill>
                  <a:schemeClr val="bg2"/>
                </a:solidFill>
                <a:latin typeface="Arial" panose="020B0604020202020204" pitchFamily="34" charset="0"/>
                <a:ea typeface="Helvetica"/>
                <a:cs typeface="Arial" panose="020B0604020202020204" pitchFamily="34" charset="0"/>
                <a:sym typeface="Helvetica"/>
              </a:rPr>
              <a:t>Trusted.</a:t>
            </a:r>
            <a:br>
              <a:rPr b="0">
                <a:solidFill>
                  <a:schemeClr val="bg2"/>
                </a:solidFill>
                <a:latin typeface="Arial" panose="020B0604020202020204" pitchFamily="34" charset="0"/>
                <a:cs typeface="Arial" panose="020B0604020202020204" pitchFamily="34" charset="0"/>
              </a:rPr>
            </a:br>
            <a:endParaRPr sz="1000" b="0">
              <a:solidFill>
                <a:schemeClr val="bg2"/>
              </a:solidFill>
              <a:latin typeface="Arial" panose="020B0604020202020204" pitchFamily="34" charset="0"/>
              <a:cs typeface="Arial" panose="020B0604020202020204" pitchFamily="34" charset="0"/>
            </a:endParaRPr>
          </a:p>
          <a:p>
            <a:pPr algn="l" defTabSz="821531">
              <a:lnSpc>
                <a:spcPct val="100000"/>
              </a:lnSpc>
              <a:defRPr sz="2000" b="0">
                <a:latin typeface="Helvetica Light"/>
                <a:ea typeface="Helvetica Light"/>
                <a:cs typeface="Helvetica Light"/>
                <a:sym typeface="Helvetica Light"/>
              </a:defRPr>
            </a:pPr>
            <a:r>
              <a:rPr lang="en-GB" b="0" cap="none" spc="0">
                <a:solidFill>
                  <a:schemeClr val="bg2"/>
                </a:solidFill>
                <a:latin typeface="Arial" panose="020B0604020202020204" pitchFamily="34" charset="0"/>
                <a:cs typeface="Arial" panose="020B0604020202020204" pitchFamily="34" charset="0"/>
              </a:rPr>
              <a:t>Our relationships are built on trust and a marriage</a:t>
            </a:r>
          </a:p>
          <a:p>
            <a:pPr algn="l" defTabSz="821531">
              <a:lnSpc>
                <a:spcPct val="100000"/>
              </a:lnSpc>
              <a:defRPr sz="2000" b="0">
                <a:latin typeface="Helvetica Light"/>
                <a:ea typeface="Helvetica Light"/>
                <a:cs typeface="Helvetica Light"/>
                <a:sym typeface="Helvetica Light"/>
              </a:defRPr>
            </a:pPr>
            <a:r>
              <a:rPr lang="en-GB" b="0" cap="none" spc="0">
                <a:solidFill>
                  <a:schemeClr val="bg2"/>
                </a:solidFill>
                <a:latin typeface="Arial" panose="020B0604020202020204" pitchFamily="34" charset="0"/>
                <a:cs typeface="Arial" panose="020B0604020202020204" pitchFamily="34" charset="0"/>
              </a:rPr>
              <a:t>of equals.</a:t>
            </a:r>
          </a:p>
        </p:txBody>
      </p:sp>
      <p:sp>
        <p:nvSpPr>
          <p:cNvPr id="8" name="Line">
            <a:extLst>
              <a:ext uri="{FF2B5EF4-FFF2-40B4-BE49-F238E27FC236}">
                <a16:creationId xmlns:a16="http://schemas.microsoft.com/office/drawing/2014/main" id="{BCDBD987-7F19-7542-BFB3-6AEA01E56B74}"/>
              </a:ext>
            </a:extLst>
          </p:cNvPr>
          <p:cNvSpPr/>
          <p:nvPr/>
        </p:nvSpPr>
        <p:spPr>
          <a:xfrm>
            <a:off x="1570838" y="7792021"/>
            <a:ext cx="21242323" cy="1"/>
          </a:xfrm>
          <a:prstGeom prst="line">
            <a:avLst/>
          </a:prstGeom>
          <a:ln w="25400">
            <a:solidFill>
              <a:srgbClr val="000000"/>
            </a:solidFill>
            <a:miter lim="400000"/>
          </a:ln>
        </p:spPr>
        <p:txBody>
          <a:bodyPr lIns="71437" tIns="71437" rIns="71437" bIns="71437" anchor="ctr"/>
          <a:lstStyle/>
          <a:p>
            <a:pPr defTabSz="821531">
              <a:defRPr sz="3200" b="0">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
        <p:nvSpPr>
          <p:cNvPr id="9" name="We focus on helping people succeed.…">
            <a:extLst>
              <a:ext uri="{FF2B5EF4-FFF2-40B4-BE49-F238E27FC236}">
                <a16:creationId xmlns:a16="http://schemas.microsoft.com/office/drawing/2014/main" id="{399C38B1-CED0-1242-BA85-59117E6F4CCB}"/>
              </a:ext>
            </a:extLst>
          </p:cNvPr>
          <p:cNvSpPr txBox="1"/>
          <p:nvPr/>
        </p:nvSpPr>
        <p:spPr>
          <a:xfrm>
            <a:off x="4023589" y="2647642"/>
            <a:ext cx="9704307" cy="34868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p>
            <a:pPr algn="l" defTabSz="821531">
              <a:lnSpc>
                <a:spcPct val="100000"/>
              </a:lnSpc>
              <a:spcBef>
                <a:spcPts val="1900"/>
              </a:spcBef>
              <a:defRPr sz="2000" b="0">
                <a:latin typeface="Helvetica Light"/>
                <a:ea typeface="Helvetica Light"/>
                <a:cs typeface="Helvetica Light"/>
                <a:sym typeface="Helvetica Light"/>
              </a:defRPr>
            </a:pPr>
            <a:r>
              <a:rPr lang="en-GB" sz="4000" cap="none" spc="0">
                <a:solidFill>
                  <a:schemeClr val="bg2"/>
                </a:solidFill>
                <a:latin typeface="Arial" panose="020B0604020202020204" pitchFamily="34" charset="0"/>
                <a:ea typeface="Helvetica"/>
                <a:cs typeface="Arial" panose="020B0604020202020204" pitchFamily="34" charset="0"/>
                <a:sym typeface="Helvetica"/>
              </a:rPr>
              <a:t>We focus on helping people succeed.</a:t>
            </a:r>
          </a:p>
          <a:p>
            <a:pPr algn="l" defTabSz="821531">
              <a:lnSpc>
                <a:spcPct val="100000"/>
              </a:lnSpc>
              <a:spcBef>
                <a:spcPts val="1900"/>
              </a:spcBef>
              <a:defRPr sz="3200" b="0">
                <a:latin typeface="Helvetica Light"/>
                <a:ea typeface="Helvetica Light"/>
                <a:cs typeface="Helvetica Light"/>
                <a:sym typeface="Helvetica Light"/>
              </a:defRPr>
            </a:pPr>
            <a:r>
              <a:rPr lang="en-GB" b="0" cap="none" spc="0">
                <a:solidFill>
                  <a:schemeClr val="bg2"/>
                </a:solidFill>
                <a:latin typeface="Arial" panose="020B0604020202020204" pitchFamily="34" charset="0"/>
                <a:cs typeface="Arial" panose="020B0604020202020204" pitchFamily="34" charset="0"/>
              </a:rPr>
              <a:t>The people who work for us, the people who engage with us, and the people who use the systems and applications we design, build, and operate.</a:t>
            </a:r>
          </a:p>
          <a:p>
            <a:pPr algn="l" defTabSz="821531">
              <a:lnSpc>
                <a:spcPct val="100000"/>
              </a:lnSpc>
              <a:defRPr sz="2400">
                <a:solidFill>
                  <a:srgbClr val="DE411B"/>
                </a:solidFill>
                <a:latin typeface="Helvetica"/>
                <a:ea typeface="Helvetica"/>
                <a:cs typeface="Helvetica"/>
                <a:sym typeface="Helvetica"/>
              </a:defRPr>
            </a:pPr>
            <a:endParaRPr lang="en-GB" b="0" cap="none" spc="0">
              <a:solidFill>
                <a:schemeClr val="bg2"/>
              </a:solidFill>
              <a:latin typeface="Arial" panose="020B0604020202020204" pitchFamily="34" charset="0"/>
              <a:cs typeface="Arial" panose="020B0604020202020204" pitchFamily="34" charset="0"/>
            </a:endParaRPr>
          </a:p>
          <a:p>
            <a:pPr algn="l" defTabSz="821531">
              <a:lnSpc>
                <a:spcPct val="100000"/>
              </a:lnSpc>
              <a:defRPr sz="2400">
                <a:solidFill>
                  <a:srgbClr val="DE411B"/>
                </a:solidFill>
                <a:latin typeface="Helvetica"/>
                <a:ea typeface="Helvetica"/>
                <a:cs typeface="Helvetica"/>
                <a:sym typeface="Helvetica"/>
              </a:defRPr>
            </a:pPr>
            <a:r>
              <a:rPr lang="en-GB" cap="none" spc="0">
                <a:solidFill>
                  <a:schemeClr val="accent1"/>
                </a:solidFill>
                <a:latin typeface="Arial" panose="020B0604020202020204" pitchFamily="34" charset="0"/>
                <a:cs typeface="Arial" panose="020B0604020202020204" pitchFamily="34" charset="0"/>
              </a:rPr>
              <a:t>John Cotterell</a:t>
            </a:r>
          </a:p>
          <a:p>
            <a:pPr algn="l" defTabSz="821531">
              <a:lnSpc>
                <a:spcPct val="100000"/>
              </a:lnSpc>
              <a:defRPr sz="2400" b="0">
                <a:latin typeface="Helvetica Light"/>
                <a:ea typeface="Helvetica Light"/>
                <a:cs typeface="Helvetica Light"/>
                <a:sym typeface="Helvetica Light"/>
              </a:defRPr>
            </a:pPr>
            <a:r>
              <a:rPr lang="en-GB" b="0" cap="none" spc="0">
                <a:solidFill>
                  <a:schemeClr val="bg2"/>
                </a:solidFill>
                <a:latin typeface="Arial" panose="020B0604020202020204" pitchFamily="34" charset="0"/>
                <a:cs typeface="Arial" panose="020B0604020202020204" pitchFamily="34" charset="0"/>
              </a:rPr>
              <a:t>Chief Executive, Endava</a:t>
            </a:r>
          </a:p>
        </p:txBody>
      </p:sp>
      <p:sp>
        <p:nvSpPr>
          <p:cNvPr id="10" name="“">
            <a:extLst>
              <a:ext uri="{FF2B5EF4-FFF2-40B4-BE49-F238E27FC236}">
                <a16:creationId xmlns:a16="http://schemas.microsoft.com/office/drawing/2014/main" id="{CD8BD67D-7404-4346-B6B3-183A1AFB7092}"/>
              </a:ext>
            </a:extLst>
          </p:cNvPr>
          <p:cNvSpPr txBox="1"/>
          <p:nvPr/>
        </p:nvSpPr>
        <p:spPr>
          <a:xfrm>
            <a:off x="3653777" y="2520052"/>
            <a:ext cx="739623" cy="752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algn="l" defTabSz="821531">
              <a:defRPr sz="4000">
                <a:solidFill>
                  <a:srgbClr val="DE411B"/>
                </a:solidFill>
                <a:latin typeface="Helvetica"/>
                <a:ea typeface="Helvetica"/>
                <a:cs typeface="Helvetica"/>
                <a:sym typeface="Helvetica"/>
              </a:defRPr>
            </a:lvl1pPr>
          </a:lstStyle>
          <a:p>
            <a:r>
              <a:rPr b="0">
                <a:solidFill>
                  <a:schemeClr val="accent1"/>
                </a:solidFill>
                <a:latin typeface="Arial" panose="020B0604020202020204" pitchFamily="34" charset="0"/>
                <a:cs typeface="Arial" panose="020B0604020202020204" pitchFamily="34" charset="0"/>
              </a:rPr>
              <a:t>“</a:t>
            </a:r>
          </a:p>
        </p:txBody>
      </p:sp>
      <p:sp>
        <p:nvSpPr>
          <p:cNvPr id="11" name="”">
            <a:extLst>
              <a:ext uri="{FF2B5EF4-FFF2-40B4-BE49-F238E27FC236}">
                <a16:creationId xmlns:a16="http://schemas.microsoft.com/office/drawing/2014/main" id="{6F4E28FA-2C33-9848-9314-B835B7D0BAE7}"/>
              </a:ext>
            </a:extLst>
          </p:cNvPr>
          <p:cNvSpPr txBox="1"/>
          <p:nvPr/>
        </p:nvSpPr>
        <p:spPr>
          <a:xfrm>
            <a:off x="11777504" y="4421031"/>
            <a:ext cx="739624" cy="7524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t">
            <a:noAutofit/>
          </a:bodyPr>
          <a:lstStyle>
            <a:lvl1pPr algn="l" defTabSz="821531">
              <a:defRPr sz="4000">
                <a:solidFill>
                  <a:srgbClr val="DE411B"/>
                </a:solidFill>
                <a:latin typeface="Helvetica"/>
                <a:ea typeface="Helvetica"/>
                <a:cs typeface="Helvetica"/>
                <a:sym typeface="Helvetica"/>
              </a:defRPr>
            </a:lvl1pPr>
          </a:lstStyle>
          <a:p>
            <a:r>
              <a:rPr b="0">
                <a:latin typeface="Arial" panose="020B0604020202020204" pitchFamily="34" charset="0"/>
                <a:cs typeface="Arial" panose="020B0604020202020204" pitchFamily="34" charset="0"/>
              </a:rPr>
              <a:t>”</a:t>
            </a:r>
          </a:p>
        </p:txBody>
      </p:sp>
      <p:grpSp>
        <p:nvGrpSpPr>
          <p:cNvPr id="12" name="Group">
            <a:extLst>
              <a:ext uri="{FF2B5EF4-FFF2-40B4-BE49-F238E27FC236}">
                <a16:creationId xmlns:a16="http://schemas.microsoft.com/office/drawing/2014/main" id="{E2D60AC5-A895-A842-9A00-920E3FB0DAAD}"/>
              </a:ext>
            </a:extLst>
          </p:cNvPr>
          <p:cNvGrpSpPr/>
          <p:nvPr/>
        </p:nvGrpSpPr>
        <p:grpSpPr>
          <a:xfrm>
            <a:off x="1577961" y="9105018"/>
            <a:ext cx="21223775" cy="2474170"/>
            <a:chOff x="0" y="0"/>
            <a:chExt cx="21223774" cy="2474169"/>
          </a:xfrm>
        </p:grpSpPr>
        <p:sp>
          <p:nvSpPr>
            <p:cNvPr id="13" name="Line">
              <a:extLst>
                <a:ext uri="{FF2B5EF4-FFF2-40B4-BE49-F238E27FC236}">
                  <a16:creationId xmlns:a16="http://schemas.microsoft.com/office/drawing/2014/main" id="{3E87F38A-388A-1444-8344-641EFE22D356}"/>
                </a:ext>
              </a:extLst>
            </p:cNvPr>
            <p:cNvSpPr/>
            <p:nvPr/>
          </p:nvSpPr>
          <p:spPr>
            <a:xfrm flipV="1">
              <a:off x="-1" y="0"/>
              <a:ext cx="2" cy="2474170"/>
            </a:xfrm>
            <a:prstGeom prst="line">
              <a:avLst/>
            </a:prstGeom>
            <a:noFill/>
            <a:ln w="25400" cap="rnd">
              <a:solidFill>
                <a:srgbClr val="000000">
                  <a:alpha val="20000"/>
                </a:srgbClr>
              </a:solidFill>
              <a:custDash>
                <a:ds d="100000" sp="200000"/>
              </a:custDash>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 name="Line">
              <a:extLst>
                <a:ext uri="{FF2B5EF4-FFF2-40B4-BE49-F238E27FC236}">
                  <a16:creationId xmlns:a16="http://schemas.microsoft.com/office/drawing/2014/main" id="{B6F88A4E-4516-FC44-988A-96DD4DBC617C}"/>
                </a:ext>
              </a:extLst>
            </p:cNvPr>
            <p:cNvSpPr/>
            <p:nvPr/>
          </p:nvSpPr>
          <p:spPr>
            <a:xfrm flipV="1">
              <a:off x="4244755" y="0"/>
              <a:ext cx="1" cy="2474170"/>
            </a:xfrm>
            <a:prstGeom prst="line">
              <a:avLst/>
            </a:prstGeom>
            <a:noFill/>
            <a:ln w="25400" cap="rnd">
              <a:solidFill>
                <a:srgbClr val="000000">
                  <a:alpha val="20000"/>
                </a:srgbClr>
              </a:solidFill>
              <a:custDash>
                <a:ds d="100000" sp="200000"/>
              </a:custDash>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 name="Line">
              <a:extLst>
                <a:ext uri="{FF2B5EF4-FFF2-40B4-BE49-F238E27FC236}">
                  <a16:creationId xmlns:a16="http://schemas.microsoft.com/office/drawing/2014/main" id="{F19CE74A-7D8A-0542-8E9B-F599A4DD7F02}"/>
                </a:ext>
              </a:extLst>
            </p:cNvPr>
            <p:cNvSpPr/>
            <p:nvPr/>
          </p:nvSpPr>
          <p:spPr>
            <a:xfrm flipV="1">
              <a:off x="8489509" y="0"/>
              <a:ext cx="1" cy="2474170"/>
            </a:xfrm>
            <a:prstGeom prst="line">
              <a:avLst/>
            </a:prstGeom>
            <a:noFill/>
            <a:ln w="25400" cap="rnd">
              <a:solidFill>
                <a:srgbClr val="000000">
                  <a:alpha val="20000"/>
                </a:srgbClr>
              </a:solidFill>
              <a:custDash>
                <a:ds d="100000" sp="200000"/>
              </a:custDash>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 name="Line">
              <a:extLst>
                <a:ext uri="{FF2B5EF4-FFF2-40B4-BE49-F238E27FC236}">
                  <a16:creationId xmlns:a16="http://schemas.microsoft.com/office/drawing/2014/main" id="{46E3534C-C89D-7143-A073-D292B42032F3}"/>
                </a:ext>
              </a:extLst>
            </p:cNvPr>
            <p:cNvSpPr/>
            <p:nvPr/>
          </p:nvSpPr>
          <p:spPr>
            <a:xfrm flipV="1">
              <a:off x="12734264" y="0"/>
              <a:ext cx="1" cy="2474170"/>
            </a:xfrm>
            <a:prstGeom prst="line">
              <a:avLst/>
            </a:prstGeom>
            <a:noFill/>
            <a:ln w="25400" cap="rnd">
              <a:solidFill>
                <a:srgbClr val="000000">
                  <a:alpha val="20000"/>
                </a:srgbClr>
              </a:solidFill>
              <a:custDash>
                <a:ds d="100000" sp="200000"/>
              </a:custDash>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Line">
              <a:extLst>
                <a:ext uri="{FF2B5EF4-FFF2-40B4-BE49-F238E27FC236}">
                  <a16:creationId xmlns:a16="http://schemas.microsoft.com/office/drawing/2014/main" id="{FCAB7B43-D3E0-5D4E-BD19-9BBFD51EDC5F}"/>
                </a:ext>
              </a:extLst>
            </p:cNvPr>
            <p:cNvSpPr/>
            <p:nvPr/>
          </p:nvSpPr>
          <p:spPr>
            <a:xfrm flipV="1">
              <a:off x="16979019" y="0"/>
              <a:ext cx="1" cy="2474170"/>
            </a:xfrm>
            <a:prstGeom prst="line">
              <a:avLst/>
            </a:prstGeom>
            <a:noFill/>
            <a:ln w="25400" cap="rnd">
              <a:solidFill>
                <a:srgbClr val="000000">
                  <a:alpha val="20000"/>
                </a:srgbClr>
              </a:solidFill>
              <a:custDash>
                <a:ds d="100000" sp="200000"/>
              </a:custDash>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Line">
              <a:extLst>
                <a:ext uri="{FF2B5EF4-FFF2-40B4-BE49-F238E27FC236}">
                  <a16:creationId xmlns:a16="http://schemas.microsoft.com/office/drawing/2014/main" id="{19F6B63E-132A-CE4D-9222-EB161497874E}"/>
                </a:ext>
              </a:extLst>
            </p:cNvPr>
            <p:cNvSpPr/>
            <p:nvPr/>
          </p:nvSpPr>
          <p:spPr>
            <a:xfrm flipV="1">
              <a:off x="21223774" y="0"/>
              <a:ext cx="1" cy="2474170"/>
            </a:xfrm>
            <a:prstGeom prst="line">
              <a:avLst/>
            </a:prstGeom>
            <a:noFill/>
            <a:ln w="25400" cap="rnd">
              <a:solidFill>
                <a:srgbClr val="000000">
                  <a:alpha val="20000"/>
                </a:srgbClr>
              </a:solidFill>
              <a:custDash>
                <a:ds d="100000" sp="200000"/>
              </a:custDash>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pic>
        <p:nvPicPr>
          <p:cNvPr id="20" name="Picture 19" descr="A person with his arms crossed&#10;&#10;Description automatically generated">
            <a:extLst>
              <a:ext uri="{FF2B5EF4-FFF2-40B4-BE49-F238E27FC236}">
                <a16:creationId xmlns:a16="http://schemas.microsoft.com/office/drawing/2014/main" id="{601CD5E9-BC9E-2F41-836F-3CC95A5F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2716" y="705753"/>
            <a:ext cx="12597810" cy="7086268"/>
          </a:xfrm>
          <a:prstGeom prst="rect">
            <a:avLst/>
          </a:prstGeom>
        </p:spPr>
      </p:pic>
    </p:spTree>
    <p:extLst>
      <p:ext uri="{BB962C8B-B14F-4D97-AF65-F5344CB8AC3E}">
        <p14:creationId xmlns:p14="http://schemas.microsoft.com/office/powerpoint/2010/main" val="1244767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100"/>
                                  </p:stCondLst>
                                  <p:iterate>
                                    <p:tmAbs val="0"/>
                                  </p:iterate>
                                  <p:childTnLst>
                                    <p:set>
                                      <p:cBhvr>
                                        <p:cTn id="11" fill="hold"/>
                                        <p:tgtEl>
                                          <p:spTgt spid="6"/>
                                        </p:tgtEl>
                                        <p:attrNameLst>
                                          <p:attrName>style.visibility</p:attrName>
                                        </p:attrNameLst>
                                      </p:cBhvr>
                                      <p:to>
                                        <p:strVal val="visible"/>
                                      </p:to>
                                    </p:se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100"/>
                            </p:stCondLst>
                            <p:childTnLst>
                              <p:par>
                                <p:cTn id="15" presetID="2" presetClass="entr" presetSubtype="1" fill="hold" grpId="0" nodeType="afterEffect">
                                  <p:stCondLst>
                                    <p:cond delay="100"/>
                                  </p:stCondLst>
                                  <p:iterate>
                                    <p:tmAbs val="0"/>
                                  </p:iterate>
                                  <p:childTnLst>
                                    <p:set>
                                      <p:cBhvr>
                                        <p:cTn id="16" fill="hold"/>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1700"/>
                            </p:stCondLst>
                            <p:childTnLst>
                              <p:par>
                                <p:cTn id="20" presetID="2" presetClass="entr" presetSubtype="1" fill="hold" grpId="0" nodeType="afterEffect">
                                  <p:stCondLst>
                                    <p:cond delay="100"/>
                                  </p:stCondLst>
                                  <p:iterate>
                                    <p:tmAbs val="0"/>
                                  </p:iterate>
                                  <p:childTnLst>
                                    <p:set>
                                      <p:cBhvr>
                                        <p:cTn id="21" fill="hold"/>
                                        <p:tgtEl>
                                          <p:spTgt spid="5"/>
                                        </p:tgtEl>
                                        <p:attrNameLst>
                                          <p:attrName>style.visibility</p:attrName>
                                        </p:attrNameLst>
                                      </p:cBhvr>
                                      <p:to>
                                        <p:strVal val="visible"/>
                                      </p:to>
                                    </p:se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0-#ppt_h/2"/>
                                          </p:val>
                                        </p:tav>
                                        <p:tav tm="100000">
                                          <p:val>
                                            <p:strVal val="#ppt_y"/>
                                          </p:val>
                                        </p:tav>
                                      </p:tavLst>
                                    </p:anim>
                                  </p:childTnLst>
                                </p:cTn>
                              </p:par>
                            </p:childTnLst>
                          </p:cTn>
                        </p:par>
                        <p:par>
                          <p:cTn id="24" fill="hold">
                            <p:stCondLst>
                              <p:cond delay="2300"/>
                            </p:stCondLst>
                            <p:childTnLst>
                              <p:par>
                                <p:cTn id="25" presetID="2" presetClass="entr" presetSubtype="1" fill="hold" grpId="0" nodeType="afterEffect">
                                  <p:stCondLst>
                                    <p:cond delay="100"/>
                                  </p:stCondLst>
                                  <p:iterate>
                                    <p:tmAbs val="0"/>
                                  </p:iterate>
                                  <p:childTnLst>
                                    <p:set>
                                      <p:cBhvr>
                                        <p:cTn id="26" fill="hold"/>
                                        <p:tgtEl>
                                          <p:spTgt spid="7"/>
                                        </p:tgtEl>
                                        <p:attrNameLst>
                                          <p:attrName>style.visibility</p:attrName>
                                        </p:attrNameLst>
                                      </p:cBhvr>
                                      <p:to>
                                        <p:strVal val="visible"/>
                                      </p:to>
                                    </p:set>
                                    <p:anim calcmode="lin" valueType="num">
                                      <p:cBhvr>
                                        <p:cTn id="27" dur="500" fill="hold"/>
                                        <p:tgtEl>
                                          <p:spTgt spid="7"/>
                                        </p:tgtEl>
                                        <p:attrNameLst>
                                          <p:attrName>ppt_x</p:attrName>
                                        </p:attrNameLst>
                                      </p:cBhvr>
                                      <p:tavLst>
                                        <p:tav tm="0">
                                          <p:val>
                                            <p:strVal val="#ppt_x"/>
                                          </p:val>
                                        </p:tav>
                                        <p:tav tm="100000">
                                          <p:val>
                                            <p:strVal val="#ppt_x"/>
                                          </p:val>
                                        </p:tav>
                                      </p:tavLst>
                                    </p:anim>
                                    <p:anim calcmode="lin" valueType="num">
                                      <p:cBhvr>
                                        <p:cTn id="2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P spid="5" grpId="0" animBg="1" advAuto="0"/>
      <p:bldP spid="6" grpId="0" animBg="1" advAuto="0"/>
      <p:bldP spid="7"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1</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dirty="0">
                <a:ln>
                  <a:noFill/>
                </a:ln>
                <a:solidFill>
                  <a:srgbClr val="FFFFFF"/>
                </a:solidFill>
                <a:effectLst/>
                <a:uLnTx/>
                <a:uFillTx/>
                <a:latin typeface="Arial" panose="020B0604020202020204"/>
                <a:sym typeface="Helvetica"/>
              </a:rPr>
              <a:t>Introduction to GIL</a:t>
            </a:r>
            <a:endParaRPr kumimoji="0" sz="7000" b="1" i="0" u="none" strike="noStrike" kern="0" cap="none" spc="-209" normalizeH="0" baseline="0" noProof="0" dirty="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888995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49E01F6-05D7-054E-8728-36088C0C33C7}"/>
              </a:ext>
            </a:extLst>
          </p:cNvPr>
          <p:cNvGrpSpPr/>
          <p:nvPr/>
        </p:nvGrpSpPr>
        <p:grpSpPr>
          <a:xfrm>
            <a:off x="11732185" y="1959217"/>
            <a:ext cx="3165476" cy="3165476"/>
            <a:chOff x="0" y="0"/>
            <a:chExt cx="3165475" cy="3165475"/>
          </a:xfrm>
        </p:grpSpPr>
        <p:sp>
          <p:nvSpPr>
            <p:cNvPr id="3" name="Square">
              <a:extLst>
                <a:ext uri="{FF2B5EF4-FFF2-40B4-BE49-F238E27FC236}">
                  <a16:creationId xmlns:a16="http://schemas.microsoft.com/office/drawing/2014/main" id="{9D53EE78-79B9-0149-A464-247E4EB873FC}"/>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4" name="2000">
              <a:extLst>
                <a:ext uri="{FF2B5EF4-FFF2-40B4-BE49-F238E27FC236}">
                  <a16:creationId xmlns:a16="http://schemas.microsoft.com/office/drawing/2014/main" id="{F24B6BCD-3337-9244-8299-D41D45D615D5}"/>
                </a:ext>
              </a:extLst>
            </p:cNvPr>
            <p:cNvSpPr txBox="1"/>
            <p:nvPr/>
          </p:nvSpPr>
          <p:spPr>
            <a:xfrm>
              <a:off x="179308" y="813716"/>
              <a:ext cx="2806860" cy="17783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dirty="0">
                  <a:latin typeface="+mj-lt"/>
                </a:rPr>
                <a:t>2000</a:t>
              </a:r>
            </a:p>
          </p:txBody>
        </p:sp>
        <p:sp>
          <p:nvSpPr>
            <p:cNvPr id="5" name="Year founded.…">
              <a:extLst>
                <a:ext uri="{FF2B5EF4-FFF2-40B4-BE49-F238E27FC236}">
                  <a16:creationId xmlns:a16="http://schemas.microsoft.com/office/drawing/2014/main" id="{90DFC912-3956-1349-B112-DE202F54263E}"/>
                </a:ext>
              </a:extLst>
            </p:cNvPr>
            <p:cNvSpPr txBox="1"/>
            <p:nvPr/>
          </p:nvSpPr>
          <p:spPr>
            <a:xfrm>
              <a:off x="182648" y="1728638"/>
              <a:ext cx="2806860" cy="12522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lnSpc>
                  <a:spcPct val="100000"/>
                </a:lnSpc>
                <a:defRPr sz="1800" b="0">
                  <a:solidFill>
                    <a:srgbClr val="FFFFFF"/>
                  </a:solidFill>
                  <a:latin typeface="Helvetica Light"/>
                  <a:ea typeface="Helvetica Light"/>
                  <a:cs typeface="Helvetica Light"/>
                  <a:sym typeface="Helvetica Light"/>
                </a:defRPr>
              </a:pPr>
              <a:endParaRPr lang="en-GB" b="0" cap="none" spc="0" dirty="0">
                <a:latin typeface="Arial" panose="020B0604020202020204" pitchFamily="34" charset="0"/>
                <a:ea typeface="Helvetica"/>
                <a:cs typeface="Arial" panose="020B0604020202020204" pitchFamily="34" charset="0"/>
                <a:sym typeface="Helvetica"/>
              </a:endParaRPr>
            </a:p>
            <a:p>
              <a:pPr algn="l" defTabSz="821531">
                <a:lnSpc>
                  <a:spcPct val="100000"/>
                </a:lnSpc>
                <a:defRPr sz="1800">
                  <a:solidFill>
                    <a:srgbClr val="FFFFFF"/>
                  </a:solidFill>
                  <a:latin typeface="Helvetica"/>
                  <a:ea typeface="Helvetica"/>
                  <a:cs typeface="Helvetica"/>
                  <a:sym typeface="Helvetica"/>
                </a:defRPr>
              </a:pPr>
              <a:r>
                <a:rPr lang="en-GB" b="0" cap="none" spc="0" dirty="0">
                  <a:latin typeface="Arial" panose="020B0604020202020204" pitchFamily="34" charset="0"/>
                  <a:cs typeface="Arial" panose="020B0604020202020204" pitchFamily="34" charset="0"/>
                </a:rPr>
                <a:t>Year founded.</a:t>
              </a:r>
            </a:p>
            <a:p>
              <a:pPr algn="l" defTabSz="821531">
                <a:lnSpc>
                  <a:spcPct val="100000"/>
                </a:lnSpc>
                <a:defRPr sz="1800" b="0">
                  <a:solidFill>
                    <a:srgbClr val="FFFFFF"/>
                  </a:solidFill>
                  <a:latin typeface="Helvetica Light"/>
                  <a:ea typeface="Helvetica Light"/>
                  <a:cs typeface="Helvetica Light"/>
                  <a:sym typeface="Helvetica Light"/>
                </a:defRPr>
              </a:pPr>
              <a:r>
                <a:rPr lang="en-GB" cap="none" spc="0" dirty="0">
                  <a:latin typeface="Arial" panose="020B0604020202020204" pitchFamily="34" charset="0"/>
                  <a:cs typeface="Arial" panose="020B0604020202020204" pitchFamily="34" charset="0"/>
                </a:rPr>
                <a:t>Now a public </a:t>
              </a:r>
              <a:r>
                <a:rPr lang="en-GB" b="0" cap="none" spc="0" dirty="0">
                  <a:latin typeface="Arial" panose="020B0604020202020204" pitchFamily="34" charset="0"/>
                  <a:cs typeface="Arial" panose="020B0604020202020204" pitchFamily="34" charset="0"/>
                </a:rPr>
                <a:t>technology company.</a:t>
              </a:r>
            </a:p>
          </p:txBody>
        </p:sp>
      </p:grpSp>
      <p:grpSp>
        <p:nvGrpSpPr>
          <p:cNvPr id="6" name="Group">
            <a:extLst>
              <a:ext uri="{FF2B5EF4-FFF2-40B4-BE49-F238E27FC236}">
                <a16:creationId xmlns:a16="http://schemas.microsoft.com/office/drawing/2014/main" id="{D81B25B5-3AB8-1A47-BFBC-4F87D2B7B753}"/>
              </a:ext>
            </a:extLst>
          </p:cNvPr>
          <p:cNvGrpSpPr/>
          <p:nvPr/>
        </p:nvGrpSpPr>
        <p:grpSpPr>
          <a:xfrm>
            <a:off x="15053746" y="1959217"/>
            <a:ext cx="3165476" cy="3165476"/>
            <a:chOff x="0" y="0"/>
            <a:chExt cx="3165475" cy="3165475"/>
          </a:xfrm>
        </p:grpSpPr>
        <p:sp>
          <p:nvSpPr>
            <p:cNvPr id="7" name="Square">
              <a:extLst>
                <a:ext uri="{FF2B5EF4-FFF2-40B4-BE49-F238E27FC236}">
                  <a16:creationId xmlns:a16="http://schemas.microsoft.com/office/drawing/2014/main" id="{20D5AE6A-0760-EC41-A729-3BA567E8B1CD}"/>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8" name="32.3%">
              <a:extLst>
                <a:ext uri="{FF2B5EF4-FFF2-40B4-BE49-F238E27FC236}">
                  <a16:creationId xmlns:a16="http://schemas.microsoft.com/office/drawing/2014/main" id="{C4F7014F-57D7-6942-8D3A-AF45A2EC895C}"/>
                </a:ext>
              </a:extLst>
            </p:cNvPr>
            <p:cNvSpPr txBox="1"/>
            <p:nvPr/>
          </p:nvSpPr>
          <p:spPr>
            <a:xfrm>
              <a:off x="179308" y="813716"/>
              <a:ext cx="2806860" cy="17783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lang="en-RO" dirty="0">
                  <a:latin typeface="+mj-lt"/>
                </a:rPr>
                <a:t>53.4</a:t>
              </a:r>
              <a:r>
                <a:rPr dirty="0">
                  <a:latin typeface="+mj-lt"/>
                </a:rPr>
                <a:t>%</a:t>
              </a:r>
            </a:p>
          </p:txBody>
        </p:sp>
        <p:sp>
          <p:nvSpPr>
            <p:cNvPr id="9" name="Revenue increase year over year.">
              <a:extLst>
                <a:ext uri="{FF2B5EF4-FFF2-40B4-BE49-F238E27FC236}">
                  <a16:creationId xmlns:a16="http://schemas.microsoft.com/office/drawing/2014/main" id="{7342ED1A-E13C-8B4C-BD50-CC649361414F}"/>
                </a:ext>
              </a:extLst>
            </p:cNvPr>
            <p:cNvSpPr txBox="1"/>
            <p:nvPr/>
          </p:nvSpPr>
          <p:spPr>
            <a:xfrm>
              <a:off x="182648" y="1728638"/>
              <a:ext cx="2806860" cy="12245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defRPr sz="1800" b="0">
                  <a:solidFill>
                    <a:srgbClr val="FFFFFF"/>
                  </a:solidFill>
                  <a:latin typeface="Helvetica Light"/>
                  <a:ea typeface="Helvetica Light"/>
                  <a:cs typeface="Helvetica Light"/>
                  <a:sym typeface="Helvetica Light"/>
                </a:defRPr>
              </a:pPr>
              <a:endParaRPr lang="en-GB" b="0" cap="none" spc="0" dirty="0">
                <a:latin typeface="Arial" panose="020B0604020202020204" pitchFamily="34" charset="0"/>
                <a:ea typeface="Helvetica"/>
                <a:cs typeface="Arial" panose="020B0604020202020204" pitchFamily="34" charset="0"/>
                <a:sym typeface="Helvetica"/>
              </a:endParaRPr>
            </a:p>
            <a:p>
              <a:pPr defTabSz="821531">
                <a:lnSpc>
                  <a:spcPct val="100000"/>
                </a:lnSpc>
                <a:defRPr sz="1800" b="0">
                  <a:solidFill>
                    <a:srgbClr val="FFFFFF"/>
                  </a:solidFill>
                  <a:latin typeface="Helvetica Light"/>
                  <a:ea typeface="Helvetica Light"/>
                  <a:cs typeface="Helvetica Light"/>
                  <a:sym typeface="Helvetica Light"/>
                </a:defRPr>
              </a:pPr>
              <a:r>
                <a:rPr lang="en-GB" cap="none" spc="0" dirty="0">
                  <a:latin typeface="Arial" panose="020B0604020202020204" pitchFamily="34" charset="0"/>
                  <a:ea typeface="Helvetica"/>
                  <a:cs typeface="Arial" panose="020B0604020202020204" pitchFamily="34" charset="0"/>
                  <a:sym typeface="Helvetica"/>
                </a:rPr>
                <a:t>Revenue increase</a:t>
              </a:r>
              <a:r>
                <a:rPr lang="en-GB" cap="none" spc="0" dirty="0">
                  <a:latin typeface="Arial" panose="020B0604020202020204" pitchFamily="34" charset="0"/>
                  <a:cs typeface="Arial" panose="020B0604020202020204" pitchFamily="34" charset="0"/>
                </a:rPr>
                <a:t> </a:t>
              </a:r>
              <a:r>
                <a:rPr lang="en-GB" b="0" cap="none" spc="0" dirty="0">
                  <a:latin typeface="Arial" panose="020B0604020202020204" pitchFamily="34" charset="0"/>
                  <a:cs typeface="Arial" panose="020B0604020202020204" pitchFamily="34" charset="0"/>
                </a:rPr>
                <a:t>compared to the prior year.</a:t>
              </a:r>
            </a:p>
          </p:txBody>
        </p:sp>
      </p:grpSp>
      <p:grpSp>
        <p:nvGrpSpPr>
          <p:cNvPr id="10" name="Group">
            <a:extLst>
              <a:ext uri="{FF2B5EF4-FFF2-40B4-BE49-F238E27FC236}">
                <a16:creationId xmlns:a16="http://schemas.microsoft.com/office/drawing/2014/main" id="{6A011703-534C-F848-BC2E-F86CC4C42B66}"/>
              </a:ext>
            </a:extLst>
          </p:cNvPr>
          <p:cNvGrpSpPr/>
          <p:nvPr/>
        </p:nvGrpSpPr>
        <p:grpSpPr>
          <a:xfrm>
            <a:off x="11732185" y="5275262"/>
            <a:ext cx="3165476" cy="3165476"/>
            <a:chOff x="0" y="0"/>
            <a:chExt cx="3165475" cy="3165475"/>
          </a:xfrm>
        </p:grpSpPr>
        <p:sp>
          <p:nvSpPr>
            <p:cNvPr id="11" name="Square">
              <a:extLst>
                <a:ext uri="{FF2B5EF4-FFF2-40B4-BE49-F238E27FC236}">
                  <a16:creationId xmlns:a16="http://schemas.microsoft.com/office/drawing/2014/main" id="{51440A9D-920E-134B-AEFB-489FEC09B8C5}"/>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12" name="6,267">
              <a:extLst>
                <a:ext uri="{FF2B5EF4-FFF2-40B4-BE49-F238E27FC236}">
                  <a16:creationId xmlns:a16="http://schemas.microsoft.com/office/drawing/2014/main" id="{42429A83-48D0-484F-8E7D-9F7F3E8822C0}"/>
                </a:ext>
              </a:extLst>
            </p:cNvPr>
            <p:cNvSpPr txBox="1"/>
            <p:nvPr/>
          </p:nvSpPr>
          <p:spPr>
            <a:xfrm>
              <a:off x="179308" y="813716"/>
              <a:ext cx="2806860" cy="17783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lang="en-US" dirty="0">
                  <a:latin typeface="+mj-lt"/>
                </a:rPr>
                <a:t>10,391</a:t>
              </a:r>
              <a:endParaRPr dirty="0">
                <a:latin typeface="+mj-lt"/>
              </a:endParaRPr>
            </a:p>
          </p:txBody>
        </p:sp>
        <p:sp>
          <p:nvSpPr>
            <p:cNvPr id="13" name="People. We are an aspirational brand for IT professionals.">
              <a:extLst>
                <a:ext uri="{FF2B5EF4-FFF2-40B4-BE49-F238E27FC236}">
                  <a16:creationId xmlns:a16="http://schemas.microsoft.com/office/drawing/2014/main" id="{2695E880-90DE-1E49-B947-82D2B674F093}"/>
                </a:ext>
              </a:extLst>
            </p:cNvPr>
            <p:cNvSpPr txBox="1"/>
            <p:nvPr/>
          </p:nvSpPr>
          <p:spPr>
            <a:xfrm>
              <a:off x="182648" y="1728638"/>
              <a:ext cx="2806860" cy="12522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lnSpc>
                  <a:spcPct val="100000"/>
                </a:lnSpc>
                <a:defRPr sz="1800" b="0">
                  <a:solidFill>
                    <a:srgbClr val="FFFFFF"/>
                  </a:solidFill>
                  <a:latin typeface="Helvetica Light"/>
                  <a:ea typeface="Helvetica Light"/>
                  <a:cs typeface="Helvetica Light"/>
                  <a:sym typeface="Helvetica Light"/>
                </a:defRPr>
              </a:pPr>
              <a:endParaRPr lang="en-GB" b="0" cap="none" spc="0" dirty="0">
                <a:latin typeface="Arial" panose="020B0604020202020204" pitchFamily="34" charset="0"/>
                <a:ea typeface="Helvetica"/>
                <a:cs typeface="Arial" panose="020B0604020202020204" pitchFamily="34" charset="0"/>
                <a:sym typeface="Helvetica"/>
              </a:endParaRPr>
            </a:p>
            <a:p>
              <a:pPr algn="l" defTabSz="821531">
                <a:lnSpc>
                  <a:spcPct val="100000"/>
                </a:lnSpc>
                <a:defRPr sz="1800" b="0">
                  <a:solidFill>
                    <a:srgbClr val="FFFFFF"/>
                  </a:solidFill>
                  <a:latin typeface="Helvetica Light"/>
                  <a:ea typeface="Helvetica Light"/>
                  <a:cs typeface="Helvetica Light"/>
                  <a:sym typeface="Helvetica Light"/>
                </a:defRPr>
              </a:pPr>
              <a:r>
                <a:rPr lang="en-GB" cap="none" spc="0" dirty="0">
                  <a:latin typeface="Arial" panose="020B0604020202020204" pitchFamily="34" charset="0"/>
                  <a:ea typeface="Helvetica"/>
                  <a:cs typeface="Arial" panose="020B0604020202020204" pitchFamily="34" charset="0"/>
                  <a:sym typeface="Helvetica"/>
                </a:rPr>
                <a:t>People. </a:t>
              </a:r>
              <a:r>
                <a:rPr lang="en-GB" b="0" cap="none" spc="0" dirty="0">
                  <a:latin typeface="Arial" panose="020B0604020202020204" pitchFamily="34" charset="0"/>
                  <a:cs typeface="Arial" panose="020B0604020202020204" pitchFamily="34" charset="0"/>
                </a:rPr>
                <a:t>We are an aspirational brand for IT professionals.</a:t>
              </a:r>
            </a:p>
          </p:txBody>
        </p:sp>
      </p:grpSp>
      <p:grpSp>
        <p:nvGrpSpPr>
          <p:cNvPr id="14" name="Group">
            <a:extLst>
              <a:ext uri="{FF2B5EF4-FFF2-40B4-BE49-F238E27FC236}">
                <a16:creationId xmlns:a16="http://schemas.microsoft.com/office/drawing/2014/main" id="{C1E7CEC5-F23D-2342-94A8-3ABCDFB1E92B}"/>
              </a:ext>
            </a:extLst>
          </p:cNvPr>
          <p:cNvGrpSpPr/>
          <p:nvPr/>
        </p:nvGrpSpPr>
        <p:grpSpPr>
          <a:xfrm>
            <a:off x="15053746" y="5275262"/>
            <a:ext cx="3165476" cy="3165476"/>
            <a:chOff x="0" y="0"/>
            <a:chExt cx="3165475" cy="3165475"/>
          </a:xfrm>
        </p:grpSpPr>
        <p:sp>
          <p:nvSpPr>
            <p:cNvPr id="15" name="Square">
              <a:extLst>
                <a:ext uri="{FF2B5EF4-FFF2-40B4-BE49-F238E27FC236}">
                  <a16:creationId xmlns:a16="http://schemas.microsoft.com/office/drawing/2014/main" id="{03FA5536-8457-8D42-97D5-D5C43C7DFDEA}"/>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16" name="21">
              <a:extLst>
                <a:ext uri="{FF2B5EF4-FFF2-40B4-BE49-F238E27FC236}">
                  <a16:creationId xmlns:a16="http://schemas.microsoft.com/office/drawing/2014/main" id="{DEF83B30-41B0-1945-A840-B2F6CF0C972D}"/>
                </a:ext>
              </a:extLst>
            </p:cNvPr>
            <p:cNvSpPr txBox="1"/>
            <p:nvPr/>
          </p:nvSpPr>
          <p:spPr>
            <a:xfrm>
              <a:off x="179308" y="813716"/>
              <a:ext cx="2806860" cy="17783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lang="en-US" dirty="0">
                  <a:latin typeface="+mj-lt"/>
                </a:rPr>
                <a:t>48</a:t>
              </a:r>
              <a:endParaRPr dirty="0">
                <a:latin typeface="+mj-lt"/>
              </a:endParaRPr>
            </a:p>
          </p:txBody>
        </p:sp>
        <p:sp>
          <p:nvSpPr>
            <p:cNvPr id="17" name="Locations across North America, Europe, and Latin America.">
              <a:extLst>
                <a:ext uri="{FF2B5EF4-FFF2-40B4-BE49-F238E27FC236}">
                  <a16:creationId xmlns:a16="http://schemas.microsoft.com/office/drawing/2014/main" id="{7B7DCFF0-668F-8D4E-BE0A-D0DBA510030B}"/>
                </a:ext>
              </a:extLst>
            </p:cNvPr>
            <p:cNvSpPr txBox="1"/>
            <p:nvPr/>
          </p:nvSpPr>
          <p:spPr>
            <a:xfrm>
              <a:off x="182648" y="1728638"/>
              <a:ext cx="2806860" cy="12522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lnSpc>
                  <a:spcPct val="100000"/>
                </a:lnSpc>
                <a:defRPr sz="1800" b="0">
                  <a:solidFill>
                    <a:srgbClr val="FFFFFF"/>
                  </a:solidFill>
                  <a:latin typeface="Helvetica Light"/>
                  <a:ea typeface="Helvetica Light"/>
                  <a:cs typeface="Helvetica Light"/>
                  <a:sym typeface="Helvetica Light"/>
                </a:defRPr>
              </a:pPr>
              <a:endParaRPr lang="en-GB" b="0" cap="none" spc="0" dirty="0">
                <a:latin typeface="Arial" panose="020B0604020202020204" pitchFamily="34" charset="0"/>
                <a:ea typeface="Helvetica"/>
                <a:cs typeface="Arial" panose="020B0604020202020204" pitchFamily="34" charset="0"/>
                <a:sym typeface="Helvetica"/>
              </a:endParaRPr>
            </a:p>
            <a:p>
              <a:pPr algn="l" defTabSz="821531">
                <a:lnSpc>
                  <a:spcPct val="100000"/>
                </a:lnSpc>
                <a:defRPr sz="1800" b="0">
                  <a:solidFill>
                    <a:srgbClr val="FFFFFF"/>
                  </a:solidFill>
                  <a:latin typeface="Helvetica Light"/>
                  <a:ea typeface="Helvetica Light"/>
                  <a:cs typeface="Helvetica Light"/>
                  <a:sym typeface="Helvetica Light"/>
                </a:defRPr>
              </a:pPr>
              <a:r>
                <a:rPr lang="en-GB" b="0" cap="none" spc="0" dirty="0">
                  <a:latin typeface="Arial" panose="020B0604020202020204" pitchFamily="34" charset="0"/>
                  <a:cs typeface="Arial" panose="020B0604020202020204" pitchFamily="34" charset="0"/>
                </a:rPr>
                <a:t>Locations across North America, Europe, and Latin America.</a:t>
              </a:r>
            </a:p>
          </p:txBody>
        </p:sp>
      </p:grpSp>
      <p:grpSp>
        <p:nvGrpSpPr>
          <p:cNvPr id="18" name="Group">
            <a:extLst>
              <a:ext uri="{FF2B5EF4-FFF2-40B4-BE49-F238E27FC236}">
                <a16:creationId xmlns:a16="http://schemas.microsoft.com/office/drawing/2014/main" id="{ACDEFE7C-A0F7-F646-8FB6-7FA1A4C16861}"/>
              </a:ext>
            </a:extLst>
          </p:cNvPr>
          <p:cNvGrpSpPr/>
          <p:nvPr/>
        </p:nvGrpSpPr>
        <p:grpSpPr>
          <a:xfrm>
            <a:off x="11732185" y="8591308"/>
            <a:ext cx="3165476" cy="3165476"/>
            <a:chOff x="0" y="0"/>
            <a:chExt cx="3165475" cy="3165475"/>
          </a:xfrm>
        </p:grpSpPr>
        <p:sp>
          <p:nvSpPr>
            <p:cNvPr id="19" name="Square">
              <a:extLst>
                <a:ext uri="{FF2B5EF4-FFF2-40B4-BE49-F238E27FC236}">
                  <a16:creationId xmlns:a16="http://schemas.microsoft.com/office/drawing/2014/main" id="{639EFC6F-B5A3-9E4A-AF55-B6C3EB31F112}"/>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20" name="38%">
              <a:extLst>
                <a:ext uri="{FF2B5EF4-FFF2-40B4-BE49-F238E27FC236}">
                  <a16:creationId xmlns:a16="http://schemas.microsoft.com/office/drawing/2014/main" id="{B3753C74-1CBC-8449-A497-114B4AF04941}"/>
                </a:ext>
              </a:extLst>
            </p:cNvPr>
            <p:cNvSpPr txBox="1"/>
            <p:nvPr/>
          </p:nvSpPr>
          <p:spPr>
            <a:xfrm>
              <a:off x="179308" y="813716"/>
              <a:ext cx="2806860" cy="17783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dirty="0">
                  <a:latin typeface="+mj-lt"/>
                </a:rPr>
                <a:t>3</a:t>
              </a:r>
              <a:r>
                <a:rPr lang="en-US" dirty="0">
                  <a:latin typeface="+mj-lt"/>
                </a:rPr>
                <a:t>4</a:t>
              </a:r>
              <a:r>
                <a:rPr dirty="0">
                  <a:latin typeface="+mj-lt"/>
                </a:rPr>
                <a:t>%</a:t>
              </a:r>
            </a:p>
          </p:txBody>
        </p:sp>
        <p:sp>
          <p:nvSpPr>
            <p:cNvPr id="21" name="Revenue percentage represented by Endava’s top 10 clients.">
              <a:extLst>
                <a:ext uri="{FF2B5EF4-FFF2-40B4-BE49-F238E27FC236}">
                  <a16:creationId xmlns:a16="http://schemas.microsoft.com/office/drawing/2014/main" id="{D5760541-41B2-3944-9CD3-2C887339E959}"/>
                </a:ext>
              </a:extLst>
            </p:cNvPr>
            <p:cNvSpPr txBox="1"/>
            <p:nvPr/>
          </p:nvSpPr>
          <p:spPr>
            <a:xfrm>
              <a:off x="182648" y="1728638"/>
              <a:ext cx="2806860" cy="12522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lnSpc>
                  <a:spcPct val="100000"/>
                </a:lnSpc>
                <a:defRPr sz="1800" b="0">
                  <a:solidFill>
                    <a:srgbClr val="FFFFFF"/>
                  </a:solidFill>
                  <a:latin typeface="Helvetica Light"/>
                  <a:ea typeface="Helvetica Light"/>
                  <a:cs typeface="Helvetica Light"/>
                  <a:sym typeface="Helvetica Light"/>
                </a:defRPr>
              </a:pPr>
              <a:endParaRPr lang="en-GB" b="0" cap="none" spc="0" dirty="0">
                <a:latin typeface="Arial" panose="020B0604020202020204" pitchFamily="34" charset="0"/>
                <a:ea typeface="Helvetica"/>
                <a:cs typeface="Arial" panose="020B0604020202020204" pitchFamily="34" charset="0"/>
                <a:sym typeface="Helvetica"/>
              </a:endParaRPr>
            </a:p>
            <a:p>
              <a:pPr algn="l" defTabSz="821531">
                <a:lnSpc>
                  <a:spcPct val="100000"/>
                </a:lnSpc>
                <a:defRPr sz="1800" b="0">
                  <a:solidFill>
                    <a:srgbClr val="FFFFFF"/>
                  </a:solidFill>
                  <a:latin typeface="Helvetica Light"/>
                  <a:ea typeface="Helvetica Light"/>
                  <a:cs typeface="Helvetica Light"/>
                  <a:sym typeface="Helvetica Light"/>
                </a:defRPr>
              </a:pPr>
              <a:r>
                <a:rPr lang="en-GB" b="0" cap="none" spc="0" dirty="0">
                  <a:latin typeface="Arial" panose="020B0604020202020204" pitchFamily="34" charset="0"/>
                  <a:ea typeface="Helvetica"/>
                  <a:cs typeface="Arial" panose="020B0604020202020204" pitchFamily="34" charset="0"/>
                  <a:sym typeface="Helvetica"/>
                </a:rPr>
                <a:t>Revenue percentage </a:t>
              </a:r>
              <a:r>
                <a:rPr lang="en-GB" b="0" cap="none" spc="0" dirty="0">
                  <a:latin typeface="Arial" panose="020B0604020202020204" pitchFamily="34" charset="0"/>
                  <a:cs typeface="Arial" panose="020B0604020202020204" pitchFamily="34" charset="0"/>
                </a:rPr>
                <a:t>represented by Endava’s top 10 clients.</a:t>
              </a:r>
            </a:p>
          </p:txBody>
        </p:sp>
      </p:grpSp>
      <p:grpSp>
        <p:nvGrpSpPr>
          <p:cNvPr id="22" name="Group">
            <a:extLst>
              <a:ext uri="{FF2B5EF4-FFF2-40B4-BE49-F238E27FC236}">
                <a16:creationId xmlns:a16="http://schemas.microsoft.com/office/drawing/2014/main" id="{0F125769-FCBB-B04A-A36B-73F4AFBEF4E8}"/>
              </a:ext>
            </a:extLst>
          </p:cNvPr>
          <p:cNvGrpSpPr/>
          <p:nvPr/>
        </p:nvGrpSpPr>
        <p:grpSpPr>
          <a:xfrm>
            <a:off x="15053746" y="8591308"/>
            <a:ext cx="3165476" cy="3165476"/>
            <a:chOff x="0" y="0"/>
            <a:chExt cx="3165475" cy="3165475"/>
          </a:xfrm>
        </p:grpSpPr>
        <p:sp>
          <p:nvSpPr>
            <p:cNvPr id="23" name="Square">
              <a:extLst>
                <a:ext uri="{FF2B5EF4-FFF2-40B4-BE49-F238E27FC236}">
                  <a16:creationId xmlns:a16="http://schemas.microsoft.com/office/drawing/2014/main" id="{AD5EB97B-CF35-6541-9A37-09B1DF3D1262}"/>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24" name="£287.9">
              <a:extLst>
                <a:ext uri="{FF2B5EF4-FFF2-40B4-BE49-F238E27FC236}">
                  <a16:creationId xmlns:a16="http://schemas.microsoft.com/office/drawing/2014/main" id="{A28A4407-9AFE-B44C-AD7E-2E0022958DF2}"/>
                </a:ext>
              </a:extLst>
            </p:cNvPr>
            <p:cNvSpPr txBox="1"/>
            <p:nvPr/>
          </p:nvSpPr>
          <p:spPr>
            <a:xfrm>
              <a:off x="179308" y="813716"/>
              <a:ext cx="2806860" cy="17783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dirty="0">
                  <a:latin typeface="+mj-lt"/>
                </a:rPr>
                <a:t>£</a:t>
              </a:r>
              <a:r>
                <a:rPr lang="en-RO" dirty="0">
                  <a:latin typeface="+mj-lt"/>
                </a:rPr>
                <a:t>446.3</a:t>
              </a:r>
              <a:r>
                <a:rPr dirty="0">
                  <a:latin typeface="+mj-lt"/>
                </a:rPr>
                <a:t> </a:t>
              </a:r>
            </a:p>
          </p:txBody>
        </p:sp>
        <p:sp>
          <p:nvSpPr>
            <p:cNvPr id="25" name="Millions of GPB in revenue for fiscal year 2019.">
              <a:extLst>
                <a:ext uri="{FF2B5EF4-FFF2-40B4-BE49-F238E27FC236}">
                  <a16:creationId xmlns:a16="http://schemas.microsoft.com/office/drawing/2014/main" id="{BB6E83F5-21EB-7549-B751-2EFADDC900C0}"/>
                </a:ext>
              </a:extLst>
            </p:cNvPr>
            <p:cNvSpPr txBox="1"/>
            <p:nvPr/>
          </p:nvSpPr>
          <p:spPr>
            <a:xfrm>
              <a:off x="182648" y="1728638"/>
              <a:ext cx="2806860" cy="12522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lnSpc>
                  <a:spcPct val="100000"/>
                </a:lnSpc>
                <a:defRPr sz="1800" b="0">
                  <a:solidFill>
                    <a:srgbClr val="FFFFFF"/>
                  </a:solidFill>
                  <a:latin typeface="Helvetica Light"/>
                  <a:ea typeface="Helvetica Light"/>
                  <a:cs typeface="Helvetica Light"/>
                  <a:sym typeface="Helvetica Light"/>
                </a:defRPr>
              </a:pPr>
              <a:endParaRPr lang="en-GB" b="0" cap="none" spc="0" dirty="0">
                <a:latin typeface="Arial" panose="020B0604020202020204" pitchFamily="34" charset="0"/>
                <a:ea typeface="Helvetica"/>
                <a:cs typeface="Arial" panose="020B0604020202020204" pitchFamily="34" charset="0"/>
                <a:sym typeface="Helvetica"/>
              </a:endParaRPr>
            </a:p>
            <a:p>
              <a:pPr algn="l" defTabSz="821531">
                <a:lnSpc>
                  <a:spcPct val="100000"/>
                </a:lnSpc>
                <a:defRPr sz="1800" b="0">
                  <a:solidFill>
                    <a:srgbClr val="FFFFFF"/>
                  </a:solidFill>
                  <a:latin typeface="Helvetica Light"/>
                  <a:ea typeface="Helvetica Light"/>
                  <a:cs typeface="Helvetica Light"/>
                  <a:sym typeface="Helvetica Light"/>
                </a:defRPr>
              </a:pPr>
              <a:r>
                <a:rPr lang="en-GB" b="0" cap="none" spc="0" dirty="0">
                  <a:latin typeface="Arial" panose="020B0604020202020204" pitchFamily="34" charset="0"/>
                  <a:ea typeface="Helvetica"/>
                  <a:cs typeface="Arial" panose="020B0604020202020204" pitchFamily="34" charset="0"/>
                  <a:sym typeface="Helvetica"/>
                </a:rPr>
                <a:t>Millions</a:t>
              </a:r>
              <a:r>
                <a:rPr lang="en-GB" b="0" cap="none" spc="0" dirty="0">
                  <a:latin typeface="Arial" panose="020B0604020202020204" pitchFamily="34" charset="0"/>
                  <a:cs typeface="Arial" panose="020B0604020202020204" pitchFamily="34" charset="0"/>
                </a:rPr>
                <a:t> of GBP in revenue for fiscal year 2021.</a:t>
              </a:r>
            </a:p>
          </p:txBody>
        </p:sp>
      </p:grpSp>
      <p:pic>
        <p:nvPicPr>
          <p:cNvPr id="28" name="Image" descr="Image">
            <a:extLst>
              <a:ext uri="{FF2B5EF4-FFF2-40B4-BE49-F238E27FC236}">
                <a16:creationId xmlns:a16="http://schemas.microsoft.com/office/drawing/2014/main" id="{2AC3C86D-D9D8-6947-B82A-0AC95EE811E6}"/>
              </a:ext>
            </a:extLst>
          </p:cNvPr>
          <p:cNvPicPr>
            <a:picLocks/>
          </p:cNvPicPr>
          <p:nvPr/>
        </p:nvPicPr>
        <p:blipFill>
          <a:blip r:embed="rId3">
            <a:alphaModFix amt="12004"/>
          </a:blip>
          <a:stretch>
            <a:fillRect/>
          </a:stretch>
        </p:blipFill>
        <p:spPr>
          <a:xfrm>
            <a:off x="4393229" y="8802379"/>
            <a:ext cx="7126803" cy="823324"/>
          </a:xfrm>
          <a:prstGeom prst="rect">
            <a:avLst/>
          </a:prstGeom>
          <a:ln w="12700">
            <a:miter lim="400000"/>
          </a:ln>
        </p:spPr>
      </p:pic>
      <p:sp>
        <p:nvSpPr>
          <p:cNvPr id="32" name="Title Goes…">
            <a:extLst>
              <a:ext uri="{FF2B5EF4-FFF2-40B4-BE49-F238E27FC236}">
                <a16:creationId xmlns:a16="http://schemas.microsoft.com/office/drawing/2014/main" id="{5141D529-9758-EE45-9904-5DE30B519628}"/>
              </a:ext>
            </a:extLst>
          </p:cNvPr>
          <p:cNvSpPr txBox="1"/>
          <p:nvPr/>
        </p:nvSpPr>
        <p:spPr>
          <a:xfrm>
            <a:off x="5480464" y="6088978"/>
            <a:ext cx="4952332" cy="18030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ctr">
              <a:lnSpc>
                <a:spcPct val="80000"/>
              </a:lnSpc>
              <a:spcAft>
                <a:spcPts val="1500"/>
              </a:spcAft>
              <a:defRPr sz="5000" cap="none" spc="-150">
                <a:solidFill>
                  <a:srgbClr val="1D1D1D"/>
                </a:solidFill>
              </a:defRPr>
            </a:pPr>
            <a:r>
              <a:rPr lang="en-US" dirty="0">
                <a:solidFill>
                  <a:schemeClr val="accent1"/>
                </a:solidFill>
              </a:rPr>
              <a:t>Key Facts </a:t>
            </a:r>
            <a:r>
              <a:rPr lang="en-US" dirty="0">
                <a:solidFill>
                  <a:schemeClr val="bg2"/>
                </a:solidFill>
              </a:rPr>
              <a:t>&amp; Figures</a:t>
            </a:r>
          </a:p>
          <a:p>
            <a:pPr lvl="0" algn="ctr" defTabSz="821531">
              <a:defRPr sz="1800" b="0">
                <a:latin typeface="Helvetica Light"/>
                <a:ea typeface="Helvetica Light"/>
                <a:cs typeface="Helvetica Light"/>
                <a:sym typeface="Helvetica Light"/>
              </a:defRPr>
            </a:pPr>
            <a:r>
              <a:rPr lang="en-GB" sz="2000" b="0" cap="none" spc="0" dirty="0">
                <a:solidFill>
                  <a:srgbClr val="5E5E5E"/>
                </a:solidFill>
                <a:latin typeface="Arial" panose="020B0604020202020204" pitchFamily="34" charset="0"/>
                <a:cs typeface="Arial" panose="020B0604020202020204" pitchFamily="34" charset="0"/>
                <a:sym typeface="Helvetica Light"/>
              </a:rPr>
              <a:t>as of December, 2021</a:t>
            </a:r>
          </a:p>
        </p:txBody>
      </p:sp>
    </p:spTree>
    <p:extLst>
      <p:ext uri="{BB962C8B-B14F-4D97-AF65-F5344CB8AC3E}">
        <p14:creationId xmlns:p14="http://schemas.microsoft.com/office/powerpoint/2010/main" val="2408679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1FF1CEB9-2C81-604F-B685-CADADD25578E}"/>
              </a:ext>
            </a:extLst>
          </p:cNvPr>
          <p:cNvGrpSpPr/>
          <p:nvPr/>
        </p:nvGrpSpPr>
        <p:grpSpPr>
          <a:xfrm>
            <a:off x="10299114" y="4159016"/>
            <a:ext cx="4327768" cy="2563712"/>
            <a:chOff x="49944" y="0"/>
            <a:chExt cx="4327766" cy="2563710"/>
          </a:xfrm>
        </p:grpSpPr>
        <p:sp>
          <p:nvSpPr>
            <p:cNvPr id="3" name="Rectangle">
              <a:extLst>
                <a:ext uri="{FF2B5EF4-FFF2-40B4-BE49-F238E27FC236}">
                  <a16:creationId xmlns:a16="http://schemas.microsoft.com/office/drawing/2014/main" id="{7F5C75B0-10DC-1C4D-B354-E1632CB16004}"/>
                </a:ext>
              </a:extLst>
            </p:cNvPr>
            <p:cNvSpPr/>
            <p:nvPr/>
          </p:nvSpPr>
          <p:spPr>
            <a:xfrm>
              <a:off x="49944" y="69053"/>
              <a:ext cx="4327766" cy="2282706"/>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4" name="89%">
              <a:extLst>
                <a:ext uri="{FF2B5EF4-FFF2-40B4-BE49-F238E27FC236}">
                  <a16:creationId xmlns:a16="http://schemas.microsoft.com/office/drawing/2014/main" id="{2DDDB5F8-0A2C-914E-BEB3-1F40C0B20D76}"/>
                </a:ext>
              </a:extLst>
            </p:cNvPr>
            <p:cNvSpPr txBox="1"/>
            <p:nvPr/>
          </p:nvSpPr>
          <p:spPr>
            <a:xfrm>
              <a:off x="229253" y="0"/>
              <a:ext cx="2806859" cy="1778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lang="en-US" dirty="0">
                  <a:latin typeface="+mj-lt"/>
                </a:rPr>
                <a:t>93</a:t>
              </a:r>
              <a:r>
                <a:rPr dirty="0">
                  <a:latin typeface="+mj-lt"/>
                </a:rPr>
                <a:t>%</a:t>
              </a:r>
            </a:p>
          </p:txBody>
        </p:sp>
        <p:sp>
          <p:nvSpPr>
            <p:cNvPr id="5" name="SAY THEY ARE HAPPY WITH OUR SERVICE">
              <a:extLst>
                <a:ext uri="{FF2B5EF4-FFF2-40B4-BE49-F238E27FC236}">
                  <a16:creationId xmlns:a16="http://schemas.microsoft.com/office/drawing/2014/main" id="{AE12B076-BFFA-854E-934B-1D92149CB8B9}"/>
                </a:ext>
              </a:extLst>
            </p:cNvPr>
            <p:cNvSpPr/>
            <p:nvPr/>
          </p:nvSpPr>
          <p:spPr>
            <a:xfrm>
              <a:off x="232593" y="1319516"/>
              <a:ext cx="3704034" cy="64286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lnSpc>
                  <a:spcPct val="90000"/>
                </a:lnSpc>
                <a:defRPr sz="1800" spc="198">
                  <a:solidFill>
                    <a:srgbClr val="FFFFFF"/>
                  </a:solidFill>
                </a:defRPr>
              </a:pPr>
              <a:r>
                <a:rPr dirty="0">
                  <a:latin typeface="+mj-lt"/>
                </a:rPr>
                <a:t>SAY THEY ARE </a:t>
              </a:r>
              <a:r>
                <a:rPr dirty="0">
                  <a:solidFill>
                    <a:srgbClr val="DE411B"/>
                  </a:solidFill>
                  <a:latin typeface="+mj-lt"/>
                </a:rPr>
                <a:t>HAPPY</a:t>
              </a:r>
              <a:r>
                <a:rPr dirty="0">
                  <a:latin typeface="+mj-lt"/>
                </a:rPr>
                <a:t> WITH OUR SERVICE</a:t>
              </a:r>
            </a:p>
          </p:txBody>
        </p:sp>
        <p:sp>
          <p:nvSpPr>
            <p:cNvPr id="6" name="Triangle">
              <a:extLst>
                <a:ext uri="{FF2B5EF4-FFF2-40B4-BE49-F238E27FC236}">
                  <a16:creationId xmlns:a16="http://schemas.microsoft.com/office/drawing/2014/main" id="{FEE0DA05-92F0-AD4E-8EEE-CA3BC9EFB0C6}"/>
                </a:ext>
              </a:extLst>
            </p:cNvPr>
            <p:cNvSpPr/>
            <p:nvPr/>
          </p:nvSpPr>
          <p:spPr>
            <a:xfrm rot="13500000">
              <a:off x="92790" y="2115677"/>
              <a:ext cx="448033" cy="4480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grpSp>
      <p:grpSp>
        <p:nvGrpSpPr>
          <p:cNvPr id="7" name="Group">
            <a:extLst>
              <a:ext uri="{FF2B5EF4-FFF2-40B4-BE49-F238E27FC236}">
                <a16:creationId xmlns:a16="http://schemas.microsoft.com/office/drawing/2014/main" id="{5F4EAD41-7689-B643-8C1C-0599676BAEC3}"/>
              </a:ext>
            </a:extLst>
          </p:cNvPr>
          <p:cNvGrpSpPr/>
          <p:nvPr/>
        </p:nvGrpSpPr>
        <p:grpSpPr>
          <a:xfrm>
            <a:off x="15259691" y="4159495"/>
            <a:ext cx="4327767" cy="2563711"/>
            <a:chOff x="49944" y="0"/>
            <a:chExt cx="4327766" cy="2563710"/>
          </a:xfrm>
        </p:grpSpPr>
        <p:sp>
          <p:nvSpPr>
            <p:cNvPr id="8" name="Rectangle">
              <a:extLst>
                <a:ext uri="{FF2B5EF4-FFF2-40B4-BE49-F238E27FC236}">
                  <a16:creationId xmlns:a16="http://schemas.microsoft.com/office/drawing/2014/main" id="{6B18D960-17E4-CB43-BA1E-C36866FCC1ED}"/>
                </a:ext>
              </a:extLst>
            </p:cNvPr>
            <p:cNvSpPr/>
            <p:nvPr/>
          </p:nvSpPr>
          <p:spPr>
            <a:xfrm>
              <a:off x="49944" y="69053"/>
              <a:ext cx="4327766" cy="2282706"/>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9" name="80%">
              <a:extLst>
                <a:ext uri="{FF2B5EF4-FFF2-40B4-BE49-F238E27FC236}">
                  <a16:creationId xmlns:a16="http://schemas.microsoft.com/office/drawing/2014/main" id="{E697D792-610B-AE41-9EB9-58793D28307A}"/>
                </a:ext>
              </a:extLst>
            </p:cNvPr>
            <p:cNvSpPr txBox="1"/>
            <p:nvPr/>
          </p:nvSpPr>
          <p:spPr>
            <a:xfrm>
              <a:off x="229253" y="0"/>
              <a:ext cx="2806859" cy="1778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dirty="0">
                  <a:latin typeface="+mj-lt"/>
                </a:rPr>
                <a:t>8</a:t>
              </a:r>
              <a:r>
                <a:rPr lang="en-US" dirty="0">
                  <a:latin typeface="+mj-lt"/>
                </a:rPr>
                <a:t>6</a:t>
              </a:r>
              <a:r>
                <a:rPr dirty="0">
                  <a:latin typeface="+mj-lt"/>
                </a:rPr>
                <a:t>%</a:t>
              </a:r>
            </a:p>
          </p:txBody>
        </p:sp>
        <p:sp>
          <p:nvSpPr>
            <p:cNvPr id="11" name="Triangle">
              <a:extLst>
                <a:ext uri="{FF2B5EF4-FFF2-40B4-BE49-F238E27FC236}">
                  <a16:creationId xmlns:a16="http://schemas.microsoft.com/office/drawing/2014/main" id="{16FD8E4D-17E4-534F-8CEF-59F0FF0027A6}"/>
                </a:ext>
              </a:extLst>
            </p:cNvPr>
            <p:cNvSpPr/>
            <p:nvPr/>
          </p:nvSpPr>
          <p:spPr>
            <a:xfrm rot="13500000">
              <a:off x="92790" y="2115677"/>
              <a:ext cx="448033" cy="4480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10" name="SAY WE PROVIDE BETTER QUALITY THAN OUR COMPETITORS">
              <a:extLst>
                <a:ext uri="{FF2B5EF4-FFF2-40B4-BE49-F238E27FC236}">
                  <a16:creationId xmlns:a16="http://schemas.microsoft.com/office/drawing/2014/main" id="{5342249B-E04A-F14E-9BCF-2ACF83765313}"/>
                </a:ext>
              </a:extLst>
            </p:cNvPr>
            <p:cNvSpPr/>
            <p:nvPr/>
          </p:nvSpPr>
          <p:spPr>
            <a:xfrm>
              <a:off x="232593" y="1319037"/>
              <a:ext cx="3852815" cy="89216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lnSpc>
                  <a:spcPct val="90000"/>
                </a:lnSpc>
                <a:defRPr sz="1800" spc="198">
                  <a:solidFill>
                    <a:srgbClr val="FFFFFF"/>
                  </a:solidFill>
                </a:defRPr>
              </a:pPr>
              <a:r>
                <a:rPr dirty="0">
                  <a:latin typeface="+mj-lt"/>
                </a:rPr>
                <a:t>SAY WE PROVIDE BETTER </a:t>
              </a:r>
              <a:r>
                <a:rPr dirty="0">
                  <a:solidFill>
                    <a:srgbClr val="DE411B"/>
                  </a:solidFill>
                  <a:latin typeface="+mj-lt"/>
                </a:rPr>
                <a:t>QUALITY</a:t>
              </a:r>
              <a:r>
                <a:rPr dirty="0">
                  <a:latin typeface="+mj-lt"/>
                </a:rPr>
                <a:t> THAN OUR COMPETITORS</a:t>
              </a:r>
            </a:p>
          </p:txBody>
        </p:sp>
      </p:grpSp>
      <p:grpSp>
        <p:nvGrpSpPr>
          <p:cNvPr id="12" name="Group">
            <a:extLst>
              <a:ext uri="{FF2B5EF4-FFF2-40B4-BE49-F238E27FC236}">
                <a16:creationId xmlns:a16="http://schemas.microsoft.com/office/drawing/2014/main" id="{3DA8B20B-53AA-E841-BDE3-D8CCF559C60E}"/>
              </a:ext>
            </a:extLst>
          </p:cNvPr>
          <p:cNvGrpSpPr/>
          <p:nvPr/>
        </p:nvGrpSpPr>
        <p:grpSpPr>
          <a:xfrm>
            <a:off x="10299114" y="7117977"/>
            <a:ext cx="4327768" cy="2563712"/>
            <a:chOff x="49944" y="0"/>
            <a:chExt cx="4327766" cy="2563710"/>
          </a:xfrm>
        </p:grpSpPr>
        <p:sp>
          <p:nvSpPr>
            <p:cNvPr id="13" name="Rectangle">
              <a:extLst>
                <a:ext uri="{FF2B5EF4-FFF2-40B4-BE49-F238E27FC236}">
                  <a16:creationId xmlns:a16="http://schemas.microsoft.com/office/drawing/2014/main" id="{7D5379BB-1B13-5244-AFC8-13B735A5B071}"/>
                </a:ext>
              </a:extLst>
            </p:cNvPr>
            <p:cNvSpPr/>
            <p:nvPr/>
          </p:nvSpPr>
          <p:spPr>
            <a:xfrm>
              <a:off x="49944" y="69053"/>
              <a:ext cx="4327766" cy="2282706"/>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14" name="75%">
              <a:extLst>
                <a:ext uri="{FF2B5EF4-FFF2-40B4-BE49-F238E27FC236}">
                  <a16:creationId xmlns:a16="http://schemas.microsoft.com/office/drawing/2014/main" id="{2504FDC2-17D4-FA41-94BC-2ACEBFC8BEEA}"/>
                </a:ext>
              </a:extLst>
            </p:cNvPr>
            <p:cNvSpPr txBox="1"/>
            <p:nvPr/>
          </p:nvSpPr>
          <p:spPr>
            <a:xfrm>
              <a:off x="229253" y="0"/>
              <a:ext cx="2806859" cy="1778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dirty="0">
                  <a:latin typeface="+mj-lt"/>
                </a:rPr>
                <a:t>7</a:t>
              </a:r>
              <a:r>
                <a:rPr lang="en-US" dirty="0">
                  <a:latin typeface="+mj-lt"/>
                </a:rPr>
                <a:t>6.5</a:t>
              </a:r>
              <a:r>
                <a:rPr dirty="0">
                  <a:latin typeface="+mj-lt"/>
                </a:rPr>
                <a:t>%</a:t>
              </a:r>
            </a:p>
          </p:txBody>
        </p:sp>
        <p:sp>
          <p:nvSpPr>
            <p:cNvPr id="15" name="SAY WE ARE MORE INNOVATIVE THAN OTHER PROVIDERS">
              <a:extLst>
                <a:ext uri="{FF2B5EF4-FFF2-40B4-BE49-F238E27FC236}">
                  <a16:creationId xmlns:a16="http://schemas.microsoft.com/office/drawing/2014/main" id="{2B048FE7-37C6-9A49-ABB4-C49749857066}"/>
                </a:ext>
              </a:extLst>
            </p:cNvPr>
            <p:cNvSpPr/>
            <p:nvPr/>
          </p:nvSpPr>
          <p:spPr>
            <a:xfrm>
              <a:off x="232593" y="1314995"/>
              <a:ext cx="3785627" cy="89216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lnSpc>
                  <a:spcPct val="90000"/>
                </a:lnSpc>
                <a:defRPr sz="1800" spc="198">
                  <a:solidFill>
                    <a:srgbClr val="FFFFFF"/>
                  </a:solidFill>
                </a:defRPr>
              </a:pPr>
              <a:r>
                <a:rPr dirty="0">
                  <a:latin typeface="+mj-lt"/>
                </a:rPr>
                <a:t>SAY WE ARE MORE </a:t>
              </a:r>
              <a:r>
                <a:rPr dirty="0">
                  <a:solidFill>
                    <a:srgbClr val="DE411B"/>
                  </a:solidFill>
                  <a:latin typeface="+mj-lt"/>
                </a:rPr>
                <a:t>INNOVATIVE</a:t>
              </a:r>
              <a:r>
                <a:rPr dirty="0">
                  <a:latin typeface="+mj-lt"/>
                </a:rPr>
                <a:t> THAN OTHER PROVIDERS</a:t>
              </a:r>
            </a:p>
          </p:txBody>
        </p:sp>
        <p:sp>
          <p:nvSpPr>
            <p:cNvPr id="16" name="Triangle">
              <a:extLst>
                <a:ext uri="{FF2B5EF4-FFF2-40B4-BE49-F238E27FC236}">
                  <a16:creationId xmlns:a16="http://schemas.microsoft.com/office/drawing/2014/main" id="{184247BA-7B50-C247-BF2F-8B43E25ACA7B}"/>
                </a:ext>
              </a:extLst>
            </p:cNvPr>
            <p:cNvSpPr/>
            <p:nvPr/>
          </p:nvSpPr>
          <p:spPr>
            <a:xfrm rot="13500000">
              <a:off x="92790" y="2115677"/>
              <a:ext cx="448033" cy="4480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grpSp>
      <p:grpSp>
        <p:nvGrpSpPr>
          <p:cNvPr id="17" name="Group">
            <a:extLst>
              <a:ext uri="{FF2B5EF4-FFF2-40B4-BE49-F238E27FC236}">
                <a16:creationId xmlns:a16="http://schemas.microsoft.com/office/drawing/2014/main" id="{F35AE6BE-C1CB-9F4C-9BC0-719FA65422B0}"/>
              </a:ext>
            </a:extLst>
          </p:cNvPr>
          <p:cNvGrpSpPr/>
          <p:nvPr/>
        </p:nvGrpSpPr>
        <p:grpSpPr>
          <a:xfrm>
            <a:off x="15259691" y="7117977"/>
            <a:ext cx="4327767" cy="2563712"/>
            <a:chOff x="49944" y="0"/>
            <a:chExt cx="4327766" cy="2563710"/>
          </a:xfrm>
        </p:grpSpPr>
        <p:sp>
          <p:nvSpPr>
            <p:cNvPr id="18" name="Rectangle">
              <a:extLst>
                <a:ext uri="{FF2B5EF4-FFF2-40B4-BE49-F238E27FC236}">
                  <a16:creationId xmlns:a16="http://schemas.microsoft.com/office/drawing/2014/main" id="{E977D387-54C1-8646-A7A2-BC51FC405AE2}"/>
                </a:ext>
              </a:extLst>
            </p:cNvPr>
            <p:cNvSpPr/>
            <p:nvPr/>
          </p:nvSpPr>
          <p:spPr>
            <a:xfrm>
              <a:off x="49944" y="69053"/>
              <a:ext cx="4327766" cy="2282706"/>
            </a:xfrm>
            <a:prstGeom prst="rect">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sp>
          <p:nvSpPr>
            <p:cNvPr id="19" name="86%">
              <a:extLst>
                <a:ext uri="{FF2B5EF4-FFF2-40B4-BE49-F238E27FC236}">
                  <a16:creationId xmlns:a16="http://schemas.microsoft.com/office/drawing/2014/main" id="{A97F09D8-DF19-B140-93F2-09E53F7F55F7}"/>
                </a:ext>
              </a:extLst>
            </p:cNvPr>
            <p:cNvSpPr txBox="1"/>
            <p:nvPr/>
          </p:nvSpPr>
          <p:spPr>
            <a:xfrm>
              <a:off x="229253" y="0"/>
              <a:ext cx="2806859" cy="1778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l">
                <a:defRPr sz="7500" cap="all" spc="-450">
                  <a:solidFill>
                    <a:srgbClr val="FFFFFF"/>
                  </a:solidFill>
                  <a:latin typeface="Trade Gothic LT Std"/>
                  <a:ea typeface="Trade Gothic LT Std"/>
                  <a:cs typeface="Trade Gothic LT Std"/>
                  <a:sym typeface="Trade Gothic LT Std"/>
                </a:defRPr>
              </a:lvl1pPr>
            </a:lstStyle>
            <a:p>
              <a:pPr defTabSz="914400"/>
              <a:r>
                <a:rPr lang="en-US" dirty="0">
                  <a:latin typeface="+mj-lt"/>
                </a:rPr>
                <a:t>90</a:t>
              </a:r>
              <a:r>
                <a:rPr dirty="0">
                  <a:latin typeface="+mj-lt"/>
                </a:rPr>
                <a:t>%</a:t>
              </a:r>
            </a:p>
          </p:txBody>
        </p:sp>
        <p:sp>
          <p:nvSpPr>
            <p:cNvPr id="20" name="SAY THEY WOULD RECOMMEND US">
              <a:extLst>
                <a:ext uri="{FF2B5EF4-FFF2-40B4-BE49-F238E27FC236}">
                  <a16:creationId xmlns:a16="http://schemas.microsoft.com/office/drawing/2014/main" id="{8B7E15EF-C632-1748-A179-CCF932D8F8A3}"/>
                </a:ext>
              </a:extLst>
            </p:cNvPr>
            <p:cNvSpPr/>
            <p:nvPr/>
          </p:nvSpPr>
          <p:spPr>
            <a:xfrm>
              <a:off x="232593" y="1312944"/>
              <a:ext cx="2806859" cy="64286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t">
              <a:spAutoFit/>
            </a:bodyPr>
            <a:lstStyle/>
            <a:p>
              <a:pPr algn="l" defTabSz="821531">
                <a:lnSpc>
                  <a:spcPct val="90000"/>
                </a:lnSpc>
                <a:defRPr sz="1800" spc="198">
                  <a:solidFill>
                    <a:srgbClr val="FFFFFF"/>
                  </a:solidFill>
                </a:defRPr>
              </a:pPr>
              <a:r>
                <a:rPr dirty="0">
                  <a:latin typeface="+mj-lt"/>
                </a:rPr>
                <a:t>SAY THEY WOULD </a:t>
              </a:r>
              <a:r>
                <a:rPr dirty="0">
                  <a:solidFill>
                    <a:srgbClr val="DE411B"/>
                  </a:solidFill>
                  <a:latin typeface="+mj-lt"/>
                </a:rPr>
                <a:t>RECOMMEND</a:t>
              </a:r>
              <a:r>
                <a:rPr dirty="0">
                  <a:latin typeface="+mj-lt"/>
                </a:rPr>
                <a:t> US</a:t>
              </a:r>
            </a:p>
          </p:txBody>
        </p:sp>
        <p:sp>
          <p:nvSpPr>
            <p:cNvPr id="21" name="Triangle">
              <a:extLst>
                <a:ext uri="{FF2B5EF4-FFF2-40B4-BE49-F238E27FC236}">
                  <a16:creationId xmlns:a16="http://schemas.microsoft.com/office/drawing/2014/main" id="{8D31E573-1201-EC42-95DE-2B24E95660DA}"/>
                </a:ext>
              </a:extLst>
            </p:cNvPr>
            <p:cNvSpPr/>
            <p:nvPr/>
          </p:nvSpPr>
          <p:spPr>
            <a:xfrm rot="13500000">
              <a:off x="92790" y="2115677"/>
              <a:ext cx="448033" cy="4480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j-lt"/>
              </a:endParaRPr>
            </a:p>
          </p:txBody>
        </p:sp>
      </p:grpSp>
      <p:sp>
        <p:nvSpPr>
          <p:cNvPr id="22" name="Rectangle 21">
            <a:extLst>
              <a:ext uri="{FF2B5EF4-FFF2-40B4-BE49-F238E27FC236}">
                <a16:creationId xmlns:a16="http://schemas.microsoft.com/office/drawing/2014/main" id="{E378F2E8-BF81-AE43-9335-0476C66ECA4C}"/>
              </a:ext>
            </a:extLst>
          </p:cNvPr>
          <p:cNvSpPr/>
          <p:nvPr/>
        </p:nvSpPr>
        <p:spPr>
          <a:xfrm>
            <a:off x="6096000" y="6631784"/>
            <a:ext cx="12192000" cy="452432"/>
          </a:xfrm>
          <a:prstGeom prst="rect">
            <a:avLst/>
          </a:prstGeom>
        </p:spPr>
        <p:txBody>
          <a:bodyPr>
            <a:spAutoFit/>
          </a:bodyPr>
          <a:lstStyle/>
          <a:p>
            <a:r>
              <a:rPr lang="en-RO"/>
              <a:t>WHAT OUR</a:t>
            </a:r>
          </a:p>
          <a:p>
            <a:r>
              <a:rPr lang="en-RO"/>
              <a:t>CLIENTS SAY</a:t>
            </a:r>
          </a:p>
        </p:txBody>
      </p:sp>
      <p:sp>
        <p:nvSpPr>
          <p:cNvPr id="23" name="Rectangle 22">
            <a:extLst>
              <a:ext uri="{FF2B5EF4-FFF2-40B4-BE49-F238E27FC236}">
                <a16:creationId xmlns:a16="http://schemas.microsoft.com/office/drawing/2014/main" id="{4D54683C-D893-3A4B-AE6B-59FF0CB39B2F}"/>
              </a:ext>
            </a:extLst>
          </p:cNvPr>
          <p:cNvSpPr/>
          <p:nvPr/>
        </p:nvSpPr>
        <p:spPr>
          <a:xfrm>
            <a:off x="6096000" y="6631784"/>
            <a:ext cx="12192000" cy="452432"/>
          </a:xfrm>
          <a:prstGeom prst="rect">
            <a:avLst/>
          </a:prstGeom>
        </p:spPr>
        <p:txBody>
          <a:bodyPr>
            <a:spAutoFit/>
          </a:bodyPr>
          <a:lstStyle/>
          <a:p>
            <a:r>
              <a:rPr lang="en-RO"/>
              <a:t>WHAT OUR</a:t>
            </a:r>
          </a:p>
          <a:p>
            <a:r>
              <a:rPr lang="en-RO"/>
              <a:t>CLIENTS SAY</a:t>
            </a:r>
          </a:p>
        </p:txBody>
      </p:sp>
      <p:sp>
        <p:nvSpPr>
          <p:cNvPr id="27" name="Title Goes…">
            <a:extLst>
              <a:ext uri="{FF2B5EF4-FFF2-40B4-BE49-F238E27FC236}">
                <a16:creationId xmlns:a16="http://schemas.microsoft.com/office/drawing/2014/main" id="{E75C7154-8617-7F49-9F3C-DD3F87672285}"/>
              </a:ext>
            </a:extLst>
          </p:cNvPr>
          <p:cNvSpPr txBox="1"/>
          <p:nvPr/>
        </p:nvSpPr>
        <p:spPr>
          <a:xfrm>
            <a:off x="3860345" y="6125794"/>
            <a:ext cx="4952332" cy="18030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ctr">
              <a:lnSpc>
                <a:spcPct val="80000"/>
              </a:lnSpc>
              <a:spcAft>
                <a:spcPts val="1500"/>
              </a:spcAft>
              <a:defRPr sz="5000" cap="none" spc="-150">
                <a:solidFill>
                  <a:srgbClr val="1D1D1D"/>
                </a:solidFill>
              </a:defRPr>
            </a:pPr>
            <a:r>
              <a:rPr lang="en-US" dirty="0">
                <a:solidFill>
                  <a:schemeClr val="bg2"/>
                </a:solidFill>
              </a:rPr>
              <a:t>What our </a:t>
            </a:r>
            <a:br>
              <a:rPr lang="en-US" dirty="0">
                <a:solidFill>
                  <a:schemeClr val="bg2"/>
                </a:solidFill>
              </a:rPr>
            </a:br>
            <a:r>
              <a:rPr lang="en-US" dirty="0">
                <a:solidFill>
                  <a:schemeClr val="accent1"/>
                </a:solidFill>
              </a:rPr>
              <a:t>Clients Say</a:t>
            </a:r>
            <a:endParaRPr lang="en-US" dirty="0">
              <a:solidFill>
                <a:schemeClr val="bg2"/>
              </a:solidFill>
            </a:endParaRPr>
          </a:p>
          <a:p>
            <a:pPr algn="ctr" defTabSz="821531">
              <a:defRPr sz="1800" b="0">
                <a:latin typeface="Helvetica Light"/>
                <a:ea typeface="Helvetica Light"/>
                <a:cs typeface="Helvetica Light"/>
                <a:sym typeface="Helvetica Light"/>
              </a:defRPr>
            </a:pPr>
            <a:r>
              <a:rPr lang="en-GB" sz="2000" b="0" cap="none" spc="0" dirty="0">
                <a:solidFill>
                  <a:srgbClr val="5E5E5E"/>
                </a:solidFill>
                <a:latin typeface="Arial" panose="020B0604020202020204" pitchFamily="34" charset="0"/>
                <a:cs typeface="Arial" panose="020B0604020202020204" pitchFamily="34" charset="0"/>
                <a:sym typeface="Helvetica Light"/>
              </a:rPr>
              <a:t>October 2020 - April 2021 survey</a:t>
            </a:r>
          </a:p>
        </p:txBody>
      </p:sp>
    </p:spTree>
    <p:extLst>
      <p:ext uri="{BB962C8B-B14F-4D97-AF65-F5344CB8AC3E}">
        <p14:creationId xmlns:p14="http://schemas.microsoft.com/office/powerpoint/2010/main" val="395801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ent awards &amp; recognition">
            <a:extLst>
              <a:ext uri="{FF2B5EF4-FFF2-40B4-BE49-F238E27FC236}">
                <a16:creationId xmlns:a16="http://schemas.microsoft.com/office/drawing/2014/main" id="{30DEFFE8-6CE6-CF4F-B212-5806D02A89B1}"/>
              </a:ext>
            </a:extLst>
          </p:cNvPr>
          <p:cNvSpPr txBox="1"/>
          <p:nvPr/>
        </p:nvSpPr>
        <p:spPr>
          <a:xfrm>
            <a:off x="1500404" y="1568082"/>
            <a:ext cx="11297176" cy="8367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lvl1pPr algn="l" defTabSz="821531">
              <a:defRPr sz="4000">
                <a:latin typeface="Helvetica"/>
                <a:ea typeface="Helvetica"/>
                <a:cs typeface="Helvetica"/>
                <a:sym typeface="Helvetica"/>
              </a:defRPr>
            </a:lvl1pPr>
          </a:lstStyle>
          <a:p>
            <a:r>
              <a:rPr lang="en-GB" sz="5000" b="0" cap="none" spc="-210">
                <a:solidFill>
                  <a:schemeClr val="bg2"/>
                </a:solidFill>
                <a:latin typeface="+mn-lt"/>
                <a:cs typeface="Arial" panose="020B0604020202020204" pitchFamily="34" charset="0"/>
              </a:rPr>
              <a:t>Recent awards &amp; recognition</a:t>
            </a:r>
          </a:p>
        </p:txBody>
      </p:sp>
      <p:sp>
        <p:nvSpPr>
          <p:cNvPr id="3" name="2019 Outsourcing project of the year in Romania…">
            <a:extLst>
              <a:ext uri="{FF2B5EF4-FFF2-40B4-BE49-F238E27FC236}">
                <a16:creationId xmlns:a16="http://schemas.microsoft.com/office/drawing/2014/main" id="{967A145C-04CE-4B42-9E49-1A8E1C5B5B7E}"/>
              </a:ext>
            </a:extLst>
          </p:cNvPr>
          <p:cNvSpPr txBox="1"/>
          <p:nvPr/>
        </p:nvSpPr>
        <p:spPr>
          <a:xfrm>
            <a:off x="10544946" y="4848474"/>
            <a:ext cx="7624831" cy="1990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defTabSz="821531">
              <a:lnSpc>
                <a:spcPct val="100000"/>
              </a:lnSpc>
              <a:defRPr sz="24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2020 Outsourcing project of the year in Romania</a:t>
            </a:r>
          </a:p>
          <a:p>
            <a:pPr defTabSz="821531">
              <a:lnSpc>
                <a:spcPct val="100000"/>
              </a:lnSpc>
              <a:defRPr sz="2400" b="0">
                <a:latin typeface="Helvetica Light"/>
                <a:ea typeface="Helvetica Light"/>
                <a:cs typeface="Helvetica Light"/>
                <a:sym typeface="Helvetica Light"/>
              </a:defRPr>
            </a:pPr>
            <a:r>
              <a:rPr lang="en-GB" b="0" cap="none" spc="0">
                <a:solidFill>
                  <a:schemeClr val="bg1"/>
                </a:solidFill>
                <a:latin typeface="Arial" panose="020B0604020202020204" pitchFamily="34" charset="0"/>
                <a:cs typeface="Arial" panose="020B0604020202020204" pitchFamily="34" charset="0"/>
              </a:rPr>
              <a:t>We won “Software Outsourcing Project of the Year” for the Merchant Acquiring Platform built with Pollinate, which is reinventing merchant acquiring for Banks and Small and Medium Enterprises.</a:t>
            </a:r>
          </a:p>
        </p:txBody>
      </p:sp>
      <p:sp>
        <p:nvSpPr>
          <p:cNvPr id="4" name="2019 Best of the Global Outsourcing 100…">
            <a:extLst>
              <a:ext uri="{FF2B5EF4-FFF2-40B4-BE49-F238E27FC236}">
                <a16:creationId xmlns:a16="http://schemas.microsoft.com/office/drawing/2014/main" id="{F097306A-C62D-F645-B6B4-1BE242BE6AE8}"/>
              </a:ext>
            </a:extLst>
          </p:cNvPr>
          <p:cNvSpPr txBox="1"/>
          <p:nvPr/>
        </p:nvSpPr>
        <p:spPr>
          <a:xfrm>
            <a:off x="1518767" y="4848474"/>
            <a:ext cx="7624831" cy="1990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algn="l" defTabSz="821531">
              <a:lnSpc>
                <a:spcPct val="100000"/>
              </a:lnSpc>
              <a:defRPr sz="24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2020 Best of the Global Outsourcing 100</a:t>
            </a:r>
          </a:p>
          <a:p>
            <a:pPr algn="l" defTabSz="457200">
              <a:lnSpc>
                <a:spcPct val="100000"/>
              </a:lnSpc>
              <a:defRPr sz="2400" b="0">
                <a:latin typeface="Helvetica Light"/>
                <a:ea typeface="Helvetica Light"/>
                <a:cs typeface="Helvetica Light"/>
                <a:sym typeface="Helvetica Light"/>
              </a:defRPr>
            </a:pPr>
            <a:r>
              <a:rPr lang="en-GB" b="0" cap="none" spc="0">
                <a:solidFill>
                  <a:schemeClr val="bg1"/>
                </a:solidFill>
                <a:latin typeface="Arial" panose="020B0604020202020204" pitchFamily="34" charset="0"/>
                <a:cs typeface="Arial" panose="020B0604020202020204" pitchFamily="34" charset="0"/>
              </a:rPr>
              <a:t>Endava is mentioned in the Best of the Global Outsourcing 100®, a celebratory list of the best companies in the last 10 years presented by IAOP - international association of outsourcing professionals.</a:t>
            </a:r>
          </a:p>
        </p:txBody>
      </p:sp>
      <p:sp>
        <p:nvSpPr>
          <p:cNvPr id="5" name="Endava wins “brand of the year” award in…">
            <a:extLst>
              <a:ext uri="{FF2B5EF4-FFF2-40B4-BE49-F238E27FC236}">
                <a16:creationId xmlns:a16="http://schemas.microsoft.com/office/drawing/2014/main" id="{D6D9EF62-9B28-6547-A6EE-7B16CEDF4635}"/>
              </a:ext>
            </a:extLst>
          </p:cNvPr>
          <p:cNvSpPr txBox="1"/>
          <p:nvPr/>
        </p:nvSpPr>
        <p:spPr>
          <a:xfrm>
            <a:off x="10544946" y="9132987"/>
            <a:ext cx="7624831" cy="27295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algn="l" defTabSz="821531">
              <a:lnSpc>
                <a:spcPct val="100000"/>
              </a:lnSpc>
              <a:defRPr sz="24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Endava wins “brand of the year” award in</a:t>
            </a:r>
          </a:p>
          <a:p>
            <a:pPr algn="l" defTabSz="821531">
              <a:lnSpc>
                <a:spcPct val="100000"/>
              </a:lnSpc>
              <a:defRPr sz="24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Romania in 2020 </a:t>
            </a:r>
          </a:p>
          <a:p>
            <a:pPr algn="l" defTabSz="821531">
              <a:lnSpc>
                <a:spcPct val="100000"/>
              </a:lnSpc>
              <a:defRPr sz="2400" b="0">
                <a:latin typeface="Helvetica Light"/>
                <a:ea typeface="Helvetica Light"/>
                <a:cs typeface="Helvetica Light"/>
                <a:sym typeface="Helvetica Light"/>
              </a:defRPr>
            </a:pPr>
            <a:r>
              <a:rPr lang="en-GB" b="0" cap="none" spc="0">
                <a:solidFill>
                  <a:schemeClr val="bg1"/>
                </a:solidFill>
                <a:latin typeface="Arial" panose="020B0604020202020204" pitchFamily="34" charset="0"/>
                <a:cs typeface="Arial" panose="020B0604020202020204" pitchFamily="34" charset="0"/>
              </a:rPr>
              <a:t>Announced at the 5</a:t>
            </a:r>
            <a:r>
              <a:rPr lang="en-GB" b="0" cap="none" spc="0" baseline="30000">
                <a:solidFill>
                  <a:schemeClr val="bg1"/>
                </a:solidFill>
                <a:latin typeface="Arial" panose="020B0604020202020204" pitchFamily="34" charset="0"/>
                <a:cs typeface="Arial" panose="020B0604020202020204" pitchFamily="34" charset="0"/>
              </a:rPr>
              <a:t>th</a:t>
            </a:r>
            <a:r>
              <a:rPr lang="en-GB" b="0" cap="none" spc="0">
                <a:solidFill>
                  <a:schemeClr val="bg1"/>
                </a:solidFill>
                <a:latin typeface="Arial" panose="020B0604020202020204" pitchFamily="34" charset="0"/>
                <a:cs typeface="Arial" panose="020B0604020202020204" pitchFamily="34" charset="0"/>
              </a:rPr>
              <a:t> edition of the Romanian Business Services Forum &amp; Awards on may 7</a:t>
            </a:r>
            <a:r>
              <a:rPr lang="en-GB" b="0" cap="none" spc="0" baseline="30000">
                <a:solidFill>
                  <a:schemeClr val="bg1"/>
                </a:solidFill>
                <a:latin typeface="Arial" panose="020B0604020202020204" pitchFamily="34" charset="0"/>
                <a:cs typeface="Arial" panose="020B0604020202020204" pitchFamily="34" charset="0"/>
              </a:rPr>
              <a:t>th</a:t>
            </a:r>
            <a:r>
              <a:rPr lang="en-GB" b="0" cap="none" spc="0">
                <a:solidFill>
                  <a:schemeClr val="bg1"/>
                </a:solidFill>
                <a:latin typeface="Arial" panose="020B0604020202020204" pitchFamily="34" charset="0"/>
                <a:cs typeface="Arial" panose="020B0604020202020204" pitchFamily="34" charset="0"/>
              </a:rPr>
              <a:t>, 2019 in Bucharest, the “Brand of the Year” award was granted based on 100% online voting, leaving the public with a little under a month to vote for their favourite brand.</a:t>
            </a:r>
          </a:p>
        </p:txBody>
      </p:sp>
      <p:sp>
        <p:nvSpPr>
          <p:cNvPr id="6" name="Endava ranked in the top three service desks in the world thanks to 5-star certification by SDI…">
            <a:extLst>
              <a:ext uri="{FF2B5EF4-FFF2-40B4-BE49-F238E27FC236}">
                <a16:creationId xmlns:a16="http://schemas.microsoft.com/office/drawing/2014/main" id="{30B7F052-40E4-D842-8FC3-49B851DC204C}"/>
              </a:ext>
            </a:extLst>
          </p:cNvPr>
          <p:cNvSpPr txBox="1"/>
          <p:nvPr/>
        </p:nvSpPr>
        <p:spPr>
          <a:xfrm>
            <a:off x="1518767" y="9132987"/>
            <a:ext cx="7624831" cy="27295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algn="l" defTabSz="821531">
              <a:lnSpc>
                <a:spcPct val="100000"/>
              </a:lnSpc>
              <a:defRPr sz="2400">
                <a:latin typeface="Helvetica"/>
                <a:ea typeface="Helvetica"/>
                <a:cs typeface="Helvetica"/>
                <a:sym typeface="Helvetica"/>
              </a:defRPr>
            </a:pPr>
            <a:r>
              <a:rPr lang="en-GB" cap="none" spc="0">
                <a:solidFill>
                  <a:schemeClr val="bg2"/>
                </a:solidFill>
                <a:latin typeface="Arial" panose="020B0604020202020204" pitchFamily="34" charset="0"/>
                <a:cs typeface="Arial" panose="020B0604020202020204" pitchFamily="34" charset="0"/>
              </a:rPr>
              <a:t>Endava ranked in the top three service desks in the world thanks to 5-star certification by SDI</a:t>
            </a:r>
          </a:p>
          <a:p>
            <a:pPr algn="l" defTabSz="821531">
              <a:lnSpc>
                <a:spcPct val="100000"/>
              </a:lnSpc>
              <a:defRPr sz="2400" b="0">
                <a:latin typeface="Helvetica Light"/>
                <a:ea typeface="Helvetica Light"/>
                <a:cs typeface="Helvetica Light"/>
                <a:sym typeface="Helvetica Light"/>
              </a:defRPr>
            </a:pPr>
            <a:r>
              <a:rPr lang="en-GB" b="0" cap="none" spc="0">
                <a:solidFill>
                  <a:schemeClr val="bg1"/>
                </a:solidFill>
                <a:latin typeface="Arial" panose="020B0604020202020204" pitchFamily="34" charset="0"/>
                <a:cs typeface="Arial" panose="020B0604020202020204" pitchFamily="34" charset="0"/>
              </a:rPr>
              <a:t>Following the SDI surveillance audit end December 2019, the Endava service desk teams have achieved 5-star Service Desk Certification, after having maintained the 4-stars standard for two consecutive years and passing the additional 5-star criteria.</a:t>
            </a:r>
          </a:p>
        </p:txBody>
      </p:sp>
      <p:pic>
        <p:nvPicPr>
          <p:cNvPr id="7" name="Image" descr="Image">
            <a:extLst>
              <a:ext uri="{FF2B5EF4-FFF2-40B4-BE49-F238E27FC236}">
                <a16:creationId xmlns:a16="http://schemas.microsoft.com/office/drawing/2014/main" id="{8D4B88CD-9BB5-0E43-910D-4405B857CFC7}"/>
              </a:ext>
            </a:extLst>
          </p:cNvPr>
          <p:cNvPicPr>
            <a:picLocks noChangeAspect="1"/>
          </p:cNvPicPr>
          <p:nvPr/>
        </p:nvPicPr>
        <p:blipFill>
          <a:blip r:embed="rId3"/>
          <a:stretch>
            <a:fillRect/>
          </a:stretch>
        </p:blipFill>
        <p:spPr>
          <a:xfrm>
            <a:off x="1596796" y="3701193"/>
            <a:ext cx="2008066" cy="716211"/>
          </a:xfrm>
          <a:prstGeom prst="rect">
            <a:avLst/>
          </a:prstGeom>
          <a:ln w="12700">
            <a:miter lim="400000"/>
          </a:ln>
        </p:spPr>
      </p:pic>
      <p:pic>
        <p:nvPicPr>
          <p:cNvPr id="8" name="Image" descr="Image">
            <a:extLst>
              <a:ext uri="{FF2B5EF4-FFF2-40B4-BE49-F238E27FC236}">
                <a16:creationId xmlns:a16="http://schemas.microsoft.com/office/drawing/2014/main" id="{B290D58A-1F30-3949-BA78-FF4D30EBA58D}"/>
              </a:ext>
            </a:extLst>
          </p:cNvPr>
          <p:cNvPicPr>
            <a:picLocks noChangeAspect="1"/>
          </p:cNvPicPr>
          <p:nvPr/>
        </p:nvPicPr>
        <p:blipFill>
          <a:blip r:embed="rId4"/>
          <a:stretch>
            <a:fillRect/>
          </a:stretch>
        </p:blipFill>
        <p:spPr>
          <a:xfrm>
            <a:off x="10676655" y="3607393"/>
            <a:ext cx="903960" cy="903961"/>
          </a:xfrm>
          <a:prstGeom prst="rect">
            <a:avLst/>
          </a:prstGeom>
          <a:ln w="12700">
            <a:miter lim="400000"/>
          </a:ln>
        </p:spPr>
      </p:pic>
      <p:sp>
        <p:nvSpPr>
          <p:cNvPr id="9" name="Line">
            <a:extLst>
              <a:ext uri="{FF2B5EF4-FFF2-40B4-BE49-F238E27FC236}">
                <a16:creationId xmlns:a16="http://schemas.microsoft.com/office/drawing/2014/main" id="{42D1C7A6-6221-A540-9097-1739EBF10DF5}"/>
              </a:ext>
            </a:extLst>
          </p:cNvPr>
          <p:cNvSpPr/>
          <p:nvPr/>
        </p:nvSpPr>
        <p:spPr>
          <a:xfrm>
            <a:off x="1570839" y="7324114"/>
            <a:ext cx="16635205" cy="1"/>
          </a:xfrm>
          <a:prstGeom prst="line">
            <a:avLst/>
          </a:prstGeom>
          <a:ln w="25400" cap="rnd">
            <a:solidFill>
              <a:srgbClr val="000000"/>
            </a:solidFill>
            <a:custDash>
              <a:ds d="100000" sp="200000"/>
            </a:custDash>
          </a:ln>
        </p:spPr>
        <p:txBody>
          <a:bodyPr lIns="0" tIns="0" rIns="0" bIns="0" anchor="ctr"/>
          <a:lstStyle/>
          <a:p>
            <a:pPr>
              <a:defRPr sz="3200" b="0">
                <a:latin typeface="+mn-lt"/>
                <a:ea typeface="+mn-ea"/>
                <a:cs typeface="+mn-cs"/>
                <a:sym typeface="Helvetica Neue Medium"/>
              </a:defRPr>
            </a:pPr>
            <a:endParaRPr dirty="0"/>
          </a:p>
        </p:txBody>
      </p:sp>
      <p:sp>
        <p:nvSpPr>
          <p:cNvPr id="10" name="Line">
            <a:extLst>
              <a:ext uri="{FF2B5EF4-FFF2-40B4-BE49-F238E27FC236}">
                <a16:creationId xmlns:a16="http://schemas.microsoft.com/office/drawing/2014/main" id="{4C19B2F0-DDF0-8A40-8882-0F835291F60B}"/>
              </a:ext>
            </a:extLst>
          </p:cNvPr>
          <p:cNvSpPr/>
          <p:nvPr/>
        </p:nvSpPr>
        <p:spPr>
          <a:xfrm flipV="1">
            <a:off x="9844271" y="3600589"/>
            <a:ext cx="1" cy="8453740"/>
          </a:xfrm>
          <a:prstGeom prst="line">
            <a:avLst/>
          </a:prstGeom>
          <a:ln w="25400" cap="rnd">
            <a:solidFill>
              <a:srgbClr val="000000"/>
            </a:solidFill>
            <a:custDash>
              <a:ds d="100000" sp="200000"/>
            </a:custDash>
          </a:ln>
        </p:spPr>
        <p:txBody>
          <a:bodyPr lIns="0" tIns="0" rIns="0" bIns="0" anchor="ctr"/>
          <a:lstStyle/>
          <a:p>
            <a:pPr>
              <a:defRPr sz="3200" b="0">
                <a:latin typeface="+mn-lt"/>
                <a:ea typeface="+mn-ea"/>
                <a:cs typeface="+mn-cs"/>
                <a:sym typeface="Helvetica Neue Medium"/>
              </a:defRPr>
            </a:pPr>
            <a:endParaRPr dirty="0"/>
          </a:p>
        </p:txBody>
      </p:sp>
      <p:pic>
        <p:nvPicPr>
          <p:cNvPr id="11" name="Image" descr="Image">
            <a:extLst>
              <a:ext uri="{FF2B5EF4-FFF2-40B4-BE49-F238E27FC236}">
                <a16:creationId xmlns:a16="http://schemas.microsoft.com/office/drawing/2014/main" id="{6B29C4DA-911A-904C-8331-EE5FE5BB6636}"/>
              </a:ext>
            </a:extLst>
          </p:cNvPr>
          <p:cNvPicPr>
            <a:picLocks noChangeAspect="1"/>
          </p:cNvPicPr>
          <p:nvPr/>
        </p:nvPicPr>
        <p:blipFill>
          <a:blip r:embed="rId5"/>
          <a:stretch>
            <a:fillRect/>
          </a:stretch>
        </p:blipFill>
        <p:spPr>
          <a:xfrm>
            <a:off x="1338065" y="7596292"/>
            <a:ext cx="1539876" cy="1539876"/>
          </a:xfrm>
          <a:prstGeom prst="rect">
            <a:avLst/>
          </a:prstGeom>
          <a:ln w="12700">
            <a:miter lim="400000"/>
          </a:ln>
        </p:spPr>
      </p:pic>
      <p:pic>
        <p:nvPicPr>
          <p:cNvPr id="12" name="Image" descr="Image">
            <a:extLst>
              <a:ext uri="{FF2B5EF4-FFF2-40B4-BE49-F238E27FC236}">
                <a16:creationId xmlns:a16="http://schemas.microsoft.com/office/drawing/2014/main" id="{DE6788A6-2030-D048-B653-0F733EE2EC20}"/>
              </a:ext>
            </a:extLst>
          </p:cNvPr>
          <p:cNvPicPr>
            <a:picLocks noChangeAspect="1"/>
          </p:cNvPicPr>
          <p:nvPr/>
        </p:nvPicPr>
        <p:blipFill>
          <a:blip r:embed="rId6"/>
          <a:stretch>
            <a:fillRect/>
          </a:stretch>
        </p:blipFill>
        <p:spPr>
          <a:xfrm>
            <a:off x="10544946" y="7729901"/>
            <a:ext cx="1167378" cy="1167379"/>
          </a:xfrm>
          <a:prstGeom prst="rect">
            <a:avLst/>
          </a:prstGeom>
          <a:ln w="12700">
            <a:miter lim="400000"/>
          </a:ln>
        </p:spPr>
      </p:pic>
    </p:spTree>
    <p:extLst>
      <p:ext uri="{BB962C8B-B14F-4D97-AF65-F5344CB8AC3E}">
        <p14:creationId xmlns:p14="http://schemas.microsoft.com/office/powerpoint/2010/main" val="1006706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2.2</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lang="en-GB" sz="7000" cap="none" spc="-209">
                <a:latin typeface="Arial" panose="020B0604020202020204"/>
              </a:rPr>
              <a:t>Capabilities</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143043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Endava at a glance">
            <a:extLst>
              <a:ext uri="{FF2B5EF4-FFF2-40B4-BE49-F238E27FC236}">
                <a16:creationId xmlns:a16="http://schemas.microsoft.com/office/drawing/2014/main" id="{759E4254-A9FA-924D-A4BA-C1835AACC771}"/>
              </a:ext>
            </a:extLst>
          </p:cNvPr>
          <p:cNvSpPr txBox="1"/>
          <p:nvPr/>
        </p:nvSpPr>
        <p:spPr>
          <a:xfrm>
            <a:off x="1724345" y="1765919"/>
            <a:ext cx="7029168" cy="7412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US">
                <a:latin typeface="+mj-lt"/>
              </a:rPr>
              <a:t>Services &amp; Propositions</a:t>
            </a:r>
            <a:endParaRPr>
              <a:latin typeface="+mj-lt"/>
            </a:endParaRPr>
          </a:p>
        </p:txBody>
      </p:sp>
      <p:sp>
        <p:nvSpPr>
          <p:cNvPr id="36" name="Rectangle">
            <a:extLst>
              <a:ext uri="{FF2B5EF4-FFF2-40B4-BE49-F238E27FC236}">
                <a16:creationId xmlns:a16="http://schemas.microsoft.com/office/drawing/2014/main" id="{9D0689F3-A961-5E4A-AFE6-162D3891C078}"/>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41" name="Pay.UK  Services Proposal -  1. About Endava">
            <a:extLst>
              <a:ext uri="{FF2B5EF4-FFF2-40B4-BE49-F238E27FC236}">
                <a16:creationId xmlns:a16="http://schemas.microsoft.com/office/drawing/2014/main" id="{256A30CC-E60D-454A-BDB3-ABE68344D889}"/>
              </a:ext>
            </a:extLst>
          </p:cNvPr>
          <p:cNvSpPr txBox="1"/>
          <p:nvPr/>
        </p:nvSpPr>
        <p:spPr>
          <a:xfrm>
            <a:off x="1703286" y="210051"/>
            <a:ext cx="4645501" cy="3904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Helvetica" pitchFamily="2" charset="0"/>
                <a:sym typeface="Helvetica"/>
              </a:rPr>
              <a:t>CLIENT</a:t>
            </a:r>
            <a:r>
              <a:rPr b="1">
                <a:solidFill>
                  <a:srgbClr val="929292"/>
                </a:solidFill>
                <a:latin typeface="Helvetica" pitchFamily="2" charset="0"/>
                <a:sym typeface="Helvetica"/>
              </a:rPr>
              <a:t>  </a:t>
            </a:r>
            <a:r>
              <a:rPr>
                <a:solidFill>
                  <a:srgbClr val="929292"/>
                </a:solidFill>
                <a:latin typeface="Helvetica" pitchFamily="2" charset="0"/>
              </a:rPr>
              <a:t>Services Proposal - </a:t>
            </a:r>
            <a:r>
              <a:rPr>
                <a:latin typeface="Helvetica" pitchFamily="2" charset="0"/>
              </a:rPr>
              <a:t> </a:t>
            </a:r>
            <a:r>
              <a:rPr b="1">
                <a:solidFill>
                  <a:srgbClr val="DE411B"/>
                </a:solidFill>
                <a:latin typeface="Helvetica" pitchFamily="2" charset="0"/>
                <a:sym typeface="Helvetica"/>
              </a:rPr>
              <a:t>1. About Endava</a:t>
            </a:r>
          </a:p>
        </p:txBody>
      </p:sp>
      <p:sp>
        <p:nvSpPr>
          <p:cNvPr id="34"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974831BD-E49C-0140-AB1C-F28FA90E15E4}"/>
              </a:ext>
            </a:extLst>
          </p:cNvPr>
          <p:cNvSpPr txBox="1"/>
          <p:nvPr/>
        </p:nvSpPr>
        <p:spPr>
          <a:xfrm>
            <a:off x="1800000" y="3172329"/>
            <a:ext cx="5158568" cy="353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pc="198">
                <a:solidFill>
                  <a:srgbClr val="000000"/>
                </a:solidFill>
              </a:defRPr>
            </a:lvl1pPr>
          </a:lstStyle>
          <a:p>
            <a:r>
              <a:rPr lang="en-GB">
                <a:latin typeface="+mj-lt"/>
              </a:rPr>
              <a:t>IDEA TO PRODUCTION</a:t>
            </a:r>
          </a:p>
        </p:txBody>
      </p:sp>
      <p:sp>
        <p:nvSpPr>
          <p:cNvPr id="231" name="TextBox 230">
            <a:extLst>
              <a:ext uri="{FF2B5EF4-FFF2-40B4-BE49-F238E27FC236}">
                <a16:creationId xmlns:a16="http://schemas.microsoft.com/office/drawing/2014/main" id="{2F8E3A33-A229-C741-B041-6C79766B70E1}"/>
              </a:ext>
            </a:extLst>
          </p:cNvPr>
          <p:cNvSpPr txBox="1"/>
          <p:nvPr/>
        </p:nvSpPr>
        <p:spPr>
          <a:xfrm>
            <a:off x="960895" y="13421532"/>
            <a:ext cx="144334" cy="452046"/>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grpSp>
        <p:nvGrpSpPr>
          <p:cNvPr id="255" name="Group 254">
            <a:extLst>
              <a:ext uri="{FF2B5EF4-FFF2-40B4-BE49-F238E27FC236}">
                <a16:creationId xmlns:a16="http://schemas.microsoft.com/office/drawing/2014/main" id="{54B37170-A1C5-1842-937B-51EE9201D96B}"/>
              </a:ext>
            </a:extLst>
          </p:cNvPr>
          <p:cNvGrpSpPr/>
          <p:nvPr/>
        </p:nvGrpSpPr>
        <p:grpSpPr>
          <a:xfrm>
            <a:off x="1787223" y="6211641"/>
            <a:ext cx="20821728" cy="7055097"/>
            <a:chOff x="1787223" y="6211641"/>
            <a:chExt cx="20821728" cy="7055097"/>
          </a:xfrm>
        </p:grpSpPr>
        <p:sp>
          <p:nvSpPr>
            <p:cNvPr id="2" name="Rectangle 1">
              <a:extLst>
                <a:ext uri="{FF2B5EF4-FFF2-40B4-BE49-F238E27FC236}">
                  <a16:creationId xmlns:a16="http://schemas.microsoft.com/office/drawing/2014/main" id="{805C0840-5EAD-4044-B39A-979E060B08A2}"/>
                </a:ext>
              </a:extLst>
            </p:cNvPr>
            <p:cNvSpPr/>
            <p:nvPr/>
          </p:nvSpPr>
          <p:spPr>
            <a:xfrm>
              <a:off x="1787223" y="6578018"/>
              <a:ext cx="6856024" cy="1464203"/>
            </a:xfrm>
            <a:prstGeom prst="rect">
              <a:avLst/>
            </a:prstGeom>
            <a:solidFill>
              <a:schemeClr val="tx2">
                <a:lumMod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4000" b="1" i="0" u="none" strike="noStrike" cap="none" spc="0" normalizeH="0" baseline="0">
                  <a:ln>
                    <a:noFill/>
                  </a:ln>
                  <a:effectLst/>
                  <a:uFillTx/>
                  <a:latin typeface="+mn-lt"/>
                  <a:ea typeface="+mn-ea"/>
                  <a:cs typeface="+mn-cs"/>
                  <a:sym typeface="Helvetica"/>
                </a:rPr>
                <a:t>DIGITAL</a:t>
              </a:r>
            </a:p>
          </p:txBody>
        </p:sp>
        <p:sp>
          <p:nvSpPr>
            <p:cNvPr id="173" name="Rectangle 172">
              <a:extLst>
                <a:ext uri="{FF2B5EF4-FFF2-40B4-BE49-F238E27FC236}">
                  <a16:creationId xmlns:a16="http://schemas.microsoft.com/office/drawing/2014/main" id="{9F8743DD-3757-C24E-BF5E-12E7541C502E}"/>
                </a:ext>
              </a:extLst>
            </p:cNvPr>
            <p:cNvSpPr/>
            <p:nvPr/>
          </p:nvSpPr>
          <p:spPr>
            <a:xfrm>
              <a:off x="8770103" y="6578018"/>
              <a:ext cx="6856020" cy="146420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4000" b="1" i="0" u="none" strike="noStrike" cap="none" spc="0" normalizeH="0" baseline="0">
                  <a:ln>
                    <a:noFill/>
                  </a:ln>
                  <a:effectLst/>
                  <a:uFillTx/>
                  <a:latin typeface="+mn-lt"/>
                  <a:ea typeface="+mn-ea"/>
                  <a:cs typeface="+mn-cs"/>
                  <a:sym typeface="Helvetica"/>
                </a:rPr>
                <a:t>AGILE</a:t>
              </a:r>
            </a:p>
          </p:txBody>
        </p:sp>
        <p:sp>
          <p:nvSpPr>
            <p:cNvPr id="174" name="Rectangle 173">
              <a:extLst>
                <a:ext uri="{FF2B5EF4-FFF2-40B4-BE49-F238E27FC236}">
                  <a16:creationId xmlns:a16="http://schemas.microsoft.com/office/drawing/2014/main" id="{9FD57610-FBA4-AC49-B17A-198BF21742AF}"/>
                </a:ext>
              </a:extLst>
            </p:cNvPr>
            <p:cNvSpPr/>
            <p:nvPr/>
          </p:nvSpPr>
          <p:spPr>
            <a:xfrm>
              <a:off x="15740154" y="6578018"/>
              <a:ext cx="6856020" cy="1464203"/>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4000" b="1" i="0" u="none" strike="noStrike" cap="none" spc="0" normalizeH="0" baseline="0">
                  <a:ln>
                    <a:noFill/>
                  </a:ln>
                  <a:effectLst/>
                  <a:uFillTx/>
                  <a:latin typeface="+mn-lt"/>
                  <a:ea typeface="+mn-ea"/>
                  <a:cs typeface="+mn-cs"/>
                  <a:sym typeface="Helvetica"/>
                </a:rPr>
                <a:t>AUTOMATION</a:t>
              </a:r>
            </a:p>
          </p:txBody>
        </p:sp>
        <p:sp>
          <p:nvSpPr>
            <p:cNvPr id="176" name="Rectangle 175">
              <a:extLst>
                <a:ext uri="{FF2B5EF4-FFF2-40B4-BE49-F238E27FC236}">
                  <a16:creationId xmlns:a16="http://schemas.microsoft.com/office/drawing/2014/main" id="{FE433D0B-05F1-5344-A6F6-AE6C3CCD507F}"/>
                </a:ext>
              </a:extLst>
            </p:cNvPr>
            <p:cNvSpPr/>
            <p:nvPr/>
          </p:nvSpPr>
          <p:spPr>
            <a:xfrm>
              <a:off x="1787225"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b="0" u="none" strike="noStrike" cap="none" spc="0" normalizeH="0" baseline="0">
                  <a:ln>
                    <a:noFill/>
                  </a:ln>
                  <a:effectLst/>
                  <a:uFillTx/>
                  <a:latin typeface="Arial Narrow" panose="020B0604020202020204" pitchFamily="34" charset="0"/>
                  <a:cs typeface="Arial Narrow" panose="020B0604020202020204" pitchFamily="34" charset="0"/>
                  <a:sym typeface="Helvetica"/>
                </a:rPr>
                <a:t>DIGITAL STATEGY</a:t>
              </a:r>
            </a:p>
          </p:txBody>
        </p:sp>
        <p:sp>
          <p:nvSpPr>
            <p:cNvPr id="177" name="Rectangle 176">
              <a:extLst>
                <a:ext uri="{FF2B5EF4-FFF2-40B4-BE49-F238E27FC236}">
                  <a16:creationId xmlns:a16="http://schemas.microsoft.com/office/drawing/2014/main" id="{756D933D-C63C-724C-9893-D90DBC7861F6}"/>
                </a:ext>
              </a:extLst>
            </p:cNvPr>
            <p:cNvSpPr/>
            <p:nvPr/>
          </p:nvSpPr>
          <p:spPr>
            <a:xfrm>
              <a:off x="3514983"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RO" b="0" cap="none" spc="0">
                  <a:latin typeface="Arial Narrow" panose="020B0604020202020204" pitchFamily="34" charset="0"/>
                  <a:cs typeface="Arial Narrow" panose="020B0604020202020204" pitchFamily="34" charset="0"/>
                </a:rPr>
                <a:t>CREATIVE &amp; </a:t>
              </a:r>
              <a:br>
                <a:rPr lang="en-RO" b="0" cap="none" spc="0">
                  <a:latin typeface="Arial Narrow" panose="020B0604020202020204" pitchFamily="34" charset="0"/>
                  <a:cs typeface="Arial Narrow" panose="020B0604020202020204" pitchFamily="34" charset="0"/>
                </a:rPr>
              </a:br>
              <a:r>
                <a:rPr lang="en-RO" b="0" cap="none" spc="0">
                  <a:latin typeface="Arial Narrow" panose="020B0604020202020204" pitchFamily="34" charset="0"/>
                  <a:cs typeface="Arial Narrow" panose="020B0604020202020204" pitchFamily="34" charset="0"/>
                </a:rPr>
                <a:t>UX</a:t>
              </a:r>
              <a:endParaRPr kumimoji="0" lang="en-RO" b="0" u="none" strike="noStrike" cap="none" spc="0" normalizeH="0" baseline="0">
                <a:ln>
                  <a:noFill/>
                </a:ln>
                <a:effectLst/>
                <a:uFillTx/>
                <a:latin typeface="Arial Narrow" panose="020B0604020202020204" pitchFamily="34" charset="0"/>
                <a:cs typeface="Arial Narrow" panose="020B0604020202020204" pitchFamily="34" charset="0"/>
                <a:sym typeface="Helvetica"/>
              </a:endParaRPr>
            </a:p>
          </p:txBody>
        </p:sp>
        <p:sp>
          <p:nvSpPr>
            <p:cNvPr id="178" name="Rectangle 177">
              <a:extLst>
                <a:ext uri="{FF2B5EF4-FFF2-40B4-BE49-F238E27FC236}">
                  <a16:creationId xmlns:a16="http://schemas.microsoft.com/office/drawing/2014/main" id="{7AA804F9-0B84-B240-B916-693D216D1F7B}"/>
                </a:ext>
              </a:extLst>
            </p:cNvPr>
            <p:cNvSpPr/>
            <p:nvPr/>
          </p:nvSpPr>
          <p:spPr>
            <a:xfrm>
              <a:off x="5242739"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b="0" u="none" strike="noStrike" cap="none" spc="0" normalizeH="0" baseline="0">
                  <a:ln>
                    <a:noFill/>
                  </a:ln>
                  <a:effectLst/>
                  <a:uFillTx/>
                  <a:latin typeface="Arial Narrow" panose="020B0604020202020204" pitchFamily="34" charset="0"/>
                  <a:cs typeface="Arial Narrow" panose="020B0604020202020204" pitchFamily="34" charset="0"/>
                  <a:sym typeface="Helvetica"/>
                </a:rPr>
                <a:t>INSIGHTS THROUGH DATA</a:t>
              </a:r>
            </a:p>
          </p:txBody>
        </p:sp>
        <p:sp>
          <p:nvSpPr>
            <p:cNvPr id="179" name="Rectangle 178">
              <a:extLst>
                <a:ext uri="{FF2B5EF4-FFF2-40B4-BE49-F238E27FC236}">
                  <a16:creationId xmlns:a16="http://schemas.microsoft.com/office/drawing/2014/main" id="{EB1F7DD8-705B-B448-A2AE-F5004DCFFEDA}"/>
                </a:ext>
              </a:extLst>
            </p:cNvPr>
            <p:cNvSpPr/>
            <p:nvPr/>
          </p:nvSpPr>
          <p:spPr>
            <a:xfrm>
              <a:off x="6970497"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b="0" u="none" strike="noStrike" cap="none" spc="0" normalizeH="0" baseline="0">
                  <a:ln>
                    <a:noFill/>
                  </a:ln>
                  <a:effectLst/>
                  <a:uFillTx/>
                  <a:latin typeface="Arial Narrow" panose="020B0604020202020204" pitchFamily="34" charset="0"/>
                  <a:cs typeface="Arial Narrow" panose="020B0604020202020204" pitchFamily="34" charset="0"/>
                  <a:sym typeface="Helvetica"/>
                </a:rPr>
                <a:t>MOBILE &amp; </a:t>
              </a:r>
              <a:br>
                <a:rPr kumimoji="0" lang="en-RO" b="0" u="none" strike="noStrike" cap="none" spc="0" normalizeH="0" baseline="0">
                  <a:ln>
                    <a:noFill/>
                  </a:ln>
                  <a:effectLst/>
                  <a:uFillTx/>
                  <a:latin typeface="Arial Narrow" panose="020B0604020202020204" pitchFamily="34" charset="0"/>
                  <a:cs typeface="Arial Narrow" panose="020B0604020202020204" pitchFamily="34" charset="0"/>
                  <a:sym typeface="Helvetica"/>
                </a:rPr>
              </a:br>
              <a:r>
                <a:rPr kumimoji="0" lang="en-RO" b="0" u="none" strike="noStrike" cap="none" spc="0" normalizeH="0" baseline="0">
                  <a:ln>
                    <a:noFill/>
                  </a:ln>
                  <a:effectLst/>
                  <a:uFillTx/>
                  <a:latin typeface="Arial Narrow" panose="020B0604020202020204" pitchFamily="34" charset="0"/>
                  <a:cs typeface="Arial Narrow" panose="020B0604020202020204" pitchFamily="34" charset="0"/>
                  <a:sym typeface="Helvetica"/>
                </a:rPr>
                <a:t>IoT</a:t>
              </a:r>
            </a:p>
          </p:txBody>
        </p:sp>
        <p:sp>
          <p:nvSpPr>
            <p:cNvPr id="181" name="Rectangle 180">
              <a:extLst>
                <a:ext uri="{FF2B5EF4-FFF2-40B4-BE49-F238E27FC236}">
                  <a16:creationId xmlns:a16="http://schemas.microsoft.com/office/drawing/2014/main" id="{9363E13A-0F93-654B-BC31-01AE99A4A539}"/>
                </a:ext>
              </a:extLst>
            </p:cNvPr>
            <p:cNvSpPr/>
            <p:nvPr/>
          </p:nvSpPr>
          <p:spPr>
            <a:xfrm>
              <a:off x="1787225"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182" name="Rectangle 181">
              <a:extLst>
                <a:ext uri="{FF2B5EF4-FFF2-40B4-BE49-F238E27FC236}">
                  <a16:creationId xmlns:a16="http://schemas.microsoft.com/office/drawing/2014/main" id="{879AFF8C-9C19-9A45-96CB-4DF42AEEA7AE}"/>
                </a:ext>
              </a:extLst>
            </p:cNvPr>
            <p:cNvSpPr/>
            <p:nvPr/>
          </p:nvSpPr>
          <p:spPr>
            <a:xfrm>
              <a:off x="3514983"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183" name="Rectangle 182">
              <a:extLst>
                <a:ext uri="{FF2B5EF4-FFF2-40B4-BE49-F238E27FC236}">
                  <a16:creationId xmlns:a16="http://schemas.microsoft.com/office/drawing/2014/main" id="{09F8C4E0-4253-6D47-AB0E-CDB27568361B}"/>
                </a:ext>
              </a:extLst>
            </p:cNvPr>
            <p:cNvSpPr/>
            <p:nvPr/>
          </p:nvSpPr>
          <p:spPr>
            <a:xfrm>
              <a:off x="5242739"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184" name="Rectangle 183">
              <a:extLst>
                <a:ext uri="{FF2B5EF4-FFF2-40B4-BE49-F238E27FC236}">
                  <a16:creationId xmlns:a16="http://schemas.microsoft.com/office/drawing/2014/main" id="{DB0F05B0-04CC-164D-93F2-E2B7436B84E6}"/>
                </a:ext>
              </a:extLst>
            </p:cNvPr>
            <p:cNvSpPr/>
            <p:nvPr/>
          </p:nvSpPr>
          <p:spPr>
            <a:xfrm>
              <a:off x="6970497"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pic>
          <p:nvPicPr>
            <p:cNvPr id="205" name="Image" descr="Image">
              <a:extLst>
                <a:ext uri="{FF2B5EF4-FFF2-40B4-BE49-F238E27FC236}">
                  <a16:creationId xmlns:a16="http://schemas.microsoft.com/office/drawing/2014/main" id="{788DFC1E-8801-E841-987B-077B14BA0200}"/>
                </a:ext>
              </a:extLst>
            </p:cNvPr>
            <p:cNvPicPr>
              <a:picLocks/>
            </p:cNvPicPr>
            <p:nvPr/>
          </p:nvPicPr>
          <p:blipFill>
            <a:blip r:embed="rId2"/>
            <a:srcRect/>
            <a:stretch>
              <a:fillRect/>
            </a:stretch>
          </p:blipFill>
          <p:spPr>
            <a:xfrm>
              <a:off x="4125268" y="8684330"/>
              <a:ext cx="456386" cy="425195"/>
            </a:xfrm>
            <a:prstGeom prst="rect">
              <a:avLst/>
            </a:prstGeom>
            <a:ln w="12700" cap="flat">
              <a:noFill/>
              <a:miter lim="400000"/>
            </a:ln>
            <a:effectLst/>
          </p:spPr>
        </p:pic>
        <p:pic>
          <p:nvPicPr>
            <p:cNvPr id="206" name="Image" descr="Image">
              <a:extLst>
                <a:ext uri="{FF2B5EF4-FFF2-40B4-BE49-F238E27FC236}">
                  <a16:creationId xmlns:a16="http://schemas.microsoft.com/office/drawing/2014/main" id="{4CA24628-A58A-9F4F-8D17-47290DC8B7BB}"/>
                </a:ext>
              </a:extLst>
            </p:cNvPr>
            <p:cNvPicPr>
              <a:picLocks/>
            </p:cNvPicPr>
            <p:nvPr/>
          </p:nvPicPr>
          <p:blipFill>
            <a:blip r:embed="rId3"/>
            <a:stretch>
              <a:fillRect/>
            </a:stretch>
          </p:blipFill>
          <p:spPr>
            <a:xfrm>
              <a:off x="7568026" y="8684330"/>
              <a:ext cx="456386" cy="425195"/>
            </a:xfrm>
            <a:prstGeom prst="rect">
              <a:avLst/>
            </a:prstGeom>
            <a:ln w="12700" cap="flat">
              <a:noFill/>
              <a:miter lim="400000"/>
            </a:ln>
            <a:effectLst/>
          </p:spPr>
        </p:pic>
        <p:pic>
          <p:nvPicPr>
            <p:cNvPr id="207" name="Image" descr="Image">
              <a:extLst>
                <a:ext uri="{FF2B5EF4-FFF2-40B4-BE49-F238E27FC236}">
                  <a16:creationId xmlns:a16="http://schemas.microsoft.com/office/drawing/2014/main" id="{870F58BD-7662-8042-9B98-8A9EFC3B377D}"/>
                </a:ext>
              </a:extLst>
            </p:cNvPr>
            <p:cNvPicPr>
              <a:picLocks/>
            </p:cNvPicPr>
            <p:nvPr/>
          </p:nvPicPr>
          <p:blipFill>
            <a:blip r:embed="rId4"/>
            <a:stretch>
              <a:fillRect/>
            </a:stretch>
          </p:blipFill>
          <p:spPr>
            <a:xfrm>
              <a:off x="2368607" y="8684330"/>
              <a:ext cx="456387" cy="425195"/>
            </a:xfrm>
            <a:prstGeom prst="rect">
              <a:avLst/>
            </a:prstGeom>
            <a:ln w="12700" cap="flat">
              <a:noFill/>
              <a:miter lim="400000"/>
            </a:ln>
            <a:effectLst/>
          </p:spPr>
        </p:pic>
        <p:pic>
          <p:nvPicPr>
            <p:cNvPr id="208" name="Image" descr="Image">
              <a:extLst>
                <a:ext uri="{FF2B5EF4-FFF2-40B4-BE49-F238E27FC236}">
                  <a16:creationId xmlns:a16="http://schemas.microsoft.com/office/drawing/2014/main" id="{E035F7FC-8E72-C44F-AE1D-B6AA2979423B}"/>
                </a:ext>
              </a:extLst>
            </p:cNvPr>
            <p:cNvPicPr>
              <a:picLocks/>
            </p:cNvPicPr>
            <p:nvPr/>
          </p:nvPicPr>
          <p:blipFill>
            <a:blip r:embed="rId5"/>
            <a:stretch>
              <a:fillRect/>
            </a:stretch>
          </p:blipFill>
          <p:spPr>
            <a:xfrm>
              <a:off x="5850921" y="8684330"/>
              <a:ext cx="456385" cy="425195"/>
            </a:xfrm>
            <a:prstGeom prst="rect">
              <a:avLst/>
            </a:prstGeom>
            <a:ln w="12700" cap="flat">
              <a:noFill/>
              <a:miter lim="400000"/>
            </a:ln>
            <a:effectLst/>
          </p:spPr>
        </p:pic>
        <p:sp>
          <p:nvSpPr>
            <p:cNvPr id="211" name="Rectangle 210">
              <a:extLst>
                <a:ext uri="{FF2B5EF4-FFF2-40B4-BE49-F238E27FC236}">
                  <a16:creationId xmlns:a16="http://schemas.microsoft.com/office/drawing/2014/main" id="{F53EB041-422C-DB48-9200-0F73D6284A42}"/>
                </a:ext>
              </a:extLst>
            </p:cNvPr>
            <p:cNvSpPr/>
            <p:nvPr/>
          </p:nvSpPr>
          <p:spPr>
            <a:xfrm>
              <a:off x="8763839"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lnSpc>
                  <a:spcPct val="100000"/>
                </a:lnSpc>
              </a:pPr>
              <a:r>
                <a:rPr lang="en-GB" b="0" cap="none" spc="0">
                  <a:latin typeface="Arial Narrow" panose="020B0604020202020204" pitchFamily="34" charset="0"/>
                  <a:cs typeface="Arial Narrow" panose="020B0604020202020204" pitchFamily="34" charset="0"/>
                </a:rPr>
                <a:t>ARCHITECTURE</a:t>
              </a:r>
              <a:endParaRPr kumimoji="0" lang="en-RO" b="0" u="none" strike="noStrike" cap="none" spc="0" normalizeH="0" baseline="0">
                <a:ln>
                  <a:noFill/>
                </a:ln>
                <a:effectLst/>
                <a:uFillTx/>
                <a:latin typeface="Arial Narrow" panose="020B0604020202020204" pitchFamily="34" charset="0"/>
                <a:cs typeface="Arial Narrow" panose="020B0604020202020204" pitchFamily="34" charset="0"/>
                <a:sym typeface="Helvetica"/>
              </a:endParaRPr>
            </a:p>
          </p:txBody>
        </p:sp>
        <p:sp>
          <p:nvSpPr>
            <p:cNvPr id="212" name="Rectangle 211">
              <a:extLst>
                <a:ext uri="{FF2B5EF4-FFF2-40B4-BE49-F238E27FC236}">
                  <a16:creationId xmlns:a16="http://schemas.microsoft.com/office/drawing/2014/main" id="{0CCD315D-CDFB-0A47-B31F-69E46ADB0DB2}"/>
                </a:ext>
              </a:extLst>
            </p:cNvPr>
            <p:cNvSpPr/>
            <p:nvPr/>
          </p:nvSpPr>
          <p:spPr>
            <a:xfrm>
              <a:off x="10491597"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lnSpc>
                  <a:spcPct val="100000"/>
                </a:lnSpc>
              </a:pPr>
              <a:r>
                <a:rPr lang="en-GB" b="0" cap="none" spc="0">
                  <a:latin typeface="Arial Narrow" panose="020B0604020202020204" pitchFamily="34" charset="0"/>
                  <a:cs typeface="Arial Narrow" panose="020B0604020202020204" pitchFamily="34" charset="0"/>
                </a:rPr>
                <a:t>ENTERPRISE</a:t>
              </a:r>
            </a:p>
            <a:p>
              <a:pPr algn="ctr" defTabSz="825500">
                <a:lnSpc>
                  <a:spcPct val="100000"/>
                </a:lnSpc>
              </a:pPr>
              <a:r>
                <a:rPr lang="en-GB" b="0" cap="none" spc="0">
                  <a:latin typeface="Arial Narrow" panose="020B0604020202020204" pitchFamily="34" charset="0"/>
                  <a:cs typeface="Arial Narrow" panose="020B0604020202020204" pitchFamily="34" charset="0"/>
                </a:rPr>
                <a:t>DISTRIBUTED</a:t>
              </a:r>
            </a:p>
            <a:p>
              <a:pPr algn="ctr" defTabSz="825500">
                <a:lnSpc>
                  <a:spcPct val="100000"/>
                </a:lnSpc>
              </a:pPr>
              <a:r>
                <a:rPr lang="en-GB" b="0" cap="none" spc="0">
                  <a:latin typeface="Arial Narrow" panose="020B0604020202020204" pitchFamily="34" charset="0"/>
                  <a:cs typeface="Arial Narrow" panose="020B0604020202020204" pitchFamily="34" charset="0"/>
                </a:rPr>
                <a:t>AGILE</a:t>
              </a:r>
            </a:p>
          </p:txBody>
        </p:sp>
        <p:sp>
          <p:nvSpPr>
            <p:cNvPr id="213" name="Rectangle 212">
              <a:extLst>
                <a:ext uri="{FF2B5EF4-FFF2-40B4-BE49-F238E27FC236}">
                  <a16:creationId xmlns:a16="http://schemas.microsoft.com/office/drawing/2014/main" id="{12FDC8C3-5545-7142-BA5F-C2697E8AA123}"/>
                </a:ext>
              </a:extLst>
            </p:cNvPr>
            <p:cNvSpPr/>
            <p:nvPr/>
          </p:nvSpPr>
          <p:spPr>
            <a:xfrm>
              <a:off x="12219353"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lnSpc>
                  <a:spcPct val="100000"/>
                </a:lnSpc>
              </a:pPr>
              <a:r>
                <a:rPr lang="en-GB" b="0" cap="none" spc="0">
                  <a:latin typeface="Arial Narrow" panose="020B0604020202020204" pitchFamily="34" charset="0"/>
                  <a:cs typeface="Arial Narrow" panose="020B0604020202020204" pitchFamily="34" charset="0"/>
                </a:rPr>
                <a:t>SOFTWARE</a:t>
              </a:r>
              <a:br>
                <a:rPr lang="en-GB" b="0" cap="none" spc="0">
                  <a:latin typeface="Arial Narrow" panose="020B0604020202020204" pitchFamily="34" charset="0"/>
                  <a:cs typeface="Arial Narrow" panose="020B0604020202020204" pitchFamily="34" charset="0"/>
                </a:rPr>
              </a:br>
              <a:r>
                <a:rPr lang="en-GB" b="0" cap="none" spc="0">
                  <a:latin typeface="Arial Narrow" panose="020B0604020202020204" pitchFamily="34" charset="0"/>
                  <a:cs typeface="Arial Narrow" panose="020B0604020202020204" pitchFamily="34" charset="0"/>
                </a:rPr>
                <a:t>ENGINEERING</a:t>
              </a:r>
            </a:p>
          </p:txBody>
        </p:sp>
        <p:sp>
          <p:nvSpPr>
            <p:cNvPr id="214" name="Rectangle 213">
              <a:extLst>
                <a:ext uri="{FF2B5EF4-FFF2-40B4-BE49-F238E27FC236}">
                  <a16:creationId xmlns:a16="http://schemas.microsoft.com/office/drawing/2014/main" id="{A96AEA9C-08AA-C84C-81FE-7FB289449E3D}"/>
                </a:ext>
              </a:extLst>
            </p:cNvPr>
            <p:cNvSpPr/>
            <p:nvPr/>
          </p:nvSpPr>
          <p:spPr>
            <a:xfrm>
              <a:off x="13947111"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lnSpc>
                  <a:spcPct val="100000"/>
                </a:lnSpc>
              </a:pPr>
              <a:r>
                <a:rPr lang="en-GB" b="0" cap="none" spc="0">
                  <a:latin typeface="Arial Narrow" panose="020B0604020202020204" pitchFamily="34" charset="0"/>
                  <a:cs typeface="Arial Narrow" panose="020B0604020202020204" pitchFamily="34" charset="0"/>
                </a:rPr>
                <a:t>TEST</a:t>
              </a:r>
            </a:p>
            <a:p>
              <a:pPr algn="ctr" defTabSz="825500">
                <a:lnSpc>
                  <a:spcPct val="100000"/>
                </a:lnSpc>
              </a:pPr>
              <a:r>
                <a:rPr lang="en-GB" b="0" cap="none" spc="0">
                  <a:latin typeface="Arial Narrow" panose="020B0604020202020204" pitchFamily="34" charset="0"/>
                  <a:cs typeface="Arial Narrow" panose="020B0604020202020204" pitchFamily="34" charset="0"/>
                </a:rPr>
                <a:t>AUTOMATION &amp;</a:t>
              </a:r>
            </a:p>
            <a:p>
              <a:pPr algn="ctr" defTabSz="825500">
                <a:lnSpc>
                  <a:spcPct val="100000"/>
                </a:lnSpc>
              </a:pPr>
              <a:r>
                <a:rPr lang="en-GB" b="0" cap="none" spc="0">
                  <a:latin typeface="Arial Narrow" panose="020B0604020202020204" pitchFamily="34" charset="0"/>
                  <a:cs typeface="Arial Narrow" panose="020B0604020202020204" pitchFamily="34" charset="0"/>
                </a:rPr>
                <a:t>ENGINEERING</a:t>
              </a:r>
            </a:p>
          </p:txBody>
        </p:sp>
        <p:sp>
          <p:nvSpPr>
            <p:cNvPr id="215" name="Rectangle 214">
              <a:extLst>
                <a:ext uri="{FF2B5EF4-FFF2-40B4-BE49-F238E27FC236}">
                  <a16:creationId xmlns:a16="http://schemas.microsoft.com/office/drawing/2014/main" id="{97BEA6AD-8C6D-D245-AB43-8754AA57CDC2}"/>
                </a:ext>
              </a:extLst>
            </p:cNvPr>
            <p:cNvSpPr/>
            <p:nvPr/>
          </p:nvSpPr>
          <p:spPr>
            <a:xfrm>
              <a:off x="8763839"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216" name="Rectangle 215">
              <a:extLst>
                <a:ext uri="{FF2B5EF4-FFF2-40B4-BE49-F238E27FC236}">
                  <a16:creationId xmlns:a16="http://schemas.microsoft.com/office/drawing/2014/main" id="{9A6A2FE5-4102-8040-8C17-FD3155D8C43F}"/>
                </a:ext>
              </a:extLst>
            </p:cNvPr>
            <p:cNvSpPr/>
            <p:nvPr/>
          </p:nvSpPr>
          <p:spPr>
            <a:xfrm>
              <a:off x="10491597"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217" name="Rectangle 216">
              <a:extLst>
                <a:ext uri="{FF2B5EF4-FFF2-40B4-BE49-F238E27FC236}">
                  <a16:creationId xmlns:a16="http://schemas.microsoft.com/office/drawing/2014/main" id="{C7B931B3-A463-FB46-84F0-968B62123DFB}"/>
                </a:ext>
              </a:extLst>
            </p:cNvPr>
            <p:cNvSpPr/>
            <p:nvPr/>
          </p:nvSpPr>
          <p:spPr>
            <a:xfrm>
              <a:off x="12219353"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218" name="Rectangle 217">
              <a:extLst>
                <a:ext uri="{FF2B5EF4-FFF2-40B4-BE49-F238E27FC236}">
                  <a16:creationId xmlns:a16="http://schemas.microsoft.com/office/drawing/2014/main" id="{E2D0AB88-E0C6-584B-98D3-AF3464E4A292}"/>
                </a:ext>
              </a:extLst>
            </p:cNvPr>
            <p:cNvSpPr/>
            <p:nvPr/>
          </p:nvSpPr>
          <p:spPr>
            <a:xfrm>
              <a:off x="13947111"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220" name="Rectangle 219">
              <a:extLst>
                <a:ext uri="{FF2B5EF4-FFF2-40B4-BE49-F238E27FC236}">
                  <a16:creationId xmlns:a16="http://schemas.microsoft.com/office/drawing/2014/main" id="{402D170B-1CAF-024D-A8FE-653EF09F628D}"/>
                </a:ext>
              </a:extLst>
            </p:cNvPr>
            <p:cNvSpPr/>
            <p:nvPr/>
          </p:nvSpPr>
          <p:spPr>
            <a:xfrm>
              <a:off x="15740453"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lnSpc>
                  <a:spcPct val="100000"/>
                </a:lnSpc>
              </a:pPr>
              <a:r>
                <a:rPr lang="en-GB" b="0" cap="none" spc="0">
                  <a:latin typeface="Arial Narrow" panose="020B0604020202020204" pitchFamily="34" charset="0"/>
                  <a:cs typeface="Arial Narrow" panose="020B0604020202020204" pitchFamily="34" charset="0"/>
                </a:rPr>
                <a:t>CD &amp; </a:t>
              </a:r>
              <a:br>
                <a:rPr lang="en-GB" b="0" cap="none" spc="0">
                  <a:latin typeface="Arial Narrow" panose="020B0604020202020204" pitchFamily="34" charset="0"/>
                  <a:cs typeface="Arial Narrow" panose="020B0604020202020204" pitchFamily="34" charset="0"/>
                </a:rPr>
              </a:br>
              <a:r>
                <a:rPr lang="en-GB" b="0" cap="none" spc="0">
                  <a:latin typeface="Arial Narrow" panose="020B0604020202020204" pitchFamily="34" charset="0"/>
                  <a:cs typeface="Arial Narrow" panose="020B0604020202020204" pitchFamily="34" charset="0"/>
                </a:rPr>
                <a:t>DEVOPS</a:t>
              </a:r>
            </a:p>
          </p:txBody>
        </p:sp>
        <p:sp>
          <p:nvSpPr>
            <p:cNvPr id="221" name="Rectangle 220">
              <a:extLst>
                <a:ext uri="{FF2B5EF4-FFF2-40B4-BE49-F238E27FC236}">
                  <a16:creationId xmlns:a16="http://schemas.microsoft.com/office/drawing/2014/main" id="{6B311EFD-C5FC-0C4A-AF95-35A5BF633819}"/>
                </a:ext>
              </a:extLst>
            </p:cNvPr>
            <p:cNvSpPr/>
            <p:nvPr/>
          </p:nvSpPr>
          <p:spPr>
            <a:xfrm>
              <a:off x="17468211"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lnSpc>
                  <a:spcPct val="100000"/>
                </a:lnSpc>
              </a:pPr>
              <a:r>
                <a:rPr lang="en-GB" b="0" cap="none" spc="0">
                  <a:latin typeface="Arial Narrow" panose="020B0604020202020204" pitchFamily="34" charset="0"/>
                  <a:cs typeface="Arial Narrow" panose="020B0604020202020204" pitchFamily="34" charset="0"/>
                </a:rPr>
                <a:t>CLOUD</a:t>
              </a:r>
              <a:endParaRPr kumimoji="0" lang="en-RO" b="0" u="none" strike="noStrike" cap="none" spc="0" normalizeH="0" baseline="0">
                <a:ln>
                  <a:noFill/>
                </a:ln>
                <a:effectLst/>
                <a:uFillTx/>
                <a:latin typeface="Arial Narrow" panose="020B0604020202020204" pitchFamily="34" charset="0"/>
                <a:cs typeface="Arial Narrow" panose="020B0604020202020204" pitchFamily="34" charset="0"/>
                <a:sym typeface="Helvetica"/>
              </a:endParaRPr>
            </a:p>
          </p:txBody>
        </p:sp>
        <p:sp>
          <p:nvSpPr>
            <p:cNvPr id="222" name="Rectangle 221">
              <a:extLst>
                <a:ext uri="{FF2B5EF4-FFF2-40B4-BE49-F238E27FC236}">
                  <a16:creationId xmlns:a16="http://schemas.microsoft.com/office/drawing/2014/main" id="{CEAB159C-08F9-F04A-94F9-8046A496F2BC}"/>
                </a:ext>
              </a:extLst>
            </p:cNvPr>
            <p:cNvSpPr/>
            <p:nvPr/>
          </p:nvSpPr>
          <p:spPr>
            <a:xfrm>
              <a:off x="19195967"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lnSpc>
                  <a:spcPct val="100000"/>
                </a:lnSpc>
              </a:pPr>
              <a:r>
                <a:rPr lang="en-GB" b="0" cap="none" spc="0">
                  <a:latin typeface="Arial Narrow" panose="020B0604020202020204" pitchFamily="34" charset="0"/>
                  <a:cs typeface="Arial Narrow" panose="020B0604020202020204" pitchFamily="34" charset="0"/>
                </a:rPr>
                <a:t>APPLICATIONS</a:t>
              </a:r>
              <a:br>
                <a:rPr lang="en-GB" b="0" cap="none" spc="0">
                  <a:latin typeface="Arial Narrow" panose="020B0604020202020204" pitchFamily="34" charset="0"/>
                  <a:cs typeface="Arial Narrow" panose="020B0604020202020204" pitchFamily="34" charset="0"/>
                </a:rPr>
              </a:br>
              <a:r>
                <a:rPr lang="en-GB" b="0" cap="none" spc="0">
                  <a:latin typeface="Arial Narrow" panose="020B0604020202020204" pitchFamily="34" charset="0"/>
                  <a:cs typeface="Arial Narrow" panose="020B0604020202020204" pitchFamily="34" charset="0"/>
                </a:rPr>
                <a:t>MANAGEMENT</a:t>
              </a:r>
            </a:p>
          </p:txBody>
        </p:sp>
        <p:sp>
          <p:nvSpPr>
            <p:cNvPr id="223" name="Rectangle 222">
              <a:extLst>
                <a:ext uri="{FF2B5EF4-FFF2-40B4-BE49-F238E27FC236}">
                  <a16:creationId xmlns:a16="http://schemas.microsoft.com/office/drawing/2014/main" id="{0C08AB4E-70F4-EA43-B05F-0C54B3AEC59D}"/>
                </a:ext>
              </a:extLst>
            </p:cNvPr>
            <p:cNvSpPr/>
            <p:nvPr/>
          </p:nvSpPr>
          <p:spPr>
            <a:xfrm>
              <a:off x="20923725" y="9671855"/>
              <a:ext cx="1672749" cy="1464203"/>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lnSpc>
                  <a:spcPct val="100000"/>
                </a:lnSpc>
              </a:pPr>
              <a:r>
                <a:rPr lang="en-GB" b="0" cap="none" spc="0">
                  <a:latin typeface="Arial Narrow" panose="020B0604020202020204" pitchFamily="34" charset="0"/>
                  <a:cs typeface="Arial Narrow" panose="020B0604020202020204" pitchFamily="34" charset="0"/>
                </a:rPr>
                <a:t>SERVICE</a:t>
              </a:r>
              <a:br>
                <a:rPr lang="en-GB" b="0" cap="none" spc="0">
                  <a:latin typeface="Arial Narrow" panose="020B0604020202020204" pitchFamily="34" charset="0"/>
                  <a:cs typeface="Arial Narrow" panose="020B0604020202020204" pitchFamily="34" charset="0"/>
                </a:rPr>
              </a:br>
              <a:r>
                <a:rPr lang="en-GB" b="0" cap="none" spc="0">
                  <a:latin typeface="Arial Narrow" panose="020B0604020202020204" pitchFamily="34" charset="0"/>
                  <a:cs typeface="Arial Narrow" panose="020B0604020202020204" pitchFamily="34" charset="0"/>
                </a:rPr>
                <a:t>DESK </a:t>
              </a:r>
            </a:p>
          </p:txBody>
        </p:sp>
        <p:sp>
          <p:nvSpPr>
            <p:cNvPr id="224" name="Rectangle 223">
              <a:extLst>
                <a:ext uri="{FF2B5EF4-FFF2-40B4-BE49-F238E27FC236}">
                  <a16:creationId xmlns:a16="http://schemas.microsoft.com/office/drawing/2014/main" id="{45C384D1-237B-EB4B-B553-AEAD2A0AC680}"/>
                </a:ext>
              </a:extLst>
            </p:cNvPr>
            <p:cNvSpPr/>
            <p:nvPr/>
          </p:nvSpPr>
          <p:spPr>
            <a:xfrm>
              <a:off x="15740453"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225" name="Rectangle 224">
              <a:extLst>
                <a:ext uri="{FF2B5EF4-FFF2-40B4-BE49-F238E27FC236}">
                  <a16:creationId xmlns:a16="http://schemas.microsoft.com/office/drawing/2014/main" id="{7BC75051-7CC9-B14F-9B79-A47757FE6D6D}"/>
                </a:ext>
              </a:extLst>
            </p:cNvPr>
            <p:cNvSpPr/>
            <p:nvPr/>
          </p:nvSpPr>
          <p:spPr>
            <a:xfrm>
              <a:off x="17468211"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226" name="Rectangle 225">
              <a:extLst>
                <a:ext uri="{FF2B5EF4-FFF2-40B4-BE49-F238E27FC236}">
                  <a16:creationId xmlns:a16="http://schemas.microsoft.com/office/drawing/2014/main" id="{20E294F2-920B-2048-B940-67CD1D2209E3}"/>
                </a:ext>
              </a:extLst>
            </p:cNvPr>
            <p:cNvSpPr/>
            <p:nvPr/>
          </p:nvSpPr>
          <p:spPr>
            <a:xfrm>
              <a:off x="19195967"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227" name="Rectangle 226">
              <a:extLst>
                <a:ext uri="{FF2B5EF4-FFF2-40B4-BE49-F238E27FC236}">
                  <a16:creationId xmlns:a16="http://schemas.microsoft.com/office/drawing/2014/main" id="{1B19BDC9-E864-D742-AA6C-D3D73E5B1FB8}"/>
                </a:ext>
              </a:extLst>
            </p:cNvPr>
            <p:cNvSpPr/>
            <p:nvPr/>
          </p:nvSpPr>
          <p:spPr>
            <a:xfrm>
              <a:off x="20923725" y="8124936"/>
              <a:ext cx="1672749" cy="146420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pic>
          <p:nvPicPr>
            <p:cNvPr id="198" name="Image" descr="Image">
              <a:extLst>
                <a:ext uri="{FF2B5EF4-FFF2-40B4-BE49-F238E27FC236}">
                  <a16:creationId xmlns:a16="http://schemas.microsoft.com/office/drawing/2014/main" id="{44FB4C50-EE39-064C-AD5D-DD400AE6BA14}"/>
                </a:ext>
              </a:extLst>
            </p:cNvPr>
            <p:cNvPicPr>
              <a:picLocks/>
            </p:cNvPicPr>
            <p:nvPr/>
          </p:nvPicPr>
          <p:blipFill>
            <a:blip r:embed="rId6"/>
            <a:stretch>
              <a:fillRect/>
            </a:stretch>
          </p:blipFill>
          <p:spPr>
            <a:xfrm>
              <a:off x="11103852" y="8684330"/>
              <a:ext cx="448236" cy="425195"/>
            </a:xfrm>
            <a:prstGeom prst="rect">
              <a:avLst/>
            </a:prstGeom>
            <a:ln w="12700" cap="flat">
              <a:noFill/>
              <a:miter lim="400000"/>
            </a:ln>
            <a:effectLst/>
          </p:spPr>
        </p:pic>
        <p:pic>
          <p:nvPicPr>
            <p:cNvPr id="199" name="Image" descr="Image">
              <a:extLst>
                <a:ext uri="{FF2B5EF4-FFF2-40B4-BE49-F238E27FC236}">
                  <a16:creationId xmlns:a16="http://schemas.microsoft.com/office/drawing/2014/main" id="{5F85E746-BC7D-8646-85CD-62B74CB4D510}"/>
                </a:ext>
              </a:extLst>
            </p:cNvPr>
            <p:cNvPicPr>
              <a:picLocks/>
            </p:cNvPicPr>
            <p:nvPr/>
          </p:nvPicPr>
          <p:blipFill>
            <a:blip r:embed="rId7"/>
            <a:stretch>
              <a:fillRect/>
            </a:stretch>
          </p:blipFill>
          <p:spPr>
            <a:xfrm>
              <a:off x="19812366" y="8684330"/>
              <a:ext cx="448236" cy="425195"/>
            </a:xfrm>
            <a:prstGeom prst="rect">
              <a:avLst/>
            </a:prstGeom>
            <a:ln w="12700" cap="flat">
              <a:noFill/>
              <a:miter lim="400000"/>
            </a:ln>
            <a:effectLst/>
          </p:spPr>
        </p:pic>
        <p:pic>
          <p:nvPicPr>
            <p:cNvPr id="200" name="Image" descr="Image">
              <a:extLst>
                <a:ext uri="{FF2B5EF4-FFF2-40B4-BE49-F238E27FC236}">
                  <a16:creationId xmlns:a16="http://schemas.microsoft.com/office/drawing/2014/main" id="{9640334F-C0E8-AD47-9075-A8E69C98357C}"/>
                </a:ext>
              </a:extLst>
            </p:cNvPr>
            <p:cNvPicPr>
              <a:picLocks/>
            </p:cNvPicPr>
            <p:nvPr/>
          </p:nvPicPr>
          <p:blipFill>
            <a:blip r:embed="rId8"/>
            <a:stretch>
              <a:fillRect/>
            </a:stretch>
          </p:blipFill>
          <p:spPr>
            <a:xfrm>
              <a:off x="16352708" y="8684330"/>
              <a:ext cx="448236" cy="425195"/>
            </a:xfrm>
            <a:prstGeom prst="rect">
              <a:avLst/>
            </a:prstGeom>
            <a:ln w="12700" cap="flat">
              <a:noFill/>
              <a:miter lim="400000"/>
            </a:ln>
            <a:effectLst/>
          </p:spPr>
        </p:pic>
        <p:pic>
          <p:nvPicPr>
            <p:cNvPr id="201" name="Image" descr="Image">
              <a:extLst>
                <a:ext uri="{FF2B5EF4-FFF2-40B4-BE49-F238E27FC236}">
                  <a16:creationId xmlns:a16="http://schemas.microsoft.com/office/drawing/2014/main" id="{D16A6283-F268-B041-9618-D36101F13423}"/>
                </a:ext>
              </a:extLst>
            </p:cNvPr>
            <p:cNvPicPr>
              <a:picLocks/>
            </p:cNvPicPr>
            <p:nvPr/>
          </p:nvPicPr>
          <p:blipFill>
            <a:blip r:embed="rId9"/>
            <a:stretch>
              <a:fillRect/>
            </a:stretch>
          </p:blipFill>
          <p:spPr>
            <a:xfrm>
              <a:off x="18080466" y="8684330"/>
              <a:ext cx="448236" cy="425195"/>
            </a:xfrm>
            <a:prstGeom prst="rect">
              <a:avLst/>
            </a:prstGeom>
            <a:ln w="12700" cap="flat">
              <a:noFill/>
              <a:miter lim="400000"/>
            </a:ln>
            <a:effectLst/>
          </p:spPr>
        </p:pic>
        <p:pic>
          <p:nvPicPr>
            <p:cNvPr id="202" name="Image" descr="Image">
              <a:extLst>
                <a:ext uri="{FF2B5EF4-FFF2-40B4-BE49-F238E27FC236}">
                  <a16:creationId xmlns:a16="http://schemas.microsoft.com/office/drawing/2014/main" id="{FDDE0387-5EE5-1F4F-8FB0-CC1B6D903A47}"/>
                </a:ext>
              </a:extLst>
            </p:cNvPr>
            <p:cNvPicPr>
              <a:picLocks/>
            </p:cNvPicPr>
            <p:nvPr/>
          </p:nvPicPr>
          <p:blipFill>
            <a:blip r:embed="rId10"/>
            <a:stretch>
              <a:fillRect/>
            </a:stretch>
          </p:blipFill>
          <p:spPr>
            <a:xfrm>
              <a:off x="21566856" y="8684330"/>
              <a:ext cx="448236" cy="425195"/>
            </a:xfrm>
            <a:prstGeom prst="rect">
              <a:avLst/>
            </a:prstGeom>
            <a:ln w="12700" cap="flat">
              <a:noFill/>
              <a:miter lim="400000"/>
            </a:ln>
            <a:effectLst/>
          </p:spPr>
        </p:pic>
        <p:pic>
          <p:nvPicPr>
            <p:cNvPr id="203" name="Image" descr="Image">
              <a:extLst>
                <a:ext uri="{FF2B5EF4-FFF2-40B4-BE49-F238E27FC236}">
                  <a16:creationId xmlns:a16="http://schemas.microsoft.com/office/drawing/2014/main" id="{993D3553-C924-8545-B563-884D2786AA38}"/>
                </a:ext>
              </a:extLst>
            </p:cNvPr>
            <p:cNvPicPr>
              <a:picLocks/>
            </p:cNvPicPr>
            <p:nvPr/>
          </p:nvPicPr>
          <p:blipFill>
            <a:blip r:embed="rId11"/>
            <a:srcRect/>
            <a:stretch>
              <a:fillRect/>
            </a:stretch>
          </p:blipFill>
          <p:spPr>
            <a:xfrm>
              <a:off x="14559366" y="8684330"/>
              <a:ext cx="448236" cy="425195"/>
            </a:xfrm>
            <a:prstGeom prst="rect">
              <a:avLst/>
            </a:prstGeom>
            <a:ln w="12700" cap="flat">
              <a:noFill/>
              <a:miter lim="400000"/>
            </a:ln>
            <a:effectLst/>
          </p:spPr>
        </p:pic>
        <p:pic>
          <p:nvPicPr>
            <p:cNvPr id="209" name="SOFTWARE.png" descr="SOFTWARE.png">
              <a:extLst>
                <a:ext uri="{FF2B5EF4-FFF2-40B4-BE49-F238E27FC236}">
                  <a16:creationId xmlns:a16="http://schemas.microsoft.com/office/drawing/2014/main" id="{64C7FD74-CE2B-8B49-BCEB-FC9EB8EA38B9}"/>
                </a:ext>
              </a:extLst>
            </p:cNvPr>
            <p:cNvPicPr>
              <a:picLocks/>
            </p:cNvPicPr>
            <p:nvPr/>
          </p:nvPicPr>
          <p:blipFill>
            <a:blip r:embed="rId12"/>
            <a:srcRect/>
            <a:stretch>
              <a:fillRect/>
            </a:stretch>
          </p:blipFill>
          <p:spPr>
            <a:xfrm>
              <a:off x="12807477" y="8684330"/>
              <a:ext cx="480144" cy="425195"/>
            </a:xfrm>
            <a:prstGeom prst="rect">
              <a:avLst/>
            </a:prstGeom>
            <a:ln w="12700" cap="flat">
              <a:noFill/>
              <a:miter lim="400000"/>
            </a:ln>
            <a:effectLst/>
          </p:spPr>
        </p:pic>
        <p:pic>
          <p:nvPicPr>
            <p:cNvPr id="204" name="ARCHITECTURE.png" descr="ARCHITECTURE.png">
              <a:extLst>
                <a:ext uri="{FF2B5EF4-FFF2-40B4-BE49-F238E27FC236}">
                  <a16:creationId xmlns:a16="http://schemas.microsoft.com/office/drawing/2014/main" id="{F19DC813-3613-C74A-86E8-1E1DA6B1DF3D}"/>
                </a:ext>
              </a:extLst>
            </p:cNvPr>
            <p:cNvPicPr>
              <a:picLocks/>
            </p:cNvPicPr>
            <p:nvPr/>
          </p:nvPicPr>
          <p:blipFill>
            <a:blip r:embed="rId13"/>
            <a:srcRect/>
            <a:stretch>
              <a:fillRect/>
            </a:stretch>
          </p:blipFill>
          <p:spPr>
            <a:xfrm>
              <a:off x="9355885" y="8684330"/>
              <a:ext cx="488656" cy="425196"/>
            </a:xfrm>
            <a:prstGeom prst="rect">
              <a:avLst/>
            </a:prstGeom>
            <a:ln w="12700" cap="flat">
              <a:noFill/>
              <a:miter lim="400000"/>
            </a:ln>
            <a:effectLst/>
          </p:spPr>
        </p:pic>
        <p:sp>
          <p:nvSpPr>
            <p:cNvPr id="229" name="Rectangle 228">
              <a:extLst>
                <a:ext uri="{FF2B5EF4-FFF2-40B4-BE49-F238E27FC236}">
                  <a16:creationId xmlns:a16="http://schemas.microsoft.com/office/drawing/2014/main" id="{801C622A-6355-D441-9D5E-019DE54852F5}"/>
                </a:ext>
              </a:extLst>
            </p:cNvPr>
            <p:cNvSpPr/>
            <p:nvPr/>
          </p:nvSpPr>
          <p:spPr>
            <a:xfrm>
              <a:off x="1787223" y="11218774"/>
              <a:ext cx="20808951" cy="982623"/>
            </a:xfrm>
            <a:prstGeom prst="rect">
              <a:avLst/>
            </a:prstGeom>
            <a:solidFill>
              <a:schemeClr val="accent3">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sp>
          <p:nvSpPr>
            <p:cNvPr id="230" name="Rectangle 229">
              <a:extLst>
                <a:ext uri="{FF2B5EF4-FFF2-40B4-BE49-F238E27FC236}">
                  <a16:creationId xmlns:a16="http://schemas.microsoft.com/office/drawing/2014/main" id="{A13C9BAF-87DF-6F49-8744-513C53A8BC8B}"/>
                </a:ext>
              </a:extLst>
            </p:cNvPr>
            <p:cNvSpPr/>
            <p:nvPr/>
          </p:nvSpPr>
          <p:spPr>
            <a:xfrm>
              <a:off x="1787223" y="12284114"/>
              <a:ext cx="20809252" cy="982624"/>
            </a:xfrm>
            <a:prstGeom prst="rect">
              <a:avLst/>
            </a:prstGeom>
            <a:solidFill>
              <a:schemeClr val="accent3">
                <a:lumMod val="90000"/>
                <a:lumOff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lnSpc>
                  <a:spcPct val="100000"/>
                </a:lnSpc>
              </a:pPr>
              <a:r>
                <a:rPr lang="en-GB" sz="2000" b="0" cap="none" spc="0">
                  <a:latin typeface="Arial Narrow" panose="020B0604020202020204" pitchFamily="34" charset="0"/>
                  <a:cs typeface="Arial Narrow" panose="020B0604020202020204" pitchFamily="34" charset="0"/>
                </a:rPr>
                <a:t>INNOVATION (ENDAVA LABS)</a:t>
              </a:r>
            </a:p>
          </p:txBody>
        </p:sp>
        <p:pic>
          <p:nvPicPr>
            <p:cNvPr id="234" name="Graphic 233">
              <a:extLst>
                <a:ext uri="{FF2B5EF4-FFF2-40B4-BE49-F238E27FC236}">
                  <a16:creationId xmlns:a16="http://schemas.microsoft.com/office/drawing/2014/main" id="{7822EA00-B669-6A42-BDB2-3EAEDED3B12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753640" y="11252886"/>
              <a:ext cx="914400" cy="914400"/>
            </a:xfrm>
            <a:prstGeom prst="rect">
              <a:avLst/>
            </a:prstGeom>
          </p:spPr>
        </p:pic>
        <p:sp>
          <p:nvSpPr>
            <p:cNvPr id="235" name="Rectangle 234">
              <a:extLst>
                <a:ext uri="{FF2B5EF4-FFF2-40B4-BE49-F238E27FC236}">
                  <a16:creationId xmlns:a16="http://schemas.microsoft.com/office/drawing/2014/main" id="{3A936DD4-2B78-4344-A363-5B084F968C9D}"/>
                </a:ext>
              </a:extLst>
            </p:cNvPr>
            <p:cNvSpPr/>
            <p:nvPr/>
          </p:nvSpPr>
          <p:spPr>
            <a:xfrm>
              <a:off x="1800000" y="6211641"/>
              <a:ext cx="20808951" cy="269483"/>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b="0" i="0" u="none" strike="noStrike" cap="none" spc="0" normalizeH="0" baseline="0">
                <a:ln>
                  <a:noFill/>
                </a:ln>
                <a:effectLst/>
                <a:uFillTx/>
                <a:latin typeface="+mn-lt"/>
                <a:ea typeface="+mn-ea"/>
                <a:cs typeface="+mn-cs"/>
                <a:sym typeface="Helvetica"/>
              </a:endParaRPr>
            </a:p>
          </p:txBody>
        </p:sp>
      </p:grpSp>
      <p:grpSp>
        <p:nvGrpSpPr>
          <p:cNvPr id="247" name="Group 246">
            <a:extLst>
              <a:ext uri="{FF2B5EF4-FFF2-40B4-BE49-F238E27FC236}">
                <a16:creationId xmlns:a16="http://schemas.microsoft.com/office/drawing/2014/main" id="{19411DFF-24A6-D845-9023-D3A1AF9758A4}"/>
              </a:ext>
            </a:extLst>
          </p:cNvPr>
          <p:cNvGrpSpPr/>
          <p:nvPr/>
        </p:nvGrpSpPr>
        <p:grpSpPr>
          <a:xfrm>
            <a:off x="3148737" y="4152503"/>
            <a:ext cx="3991500" cy="2059138"/>
            <a:chOff x="3148737" y="4152503"/>
            <a:chExt cx="3991500" cy="2059138"/>
          </a:xfrm>
        </p:grpSpPr>
        <p:cxnSp>
          <p:nvCxnSpPr>
            <p:cNvPr id="236" name="Straight Connector 235">
              <a:extLst>
                <a:ext uri="{FF2B5EF4-FFF2-40B4-BE49-F238E27FC236}">
                  <a16:creationId xmlns:a16="http://schemas.microsoft.com/office/drawing/2014/main" id="{F6E7AAD1-546E-734E-BE3A-8BC9180A0B12}"/>
                </a:ext>
              </a:extLst>
            </p:cNvPr>
            <p:cNvCxnSpPr>
              <a:cxnSpLocks/>
            </p:cNvCxnSpPr>
            <p:nvPr/>
          </p:nvCxnSpPr>
          <p:spPr>
            <a:xfrm>
              <a:off x="3148737" y="5679583"/>
              <a:ext cx="3991500" cy="0"/>
            </a:xfrm>
            <a:prstGeom prst="line">
              <a:avLst/>
            </a:prstGeom>
            <a:noFill/>
            <a:ln w="50800" cap="rnd">
              <a:solidFill>
                <a:schemeClr val="bg1"/>
              </a:solidFill>
              <a:prstDash val="sysDot"/>
              <a:miter lim="400000"/>
            </a:ln>
            <a:effectLst/>
            <a:sp3d/>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DE5A812B-53BD-364E-BE90-A1D1AB99282D}"/>
                </a:ext>
              </a:extLst>
            </p:cNvPr>
            <p:cNvSpPr txBox="1"/>
            <p:nvPr/>
          </p:nvSpPr>
          <p:spPr>
            <a:xfrm>
              <a:off x="3524653" y="4589950"/>
              <a:ext cx="3239668" cy="975266"/>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rtlCol="0">
              <a:spAutoFit/>
            </a:bodyPr>
            <a:lstStyle/>
            <a:p>
              <a:pPr algn="ctr" defTabSz="821531">
                <a:lnSpc>
                  <a:spcPct val="100000"/>
                </a:lnSpc>
                <a:spcBef>
                  <a:spcPts val="3000"/>
                </a:spcBef>
              </a:pPr>
              <a:r>
                <a:rPr lang="en-RO" sz="5400" cap="none" spc="0">
                  <a:solidFill>
                    <a:schemeClr val="bg2"/>
                  </a:solidFill>
                  <a:latin typeface="Arial Narrow" panose="020B0604020202020204" pitchFamily="34" charset="0"/>
                  <a:ea typeface="Helvetica Light"/>
                  <a:cs typeface="Arial Narrow" panose="020B0604020202020204" pitchFamily="34" charset="0"/>
                  <a:sym typeface="Helvetica Light"/>
                </a:rPr>
                <a:t>ENGAGING</a:t>
              </a:r>
            </a:p>
          </p:txBody>
        </p:sp>
        <p:grpSp>
          <p:nvGrpSpPr>
            <p:cNvPr id="242" name="Group 241">
              <a:extLst>
                <a:ext uri="{FF2B5EF4-FFF2-40B4-BE49-F238E27FC236}">
                  <a16:creationId xmlns:a16="http://schemas.microsoft.com/office/drawing/2014/main" id="{DB5859F8-253F-B743-B6B4-E8657451C535}"/>
                </a:ext>
              </a:extLst>
            </p:cNvPr>
            <p:cNvGrpSpPr/>
            <p:nvPr/>
          </p:nvGrpSpPr>
          <p:grpSpPr>
            <a:xfrm>
              <a:off x="3209612" y="4152503"/>
              <a:ext cx="3869751" cy="575156"/>
              <a:chOff x="3161342" y="4152503"/>
              <a:chExt cx="3869751" cy="575156"/>
            </a:xfrm>
          </p:grpSpPr>
          <p:sp>
            <p:nvSpPr>
              <p:cNvPr id="240" name="TextBox 239">
                <a:extLst>
                  <a:ext uri="{FF2B5EF4-FFF2-40B4-BE49-F238E27FC236}">
                    <a16:creationId xmlns:a16="http://schemas.microsoft.com/office/drawing/2014/main" id="{0DD491E5-2C91-EC4F-BF6E-8817F8033561}"/>
                  </a:ext>
                </a:extLst>
              </p:cNvPr>
              <p:cNvSpPr txBox="1"/>
              <p:nvPr/>
            </p:nvSpPr>
            <p:spPr>
              <a:xfrm>
                <a:off x="4581654" y="4152503"/>
                <a:ext cx="1029128" cy="575156"/>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rtlCol="0">
                <a:spAutoFit/>
              </a:bodyPr>
              <a:lstStyle/>
              <a:p>
                <a:pPr algn="ctr" defTabSz="821531">
                  <a:lnSpc>
                    <a:spcPct val="100000"/>
                  </a:lnSpc>
                  <a:spcBef>
                    <a:spcPts val="3000"/>
                  </a:spcBef>
                </a:pPr>
                <a:r>
                  <a:rPr lang="en-RO" sz="2800" cap="none" spc="0">
                    <a:solidFill>
                      <a:schemeClr val="bg2"/>
                    </a:solidFill>
                    <a:latin typeface="Arial Narrow" panose="020B0604020202020204" pitchFamily="34" charset="0"/>
                    <a:ea typeface="Helvetica Light"/>
                    <a:cs typeface="Arial Narrow" panose="020B0604020202020204" pitchFamily="34" charset="0"/>
                    <a:sym typeface="Helvetica Light"/>
                  </a:rPr>
                  <a:t>MORE</a:t>
                </a:r>
              </a:p>
            </p:txBody>
          </p:sp>
          <p:cxnSp>
            <p:nvCxnSpPr>
              <p:cNvPr id="241" name="Straight Connector 240">
                <a:extLst>
                  <a:ext uri="{FF2B5EF4-FFF2-40B4-BE49-F238E27FC236}">
                    <a16:creationId xmlns:a16="http://schemas.microsoft.com/office/drawing/2014/main" id="{C4F964B4-3428-E34D-8006-F894A529D31B}"/>
                  </a:ext>
                </a:extLst>
              </p:cNvPr>
              <p:cNvCxnSpPr/>
              <p:nvPr/>
            </p:nvCxnSpPr>
            <p:spPr>
              <a:xfrm>
                <a:off x="3161342" y="4440081"/>
                <a:ext cx="133940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43" name="Straight Connector 242">
                <a:extLst>
                  <a:ext uri="{FF2B5EF4-FFF2-40B4-BE49-F238E27FC236}">
                    <a16:creationId xmlns:a16="http://schemas.microsoft.com/office/drawing/2014/main" id="{A8226FE1-1C9C-F44B-B784-8EDE5A4E1410}"/>
                  </a:ext>
                </a:extLst>
              </p:cNvPr>
              <p:cNvCxnSpPr/>
              <p:nvPr/>
            </p:nvCxnSpPr>
            <p:spPr>
              <a:xfrm>
                <a:off x="5691690" y="4440081"/>
                <a:ext cx="133940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cxnSp>
          <p:nvCxnSpPr>
            <p:cNvPr id="245" name="Straight Connector 244">
              <a:extLst>
                <a:ext uri="{FF2B5EF4-FFF2-40B4-BE49-F238E27FC236}">
                  <a16:creationId xmlns:a16="http://schemas.microsoft.com/office/drawing/2014/main" id="{1E9EF863-E15D-C841-A369-FCFA92B45A60}"/>
                </a:ext>
              </a:extLst>
            </p:cNvPr>
            <p:cNvCxnSpPr>
              <a:cxnSpLocks/>
            </p:cNvCxnSpPr>
            <p:nvPr/>
          </p:nvCxnSpPr>
          <p:spPr>
            <a:xfrm flipV="1">
              <a:off x="5136216" y="5679583"/>
              <a:ext cx="0" cy="532058"/>
            </a:xfrm>
            <a:prstGeom prst="line">
              <a:avLst/>
            </a:prstGeom>
            <a:noFill/>
            <a:ln w="50800" cap="rnd">
              <a:solidFill>
                <a:schemeClr val="bg1"/>
              </a:solidFill>
              <a:prstDash val="sysDot"/>
              <a:miter lim="400000"/>
            </a:ln>
            <a:effectLst/>
            <a:sp3d/>
          </p:spPr>
          <p:style>
            <a:lnRef idx="0">
              <a:scrgbClr r="0" g="0" b="0"/>
            </a:lnRef>
            <a:fillRef idx="0">
              <a:scrgbClr r="0" g="0" b="0"/>
            </a:fillRef>
            <a:effectRef idx="0">
              <a:scrgbClr r="0" g="0" b="0"/>
            </a:effectRef>
            <a:fontRef idx="none"/>
          </p:style>
        </p:cxnSp>
      </p:grpSp>
      <p:grpSp>
        <p:nvGrpSpPr>
          <p:cNvPr id="256" name="Group 255">
            <a:extLst>
              <a:ext uri="{FF2B5EF4-FFF2-40B4-BE49-F238E27FC236}">
                <a16:creationId xmlns:a16="http://schemas.microsoft.com/office/drawing/2014/main" id="{CE308AC2-DC5F-D744-9145-8D24ED619C23}"/>
              </a:ext>
            </a:extLst>
          </p:cNvPr>
          <p:cNvGrpSpPr/>
          <p:nvPr/>
        </p:nvGrpSpPr>
        <p:grpSpPr>
          <a:xfrm>
            <a:off x="10215090" y="4155452"/>
            <a:ext cx="3991500" cy="2059138"/>
            <a:chOff x="3148737" y="4152503"/>
            <a:chExt cx="3991500" cy="2059138"/>
          </a:xfrm>
        </p:grpSpPr>
        <p:cxnSp>
          <p:nvCxnSpPr>
            <p:cNvPr id="257" name="Straight Connector 256">
              <a:extLst>
                <a:ext uri="{FF2B5EF4-FFF2-40B4-BE49-F238E27FC236}">
                  <a16:creationId xmlns:a16="http://schemas.microsoft.com/office/drawing/2014/main" id="{961F61C4-CFA3-7744-B6CF-41BEF093502F}"/>
                </a:ext>
              </a:extLst>
            </p:cNvPr>
            <p:cNvCxnSpPr>
              <a:cxnSpLocks/>
            </p:cNvCxnSpPr>
            <p:nvPr/>
          </p:nvCxnSpPr>
          <p:spPr>
            <a:xfrm>
              <a:off x="3148737" y="5679583"/>
              <a:ext cx="3991500" cy="0"/>
            </a:xfrm>
            <a:prstGeom prst="line">
              <a:avLst/>
            </a:prstGeom>
            <a:noFill/>
            <a:ln w="50800" cap="rnd">
              <a:solidFill>
                <a:schemeClr val="bg1"/>
              </a:solidFill>
              <a:prstDash val="sysDot"/>
              <a:miter lim="400000"/>
            </a:ln>
            <a:effectLst/>
            <a:sp3d/>
          </p:spPr>
          <p:style>
            <a:lnRef idx="0">
              <a:scrgbClr r="0" g="0" b="0"/>
            </a:lnRef>
            <a:fillRef idx="0">
              <a:scrgbClr r="0" g="0" b="0"/>
            </a:fillRef>
            <a:effectRef idx="0">
              <a:scrgbClr r="0" g="0" b="0"/>
            </a:effectRef>
            <a:fontRef idx="none"/>
          </p:style>
        </p:cxnSp>
        <p:sp>
          <p:nvSpPr>
            <p:cNvPr id="258" name="TextBox 257">
              <a:extLst>
                <a:ext uri="{FF2B5EF4-FFF2-40B4-BE49-F238E27FC236}">
                  <a16:creationId xmlns:a16="http://schemas.microsoft.com/office/drawing/2014/main" id="{F459CB47-CF78-8240-9021-CB911012BB94}"/>
                </a:ext>
              </a:extLst>
            </p:cNvPr>
            <p:cNvSpPr txBox="1"/>
            <p:nvPr/>
          </p:nvSpPr>
          <p:spPr>
            <a:xfrm>
              <a:off x="3226496" y="4589950"/>
              <a:ext cx="3835986" cy="975266"/>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rtlCol="0">
              <a:spAutoFit/>
            </a:bodyPr>
            <a:lstStyle/>
            <a:p>
              <a:pPr algn="ctr" defTabSz="821531">
                <a:lnSpc>
                  <a:spcPct val="100000"/>
                </a:lnSpc>
                <a:spcBef>
                  <a:spcPts val="3000"/>
                </a:spcBef>
              </a:pPr>
              <a:r>
                <a:rPr lang="en-RO" sz="5400" cap="none" spc="0">
                  <a:solidFill>
                    <a:schemeClr val="accent1"/>
                  </a:solidFill>
                  <a:latin typeface="Arial Narrow" panose="020B0604020202020204" pitchFamily="34" charset="0"/>
                  <a:ea typeface="Helvetica Light"/>
                  <a:cs typeface="Arial Narrow" panose="020B0604020202020204" pitchFamily="34" charset="0"/>
                  <a:sym typeface="Helvetica Light"/>
                </a:rPr>
                <a:t>RESPONSIVE</a:t>
              </a:r>
            </a:p>
          </p:txBody>
        </p:sp>
        <p:grpSp>
          <p:nvGrpSpPr>
            <p:cNvPr id="259" name="Group 258">
              <a:extLst>
                <a:ext uri="{FF2B5EF4-FFF2-40B4-BE49-F238E27FC236}">
                  <a16:creationId xmlns:a16="http://schemas.microsoft.com/office/drawing/2014/main" id="{A65732CF-113A-4349-A7BA-9D1FDCF1AF0B}"/>
                </a:ext>
              </a:extLst>
            </p:cNvPr>
            <p:cNvGrpSpPr/>
            <p:nvPr/>
          </p:nvGrpSpPr>
          <p:grpSpPr>
            <a:xfrm>
              <a:off x="3209612" y="4152503"/>
              <a:ext cx="3869751" cy="575156"/>
              <a:chOff x="3161342" y="4152503"/>
              <a:chExt cx="3869751" cy="575156"/>
            </a:xfrm>
          </p:grpSpPr>
          <p:sp>
            <p:nvSpPr>
              <p:cNvPr id="261" name="TextBox 260">
                <a:extLst>
                  <a:ext uri="{FF2B5EF4-FFF2-40B4-BE49-F238E27FC236}">
                    <a16:creationId xmlns:a16="http://schemas.microsoft.com/office/drawing/2014/main" id="{52952FC9-03D1-8D4B-AA82-3BBF1FCAC9CF}"/>
                  </a:ext>
                </a:extLst>
              </p:cNvPr>
              <p:cNvSpPr txBox="1"/>
              <p:nvPr/>
            </p:nvSpPr>
            <p:spPr>
              <a:xfrm>
                <a:off x="4581654" y="4152503"/>
                <a:ext cx="1029128" cy="575156"/>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rtlCol="0">
                <a:spAutoFit/>
              </a:bodyPr>
              <a:lstStyle/>
              <a:p>
                <a:pPr algn="ctr" defTabSz="821531">
                  <a:lnSpc>
                    <a:spcPct val="100000"/>
                  </a:lnSpc>
                  <a:spcBef>
                    <a:spcPts val="3000"/>
                  </a:spcBef>
                </a:pPr>
                <a:r>
                  <a:rPr lang="en-RO" sz="2800" cap="none" spc="0">
                    <a:solidFill>
                      <a:schemeClr val="bg2"/>
                    </a:solidFill>
                    <a:latin typeface="Arial Narrow" panose="020B0604020202020204" pitchFamily="34" charset="0"/>
                    <a:ea typeface="Helvetica Light"/>
                    <a:cs typeface="Arial Narrow" panose="020B0604020202020204" pitchFamily="34" charset="0"/>
                    <a:sym typeface="Helvetica Light"/>
                  </a:rPr>
                  <a:t>MORE</a:t>
                </a:r>
              </a:p>
            </p:txBody>
          </p:sp>
          <p:cxnSp>
            <p:nvCxnSpPr>
              <p:cNvPr id="262" name="Straight Connector 261">
                <a:extLst>
                  <a:ext uri="{FF2B5EF4-FFF2-40B4-BE49-F238E27FC236}">
                    <a16:creationId xmlns:a16="http://schemas.microsoft.com/office/drawing/2014/main" id="{189035FB-04D7-C44E-81C4-9966A248A34A}"/>
                  </a:ext>
                </a:extLst>
              </p:cNvPr>
              <p:cNvCxnSpPr/>
              <p:nvPr/>
            </p:nvCxnSpPr>
            <p:spPr>
              <a:xfrm>
                <a:off x="3161342" y="4440081"/>
                <a:ext cx="133940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3" name="Straight Connector 262">
                <a:extLst>
                  <a:ext uri="{FF2B5EF4-FFF2-40B4-BE49-F238E27FC236}">
                    <a16:creationId xmlns:a16="http://schemas.microsoft.com/office/drawing/2014/main" id="{6A244C22-B66E-4546-8210-1C9E62729B12}"/>
                  </a:ext>
                </a:extLst>
              </p:cNvPr>
              <p:cNvCxnSpPr/>
              <p:nvPr/>
            </p:nvCxnSpPr>
            <p:spPr>
              <a:xfrm>
                <a:off x="5691690" y="4440081"/>
                <a:ext cx="133940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cxnSp>
          <p:nvCxnSpPr>
            <p:cNvPr id="260" name="Straight Connector 259">
              <a:extLst>
                <a:ext uri="{FF2B5EF4-FFF2-40B4-BE49-F238E27FC236}">
                  <a16:creationId xmlns:a16="http://schemas.microsoft.com/office/drawing/2014/main" id="{3DAAEC38-3503-8548-ACD5-D130C52E2152}"/>
                </a:ext>
              </a:extLst>
            </p:cNvPr>
            <p:cNvCxnSpPr>
              <a:cxnSpLocks/>
            </p:cNvCxnSpPr>
            <p:nvPr/>
          </p:nvCxnSpPr>
          <p:spPr>
            <a:xfrm flipV="1">
              <a:off x="5136216" y="5679583"/>
              <a:ext cx="0" cy="532058"/>
            </a:xfrm>
            <a:prstGeom prst="line">
              <a:avLst/>
            </a:prstGeom>
            <a:noFill/>
            <a:ln w="50800" cap="rnd">
              <a:solidFill>
                <a:schemeClr val="bg1"/>
              </a:solidFill>
              <a:prstDash val="sysDot"/>
              <a:miter lim="400000"/>
            </a:ln>
            <a:effectLst/>
            <a:sp3d/>
          </p:spPr>
          <p:style>
            <a:lnRef idx="0">
              <a:scrgbClr r="0" g="0" b="0"/>
            </a:lnRef>
            <a:fillRef idx="0">
              <a:scrgbClr r="0" g="0" b="0"/>
            </a:fillRef>
            <a:effectRef idx="0">
              <a:scrgbClr r="0" g="0" b="0"/>
            </a:effectRef>
            <a:fontRef idx="none"/>
          </p:style>
        </p:cxnSp>
      </p:grpSp>
      <p:grpSp>
        <p:nvGrpSpPr>
          <p:cNvPr id="264" name="Group 263">
            <a:extLst>
              <a:ext uri="{FF2B5EF4-FFF2-40B4-BE49-F238E27FC236}">
                <a16:creationId xmlns:a16="http://schemas.microsoft.com/office/drawing/2014/main" id="{DAA1FC59-71A8-CA43-AA31-CF1816AB632B}"/>
              </a:ext>
            </a:extLst>
          </p:cNvPr>
          <p:cNvGrpSpPr/>
          <p:nvPr/>
        </p:nvGrpSpPr>
        <p:grpSpPr>
          <a:xfrm>
            <a:off x="17142796" y="4152503"/>
            <a:ext cx="3991500" cy="2059138"/>
            <a:chOff x="3148737" y="4152503"/>
            <a:chExt cx="3991500" cy="2059138"/>
          </a:xfrm>
        </p:grpSpPr>
        <p:cxnSp>
          <p:nvCxnSpPr>
            <p:cNvPr id="265" name="Straight Connector 264">
              <a:extLst>
                <a:ext uri="{FF2B5EF4-FFF2-40B4-BE49-F238E27FC236}">
                  <a16:creationId xmlns:a16="http://schemas.microsoft.com/office/drawing/2014/main" id="{B831704F-5A9A-BE4C-8CC2-0CD85E0BC14E}"/>
                </a:ext>
              </a:extLst>
            </p:cNvPr>
            <p:cNvCxnSpPr>
              <a:cxnSpLocks/>
            </p:cNvCxnSpPr>
            <p:nvPr/>
          </p:nvCxnSpPr>
          <p:spPr>
            <a:xfrm>
              <a:off x="3148737" y="5679583"/>
              <a:ext cx="3991500" cy="0"/>
            </a:xfrm>
            <a:prstGeom prst="line">
              <a:avLst/>
            </a:prstGeom>
            <a:noFill/>
            <a:ln w="50800" cap="rnd">
              <a:solidFill>
                <a:schemeClr val="bg1"/>
              </a:solidFill>
              <a:prstDash val="sysDot"/>
              <a:miter lim="400000"/>
            </a:ln>
            <a:effectLst/>
            <a:sp3d/>
          </p:spPr>
          <p:style>
            <a:lnRef idx="0">
              <a:scrgbClr r="0" g="0" b="0"/>
            </a:lnRef>
            <a:fillRef idx="0">
              <a:scrgbClr r="0" g="0" b="0"/>
            </a:fillRef>
            <a:effectRef idx="0">
              <a:scrgbClr r="0" g="0" b="0"/>
            </a:effectRef>
            <a:fontRef idx="none"/>
          </p:style>
        </p:cxnSp>
        <p:sp>
          <p:nvSpPr>
            <p:cNvPr id="266" name="TextBox 265">
              <a:extLst>
                <a:ext uri="{FF2B5EF4-FFF2-40B4-BE49-F238E27FC236}">
                  <a16:creationId xmlns:a16="http://schemas.microsoft.com/office/drawing/2014/main" id="{4179FBFC-269B-E645-88AC-CAF762F3DCCF}"/>
                </a:ext>
              </a:extLst>
            </p:cNvPr>
            <p:cNvSpPr txBox="1"/>
            <p:nvPr/>
          </p:nvSpPr>
          <p:spPr>
            <a:xfrm>
              <a:off x="3605609" y="4589950"/>
              <a:ext cx="3077765" cy="975266"/>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rtlCol="0">
              <a:spAutoFit/>
            </a:bodyPr>
            <a:lstStyle/>
            <a:p>
              <a:pPr algn="ctr" defTabSz="821531">
                <a:lnSpc>
                  <a:spcPct val="100000"/>
                </a:lnSpc>
                <a:spcBef>
                  <a:spcPts val="3000"/>
                </a:spcBef>
              </a:pPr>
              <a:r>
                <a:rPr lang="en-RO" sz="5400" cap="none" spc="0">
                  <a:solidFill>
                    <a:schemeClr val="accent2"/>
                  </a:solidFill>
                  <a:latin typeface="Arial Narrow" panose="020B0604020202020204" pitchFamily="34" charset="0"/>
                  <a:ea typeface="Helvetica Light"/>
                  <a:cs typeface="Arial Narrow" panose="020B0604020202020204" pitchFamily="34" charset="0"/>
                  <a:sym typeface="Helvetica Light"/>
                </a:rPr>
                <a:t>EFFICIENT</a:t>
              </a:r>
            </a:p>
          </p:txBody>
        </p:sp>
        <p:grpSp>
          <p:nvGrpSpPr>
            <p:cNvPr id="267" name="Group 266">
              <a:extLst>
                <a:ext uri="{FF2B5EF4-FFF2-40B4-BE49-F238E27FC236}">
                  <a16:creationId xmlns:a16="http://schemas.microsoft.com/office/drawing/2014/main" id="{4B621F02-D4AE-AC49-8B75-5FE0774D9129}"/>
                </a:ext>
              </a:extLst>
            </p:cNvPr>
            <p:cNvGrpSpPr/>
            <p:nvPr/>
          </p:nvGrpSpPr>
          <p:grpSpPr>
            <a:xfrm>
              <a:off x="3209612" y="4152503"/>
              <a:ext cx="3869751" cy="575156"/>
              <a:chOff x="3161342" y="4152503"/>
              <a:chExt cx="3869751" cy="575156"/>
            </a:xfrm>
          </p:grpSpPr>
          <p:sp>
            <p:nvSpPr>
              <p:cNvPr id="269" name="TextBox 268">
                <a:extLst>
                  <a:ext uri="{FF2B5EF4-FFF2-40B4-BE49-F238E27FC236}">
                    <a16:creationId xmlns:a16="http://schemas.microsoft.com/office/drawing/2014/main" id="{D18E5B7D-9767-524F-B0C2-291C86A86A3F}"/>
                  </a:ext>
                </a:extLst>
              </p:cNvPr>
              <p:cNvSpPr txBox="1"/>
              <p:nvPr/>
            </p:nvSpPr>
            <p:spPr>
              <a:xfrm>
                <a:off x="4434179" y="4152503"/>
                <a:ext cx="1324079" cy="575156"/>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rtlCol="0">
                <a:spAutoFit/>
              </a:bodyPr>
              <a:lstStyle/>
              <a:p>
                <a:pPr algn="ctr" defTabSz="821531">
                  <a:lnSpc>
                    <a:spcPct val="100000"/>
                  </a:lnSpc>
                  <a:spcBef>
                    <a:spcPts val="3000"/>
                  </a:spcBef>
                </a:pPr>
                <a:r>
                  <a:rPr lang="en-RO" sz="2800" cap="none" spc="0">
                    <a:solidFill>
                      <a:schemeClr val="bg2"/>
                    </a:solidFill>
                    <a:latin typeface="Arial Narrow" panose="020B0604020202020204" pitchFamily="34" charset="0"/>
                    <a:ea typeface="Helvetica Light"/>
                    <a:cs typeface="Arial Narrow" panose="020B0604020202020204" pitchFamily="34" charset="0"/>
                    <a:sym typeface="Helvetica Light"/>
                  </a:rPr>
                  <a:t>&amp; MORE</a:t>
                </a:r>
              </a:p>
            </p:txBody>
          </p:sp>
          <p:cxnSp>
            <p:nvCxnSpPr>
              <p:cNvPr id="270" name="Straight Connector 269">
                <a:extLst>
                  <a:ext uri="{FF2B5EF4-FFF2-40B4-BE49-F238E27FC236}">
                    <a16:creationId xmlns:a16="http://schemas.microsoft.com/office/drawing/2014/main" id="{D9CEB1A9-D321-DA4A-ADB0-CE984702C326}"/>
                  </a:ext>
                </a:extLst>
              </p:cNvPr>
              <p:cNvCxnSpPr/>
              <p:nvPr/>
            </p:nvCxnSpPr>
            <p:spPr>
              <a:xfrm>
                <a:off x="3161342" y="4440081"/>
                <a:ext cx="133940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204BE709-A398-494D-B4A9-7CF995A91A67}"/>
                  </a:ext>
                </a:extLst>
              </p:cNvPr>
              <p:cNvCxnSpPr/>
              <p:nvPr/>
            </p:nvCxnSpPr>
            <p:spPr>
              <a:xfrm>
                <a:off x="5691690" y="4440081"/>
                <a:ext cx="1339403"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cxnSp>
          <p:nvCxnSpPr>
            <p:cNvPr id="268" name="Straight Connector 267">
              <a:extLst>
                <a:ext uri="{FF2B5EF4-FFF2-40B4-BE49-F238E27FC236}">
                  <a16:creationId xmlns:a16="http://schemas.microsoft.com/office/drawing/2014/main" id="{067866F4-E206-4647-8565-B916772B63C7}"/>
                </a:ext>
              </a:extLst>
            </p:cNvPr>
            <p:cNvCxnSpPr>
              <a:cxnSpLocks/>
            </p:cNvCxnSpPr>
            <p:nvPr/>
          </p:nvCxnSpPr>
          <p:spPr>
            <a:xfrm flipV="1">
              <a:off x="5136216" y="5679583"/>
              <a:ext cx="0" cy="532058"/>
            </a:xfrm>
            <a:prstGeom prst="line">
              <a:avLst/>
            </a:prstGeom>
            <a:noFill/>
            <a:ln w="50800" cap="rnd">
              <a:solidFill>
                <a:schemeClr val="bg1"/>
              </a:solidFill>
              <a:prstDash val="sysDot"/>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99859473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2.2.1</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13864"/>
            <a:ext cx="14244132"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0">
              <a:lnSpc>
                <a:spcPct val="80000"/>
              </a:lnSpc>
              <a:defRPr sz="7000" cap="none" spc="-209"/>
            </a:pPr>
            <a:r>
              <a:rPr lang="en-GB" sz="7000" cap="none" spc="-209"/>
              <a:t>Application management</a:t>
            </a: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 proposal</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88444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46</a:t>
            </a:fld>
            <a:endParaRPr/>
          </a:p>
        </p:txBody>
      </p:sp>
      <p:sp>
        <p:nvSpPr>
          <p:cNvPr id="770" name="Client Name  Presentation Title  -  1. Chapter Name"/>
          <p:cNvSpPr txBox="1">
            <a:spLocks noGrp="1"/>
          </p:cNvSpPr>
          <p:nvPr>
            <p:ph type="body" sz="quarter" idx="13"/>
          </p:nvPr>
        </p:nvSpPr>
        <p:spPr>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
        <p:nvSpPr>
          <p:cNvPr id="9" name="Endava at a glance">
            <a:extLst>
              <a:ext uri="{FF2B5EF4-FFF2-40B4-BE49-F238E27FC236}">
                <a16:creationId xmlns:a16="http://schemas.microsoft.com/office/drawing/2014/main" id="{3F8DC05C-2843-C646-85E2-CFF4A7B4EE43}"/>
              </a:ext>
            </a:extLst>
          </p:cNvPr>
          <p:cNvSpPr txBox="1"/>
          <p:nvPr/>
        </p:nvSpPr>
        <p:spPr>
          <a:xfrm>
            <a:off x="1724345" y="1777461"/>
            <a:ext cx="10589437"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mj-lt"/>
              </a:rPr>
              <a:t>Advanced applications management</a:t>
            </a:r>
          </a:p>
        </p:txBody>
      </p:sp>
      <p:sp>
        <p:nvSpPr>
          <p:cNvPr id="10" name="Rectangle">
            <a:extLst>
              <a:ext uri="{FF2B5EF4-FFF2-40B4-BE49-F238E27FC236}">
                <a16:creationId xmlns:a16="http://schemas.microsoft.com/office/drawing/2014/main" id="{F3B71EFA-C594-8541-8388-F796ED581893}"/>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11" name="Rectangle 10">
            <a:extLst>
              <a:ext uri="{FF2B5EF4-FFF2-40B4-BE49-F238E27FC236}">
                <a16:creationId xmlns:a16="http://schemas.microsoft.com/office/drawing/2014/main" id="{E7A62EB3-BB7F-D342-B86E-C87275B04A27}"/>
              </a:ext>
            </a:extLst>
          </p:cNvPr>
          <p:cNvSpPr/>
          <p:nvPr/>
        </p:nvSpPr>
        <p:spPr>
          <a:xfrm>
            <a:off x="1799998" y="3176940"/>
            <a:ext cx="10392002" cy="7399141"/>
          </a:xfrm>
          <a:prstGeom prst="rect">
            <a:avLst/>
          </a:prstGeom>
        </p:spPr>
        <p:txBody>
          <a:bodyPr wrap="square" lIns="91440" tIns="45720" rIns="91440" bIns="45720" anchor="t">
            <a:spAutoFit/>
          </a:bodyPr>
          <a:lstStyle/>
          <a:p>
            <a:pPr>
              <a:lnSpc>
                <a:spcPct val="150000"/>
              </a:lnSpc>
              <a:spcAft>
                <a:spcPts val="1200"/>
              </a:spcAft>
            </a:pPr>
            <a:r>
              <a:rPr lang="en-GB" sz="2800" b="0" cap="none" spc="0">
                <a:solidFill>
                  <a:schemeClr val="bg2"/>
                </a:solidFill>
                <a:latin typeface="Arial"/>
                <a:cs typeface="Arial"/>
              </a:rPr>
              <a:t>We enable Clients to become more </a:t>
            </a:r>
            <a:r>
              <a:rPr lang="en-GB" sz="2800" cap="none" spc="0">
                <a:solidFill>
                  <a:schemeClr val="bg2"/>
                </a:solidFill>
                <a:latin typeface="Arial"/>
                <a:cs typeface="Arial"/>
              </a:rPr>
              <a:t>agile</a:t>
            </a:r>
            <a:r>
              <a:rPr lang="en-GB" sz="2800" b="0" cap="none" spc="0">
                <a:solidFill>
                  <a:schemeClr val="bg2"/>
                </a:solidFill>
                <a:latin typeface="Arial"/>
                <a:cs typeface="Arial"/>
              </a:rPr>
              <a:t> and stay ahead of the market by </a:t>
            </a:r>
            <a:r>
              <a:rPr lang="en-GB" sz="2800" cap="none" spc="0">
                <a:solidFill>
                  <a:schemeClr val="bg2"/>
                </a:solidFill>
                <a:latin typeface="Arial"/>
                <a:cs typeface="Arial"/>
              </a:rPr>
              <a:t>accelerating software changes</a:t>
            </a:r>
            <a:r>
              <a:rPr lang="en-GB" sz="2800" b="0" cap="none" spc="0">
                <a:solidFill>
                  <a:schemeClr val="bg2"/>
                </a:solidFill>
                <a:latin typeface="Arial"/>
                <a:cs typeface="Arial"/>
              </a:rPr>
              <a:t>, while </a:t>
            </a:r>
            <a:r>
              <a:rPr lang="en-GB" sz="2800" cap="none" spc="0">
                <a:solidFill>
                  <a:schemeClr val="bg2"/>
                </a:solidFill>
                <a:latin typeface="Arial"/>
                <a:cs typeface="Arial"/>
              </a:rPr>
              <a:t>mitigating risks</a:t>
            </a:r>
            <a:r>
              <a:rPr lang="en-GB" sz="2800" b="0" cap="none" spc="0">
                <a:solidFill>
                  <a:schemeClr val="bg2"/>
                </a:solidFill>
                <a:latin typeface="Arial"/>
                <a:cs typeface="Arial"/>
              </a:rPr>
              <a:t>, </a:t>
            </a:r>
            <a:r>
              <a:rPr lang="en-GB" sz="2800" cap="none" spc="0">
                <a:solidFill>
                  <a:schemeClr val="bg2"/>
                </a:solidFill>
                <a:latin typeface="Arial"/>
                <a:cs typeface="Arial"/>
              </a:rPr>
              <a:t>increasing reliability </a:t>
            </a:r>
            <a:r>
              <a:rPr lang="en-GB" sz="2800" b="0" cap="none" spc="0">
                <a:solidFill>
                  <a:schemeClr val="bg2"/>
                </a:solidFill>
                <a:latin typeface="Arial"/>
                <a:cs typeface="Arial"/>
              </a:rPr>
              <a:t>and </a:t>
            </a:r>
            <a:r>
              <a:rPr lang="en-GB" sz="2800" cap="none" spc="0">
                <a:solidFill>
                  <a:schemeClr val="bg2"/>
                </a:solidFill>
                <a:latin typeface="Arial"/>
                <a:cs typeface="Arial"/>
              </a:rPr>
              <a:t>quality</a:t>
            </a:r>
            <a:r>
              <a:rPr lang="en-GB" sz="2800" b="0" cap="none" spc="0">
                <a:solidFill>
                  <a:schemeClr val="bg2"/>
                </a:solidFill>
                <a:latin typeface="Arial"/>
                <a:cs typeface="Arial"/>
              </a:rPr>
              <a:t>.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Applications Management enhances organisational agility</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Making applications easier to manage and run</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Continuous improvement and service excellence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Improving user satisfaction</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Reduced total cost of ownership</a:t>
            </a:r>
          </a:p>
          <a:p>
            <a:pPr>
              <a:lnSpc>
                <a:spcPct val="150000"/>
              </a:lnSpc>
              <a:spcAft>
                <a:spcPts val="1200"/>
              </a:spcAft>
            </a:pPr>
            <a:r>
              <a:rPr lang="en-GB" sz="2800" cap="none" spc="0">
                <a:solidFill>
                  <a:schemeClr val="bg2"/>
                </a:solidFill>
                <a:latin typeface="Arial" panose="020B0604020202020204" pitchFamily="34" charset="0"/>
                <a:cs typeface="Arial" panose="020B0604020202020204" pitchFamily="34" charset="0"/>
              </a:rPr>
              <a:t>We accelerate service delivery which enables greater business agility.</a:t>
            </a:r>
          </a:p>
        </p:txBody>
      </p:sp>
      <p:sp>
        <p:nvSpPr>
          <p:cNvPr id="13" name="Rectangle 12">
            <a:extLst>
              <a:ext uri="{FF2B5EF4-FFF2-40B4-BE49-F238E27FC236}">
                <a16:creationId xmlns:a16="http://schemas.microsoft.com/office/drawing/2014/main" id="{1F8F8C17-6DA5-304C-BEEE-C37C660F0A9A}"/>
              </a:ext>
            </a:extLst>
          </p:cNvPr>
          <p:cNvSpPr/>
          <p:nvPr/>
        </p:nvSpPr>
        <p:spPr>
          <a:xfrm>
            <a:off x="17354621" y="2663316"/>
            <a:ext cx="5229384" cy="1539297"/>
          </a:xfrm>
          <a:prstGeom prst="rect">
            <a:avLst/>
          </a:prstGeom>
          <a:solidFill>
            <a:schemeClr val="tx1"/>
          </a:solidFill>
        </p:spPr>
        <p:txBody>
          <a:bodyPr wrap="square" lIns="144000" tIns="144000" rIns="144000" bIns="144000" anchor="ctr">
            <a:noAutofit/>
          </a:bodyPr>
          <a:lstStyle/>
          <a:p>
            <a:pPr marL="71755" defTabSz="914400">
              <a:lnSpc>
                <a:spcPct val="100000"/>
              </a:lnSpc>
              <a:spcAft>
                <a:spcPts val="600"/>
              </a:spcAft>
              <a:defRPr sz="2000">
                <a:solidFill>
                  <a:srgbClr val="5E5E5E"/>
                </a:solidFill>
              </a:defRPr>
            </a:pPr>
            <a:r>
              <a:rPr lang="en-US" sz="3200" cap="none" spc="0">
                <a:solidFill>
                  <a:schemeClr val="bg2"/>
                </a:solidFill>
                <a:cs typeface="Arial" panose="020B0604020202020204"/>
              </a:rPr>
              <a:t>Assess</a:t>
            </a:r>
          </a:p>
          <a:p>
            <a:pPr marL="71755" defTabSz="914400">
              <a:lnSpc>
                <a:spcPct val="100000"/>
              </a:lnSpc>
              <a:spcAft>
                <a:spcPts val="600"/>
              </a:spcAft>
              <a:defRPr sz="2000">
                <a:solidFill>
                  <a:srgbClr val="5E5E5E"/>
                </a:solidFill>
              </a:defRPr>
            </a:pPr>
            <a:r>
              <a:rPr lang="en-US" sz="2400" b="0" cap="none" spc="0">
                <a:solidFill>
                  <a:schemeClr val="bg2"/>
                </a:solidFill>
              </a:rPr>
              <a:t>Application estate effectiveness</a:t>
            </a:r>
            <a:endParaRPr lang="en-US" sz="2400" b="0" cap="none" spc="0">
              <a:solidFill>
                <a:schemeClr val="bg2"/>
              </a:solidFill>
              <a:cs typeface="Arial" panose="020B0604020202020204"/>
            </a:endParaRPr>
          </a:p>
        </p:txBody>
      </p:sp>
      <p:sp>
        <p:nvSpPr>
          <p:cNvPr id="14" name="Rectangle 13">
            <a:extLst>
              <a:ext uri="{FF2B5EF4-FFF2-40B4-BE49-F238E27FC236}">
                <a16:creationId xmlns:a16="http://schemas.microsoft.com/office/drawing/2014/main" id="{CB9A4509-584C-6B4A-9AA1-782395288491}"/>
              </a:ext>
            </a:extLst>
          </p:cNvPr>
          <p:cNvSpPr/>
          <p:nvPr/>
        </p:nvSpPr>
        <p:spPr>
          <a:xfrm>
            <a:off x="17354620" y="4606688"/>
            <a:ext cx="5229384" cy="1539297"/>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3200" cap="none" spc="0">
                <a:solidFill>
                  <a:schemeClr val="bg2"/>
                </a:solidFill>
              </a:rPr>
              <a:t>Improve</a:t>
            </a:r>
            <a:endParaRPr lang="en-US" sz="3200" b="0" cap="none" spc="0">
              <a:solidFill>
                <a:schemeClr val="bg2"/>
              </a:solidFill>
            </a:endParaRPr>
          </a:p>
          <a:p>
            <a:pPr marL="72000" defTabSz="914400">
              <a:lnSpc>
                <a:spcPct val="100000"/>
              </a:lnSpc>
              <a:spcAft>
                <a:spcPts val="600"/>
              </a:spcAft>
              <a:defRPr sz="2000">
                <a:solidFill>
                  <a:srgbClr val="5E5E5E"/>
                </a:solidFill>
              </a:defRPr>
            </a:pPr>
            <a:r>
              <a:rPr lang="en-US" sz="2400" b="0" cap="none" spc="0">
                <a:solidFill>
                  <a:schemeClr val="bg2"/>
                </a:solidFill>
              </a:rPr>
              <a:t>Application estate efficiency</a:t>
            </a:r>
          </a:p>
        </p:txBody>
      </p:sp>
      <p:sp>
        <p:nvSpPr>
          <p:cNvPr id="15" name="Rectangle 14">
            <a:extLst>
              <a:ext uri="{FF2B5EF4-FFF2-40B4-BE49-F238E27FC236}">
                <a16:creationId xmlns:a16="http://schemas.microsoft.com/office/drawing/2014/main" id="{4259570F-52C2-8347-8156-BAD827F5ACC4}"/>
              </a:ext>
            </a:extLst>
          </p:cNvPr>
          <p:cNvSpPr/>
          <p:nvPr/>
        </p:nvSpPr>
        <p:spPr>
          <a:xfrm>
            <a:off x="17354618" y="6550060"/>
            <a:ext cx="5229384" cy="1539297"/>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3200" cap="none" spc="0">
                <a:solidFill>
                  <a:schemeClr val="bg2"/>
                </a:solidFill>
              </a:rPr>
              <a:t>Transform</a:t>
            </a:r>
            <a:endParaRPr lang="en-US" sz="3200" b="0" cap="none" spc="0">
              <a:solidFill>
                <a:schemeClr val="bg2"/>
              </a:solidFill>
            </a:endParaRPr>
          </a:p>
          <a:p>
            <a:pPr marL="72000" defTabSz="914400">
              <a:lnSpc>
                <a:spcPct val="100000"/>
              </a:lnSpc>
              <a:spcAft>
                <a:spcPts val="600"/>
              </a:spcAft>
              <a:defRPr sz="2000">
                <a:solidFill>
                  <a:srgbClr val="5E5E5E"/>
                </a:solidFill>
              </a:defRPr>
            </a:pPr>
            <a:r>
              <a:rPr lang="en-US" sz="2400" b="0" cap="none" spc="0">
                <a:solidFill>
                  <a:schemeClr val="bg2"/>
                </a:solidFill>
              </a:rPr>
              <a:t>Applications into a future-proof state</a:t>
            </a:r>
          </a:p>
        </p:txBody>
      </p:sp>
      <p:sp>
        <p:nvSpPr>
          <p:cNvPr id="17" name="Rectangle 16">
            <a:extLst>
              <a:ext uri="{FF2B5EF4-FFF2-40B4-BE49-F238E27FC236}">
                <a16:creationId xmlns:a16="http://schemas.microsoft.com/office/drawing/2014/main" id="{C369C319-DD4D-2541-AFEF-5D4E1B3A32C4}"/>
              </a:ext>
            </a:extLst>
          </p:cNvPr>
          <p:cNvSpPr/>
          <p:nvPr/>
        </p:nvSpPr>
        <p:spPr>
          <a:xfrm>
            <a:off x="17354617" y="8493432"/>
            <a:ext cx="5229384" cy="1539297"/>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3200" cap="none" spc="0">
                <a:solidFill>
                  <a:schemeClr val="bg2"/>
                </a:solidFill>
              </a:rPr>
              <a:t>Transition</a:t>
            </a:r>
            <a:endParaRPr lang="en-US" sz="3200" b="0" cap="none" spc="0">
              <a:solidFill>
                <a:schemeClr val="bg2"/>
              </a:solidFill>
            </a:endParaRPr>
          </a:p>
          <a:p>
            <a:pPr marL="72000" defTabSz="914400">
              <a:lnSpc>
                <a:spcPct val="100000"/>
              </a:lnSpc>
              <a:spcAft>
                <a:spcPts val="600"/>
              </a:spcAft>
              <a:defRPr sz="2000">
                <a:solidFill>
                  <a:srgbClr val="5E5E5E"/>
                </a:solidFill>
              </a:defRPr>
            </a:pPr>
            <a:r>
              <a:rPr lang="en-US" sz="2400" b="0" cap="none" spc="0">
                <a:solidFill>
                  <a:schemeClr val="bg2"/>
                </a:solidFill>
              </a:rPr>
              <a:t>Safely &amp; efficiently into business </a:t>
            </a:r>
            <a:br>
              <a:rPr lang="en-US" sz="2400" b="0" cap="none" spc="0">
                <a:solidFill>
                  <a:schemeClr val="bg2"/>
                </a:solidFill>
              </a:rPr>
            </a:br>
            <a:r>
              <a:rPr lang="en-US" sz="2400" b="0" cap="none" spc="0">
                <a:solidFill>
                  <a:schemeClr val="bg2"/>
                </a:solidFill>
              </a:rPr>
              <a:t>as usual support</a:t>
            </a:r>
          </a:p>
        </p:txBody>
      </p:sp>
      <p:sp>
        <p:nvSpPr>
          <p:cNvPr id="21" name="Rectangle 20">
            <a:extLst>
              <a:ext uri="{FF2B5EF4-FFF2-40B4-BE49-F238E27FC236}">
                <a16:creationId xmlns:a16="http://schemas.microsoft.com/office/drawing/2014/main" id="{992F8E02-3DA0-9245-9030-B5C278633C4A}"/>
              </a:ext>
            </a:extLst>
          </p:cNvPr>
          <p:cNvSpPr/>
          <p:nvPr/>
        </p:nvSpPr>
        <p:spPr>
          <a:xfrm>
            <a:off x="17354617" y="10436803"/>
            <a:ext cx="5229384" cy="1539297"/>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3200" cap="none" spc="0">
                <a:solidFill>
                  <a:schemeClr val="bg2"/>
                </a:solidFill>
              </a:rPr>
              <a:t>Run Applications</a:t>
            </a:r>
            <a:endParaRPr lang="en-US" sz="3200" b="0" cap="none" spc="0">
              <a:solidFill>
                <a:schemeClr val="bg2"/>
              </a:solidFill>
            </a:endParaRPr>
          </a:p>
          <a:p>
            <a:pPr marL="72000" defTabSz="914400">
              <a:lnSpc>
                <a:spcPct val="100000"/>
              </a:lnSpc>
              <a:spcAft>
                <a:spcPts val="600"/>
              </a:spcAft>
              <a:defRPr sz="2000">
                <a:solidFill>
                  <a:srgbClr val="5E5E5E"/>
                </a:solidFill>
              </a:defRPr>
            </a:pPr>
            <a:r>
              <a:rPr lang="en-US" sz="2400" b="0" cap="none" spc="0">
                <a:solidFill>
                  <a:schemeClr val="bg2"/>
                </a:solidFill>
              </a:rPr>
              <a:t>At their full potential</a:t>
            </a:r>
          </a:p>
        </p:txBody>
      </p:sp>
      <p:sp>
        <p:nvSpPr>
          <p:cNvPr id="25" name="Rectangle">
            <a:extLst>
              <a:ext uri="{FF2B5EF4-FFF2-40B4-BE49-F238E27FC236}">
                <a16:creationId xmlns:a16="http://schemas.microsoft.com/office/drawing/2014/main" id="{F0CE053B-E8B0-1947-B822-E6A12C5910F9}"/>
              </a:ext>
            </a:extLst>
          </p:cNvPr>
          <p:cNvSpPr/>
          <p:nvPr/>
        </p:nvSpPr>
        <p:spPr>
          <a:xfrm>
            <a:off x="16600232" y="2453075"/>
            <a:ext cx="45719" cy="9818175"/>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pic>
        <p:nvPicPr>
          <p:cNvPr id="27" name="Graphic 26">
            <a:extLst>
              <a:ext uri="{FF2B5EF4-FFF2-40B4-BE49-F238E27FC236}">
                <a16:creationId xmlns:a16="http://schemas.microsoft.com/office/drawing/2014/main" id="{B086793F-8656-164D-B677-8024AC50B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70808" y="6585419"/>
            <a:ext cx="914400" cy="914400"/>
          </a:xfrm>
          <a:prstGeom prst="rect">
            <a:avLst/>
          </a:prstGeom>
        </p:spPr>
      </p:pic>
    </p:spTree>
    <p:extLst>
      <p:ext uri="{BB962C8B-B14F-4D97-AF65-F5344CB8AC3E}">
        <p14:creationId xmlns:p14="http://schemas.microsoft.com/office/powerpoint/2010/main" val="4120811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47</a:t>
            </a:fld>
            <a:endParaRPr/>
          </a:p>
        </p:txBody>
      </p:sp>
      <p:sp>
        <p:nvSpPr>
          <p:cNvPr id="770" name="Client Name  Presentation Title  -  1. Chapter Name"/>
          <p:cNvSpPr txBox="1">
            <a:spLocks noGrp="1"/>
          </p:cNvSpPr>
          <p:nvPr>
            <p:ph type="body" sz="quarter" idx="13"/>
          </p:nvPr>
        </p:nvSpPr>
        <p:spPr>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
        <p:nvSpPr>
          <p:cNvPr id="9" name="Endava at a glance">
            <a:extLst>
              <a:ext uri="{FF2B5EF4-FFF2-40B4-BE49-F238E27FC236}">
                <a16:creationId xmlns:a16="http://schemas.microsoft.com/office/drawing/2014/main" id="{3F8DC05C-2843-C646-85E2-CFF4A7B4EE43}"/>
              </a:ext>
            </a:extLst>
          </p:cNvPr>
          <p:cNvSpPr txBox="1"/>
          <p:nvPr/>
        </p:nvSpPr>
        <p:spPr>
          <a:xfrm>
            <a:off x="1724345" y="1777461"/>
            <a:ext cx="472565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mj-lt"/>
              </a:rPr>
              <a:t>Key focus areas</a:t>
            </a:r>
          </a:p>
        </p:txBody>
      </p:sp>
      <p:sp>
        <p:nvSpPr>
          <p:cNvPr id="10" name="Rectangle">
            <a:extLst>
              <a:ext uri="{FF2B5EF4-FFF2-40B4-BE49-F238E27FC236}">
                <a16:creationId xmlns:a16="http://schemas.microsoft.com/office/drawing/2014/main" id="{F3B71EFA-C594-8541-8388-F796ED581893}"/>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11" name="Rectangle 10">
            <a:extLst>
              <a:ext uri="{FF2B5EF4-FFF2-40B4-BE49-F238E27FC236}">
                <a16:creationId xmlns:a16="http://schemas.microsoft.com/office/drawing/2014/main" id="{E7A62EB3-BB7F-D342-B86E-C87275B04A27}"/>
              </a:ext>
            </a:extLst>
          </p:cNvPr>
          <p:cNvSpPr/>
          <p:nvPr/>
        </p:nvSpPr>
        <p:spPr>
          <a:xfrm>
            <a:off x="1799998" y="3149600"/>
            <a:ext cx="10392002" cy="1951432"/>
          </a:xfrm>
          <a:prstGeom prst="rect">
            <a:avLst/>
          </a:prstGeom>
        </p:spPr>
        <p:txBody>
          <a:bodyPr wrap="square">
            <a:spAutoFit/>
          </a:bodyPr>
          <a:lstStyle/>
          <a:p>
            <a:pPr>
              <a:lnSpc>
                <a:spcPct val="150000"/>
              </a:lnSpc>
              <a:spcAft>
                <a:spcPts val="1200"/>
              </a:spcAft>
            </a:pPr>
            <a:r>
              <a:rPr lang="en-GB" sz="2800" b="0" cap="none" spc="0">
                <a:solidFill>
                  <a:schemeClr val="bg2"/>
                </a:solidFill>
                <a:latin typeface="Arial" panose="020B0604020202020204" pitchFamily="34" charset="0"/>
                <a:cs typeface="Arial" panose="020B0604020202020204" pitchFamily="34" charset="0"/>
              </a:rPr>
              <a:t>We optimise clients’ current applications estate to enhance agility, improve quality of service, drive continuous improvement and reduce total cost of ownership. </a:t>
            </a:r>
          </a:p>
        </p:txBody>
      </p:sp>
      <p:sp>
        <p:nvSpPr>
          <p:cNvPr id="13" name="Rectangle 12">
            <a:extLst>
              <a:ext uri="{FF2B5EF4-FFF2-40B4-BE49-F238E27FC236}">
                <a16:creationId xmlns:a16="http://schemas.microsoft.com/office/drawing/2014/main" id="{1F8F8C17-6DA5-304C-BEEE-C37C660F0A9A}"/>
              </a:ext>
            </a:extLst>
          </p:cNvPr>
          <p:cNvSpPr/>
          <p:nvPr/>
        </p:nvSpPr>
        <p:spPr>
          <a:xfrm>
            <a:off x="5707999" y="6821488"/>
            <a:ext cx="5175723" cy="1539297"/>
          </a:xfrm>
          <a:prstGeom prst="rect">
            <a:avLst/>
          </a:prstGeom>
          <a:solidFill>
            <a:schemeClr val="tx2">
              <a:lumMod val="90000"/>
            </a:schemeClr>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2400" b="0" cap="none" spc="0">
                <a:solidFill>
                  <a:schemeClr val="bg2"/>
                </a:solidFill>
              </a:rPr>
              <a:t>Agile Applications Management</a:t>
            </a:r>
          </a:p>
        </p:txBody>
      </p:sp>
      <p:sp>
        <p:nvSpPr>
          <p:cNvPr id="16" name="Rectangle 15">
            <a:extLst>
              <a:ext uri="{FF2B5EF4-FFF2-40B4-BE49-F238E27FC236}">
                <a16:creationId xmlns:a16="http://schemas.microsoft.com/office/drawing/2014/main" id="{278D7BA6-F170-AE40-B9F2-6604AB28F00F}"/>
              </a:ext>
            </a:extLst>
          </p:cNvPr>
          <p:cNvSpPr/>
          <p:nvPr/>
        </p:nvSpPr>
        <p:spPr>
          <a:xfrm>
            <a:off x="5695526" y="8490752"/>
            <a:ext cx="5175723" cy="1539297"/>
          </a:xfrm>
          <a:prstGeom prst="rect">
            <a:avLst/>
          </a:prstGeom>
          <a:solidFill>
            <a:schemeClr val="tx2">
              <a:lumMod val="90000"/>
            </a:schemeClr>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2400" b="0" cap="none" spc="0">
                <a:solidFill>
                  <a:schemeClr val="bg2"/>
                </a:solidFill>
              </a:rPr>
              <a:t>Award-winning Service Desk</a:t>
            </a:r>
          </a:p>
        </p:txBody>
      </p:sp>
      <p:sp>
        <p:nvSpPr>
          <p:cNvPr id="18" name="Rectangle 17">
            <a:extLst>
              <a:ext uri="{FF2B5EF4-FFF2-40B4-BE49-F238E27FC236}">
                <a16:creationId xmlns:a16="http://schemas.microsoft.com/office/drawing/2014/main" id="{9A6EEF4C-1CE8-2844-945E-250E3F94B1CA}"/>
              </a:ext>
            </a:extLst>
          </p:cNvPr>
          <p:cNvSpPr/>
          <p:nvPr/>
        </p:nvSpPr>
        <p:spPr>
          <a:xfrm>
            <a:off x="5707998" y="10160016"/>
            <a:ext cx="5175723" cy="1539297"/>
          </a:xfrm>
          <a:prstGeom prst="rect">
            <a:avLst/>
          </a:prstGeom>
          <a:solidFill>
            <a:schemeClr val="tx2">
              <a:lumMod val="90000"/>
            </a:schemeClr>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2400" b="0" cap="none" spc="0">
                <a:solidFill>
                  <a:schemeClr val="bg2"/>
                </a:solidFill>
              </a:rPr>
              <a:t>Continuous improvement and service excellence</a:t>
            </a:r>
          </a:p>
        </p:txBody>
      </p:sp>
      <p:sp>
        <p:nvSpPr>
          <p:cNvPr id="2" name="Chevron 1">
            <a:extLst>
              <a:ext uri="{FF2B5EF4-FFF2-40B4-BE49-F238E27FC236}">
                <a16:creationId xmlns:a16="http://schemas.microsoft.com/office/drawing/2014/main" id="{CE929C52-591B-A644-A0BA-369EFC99C897}"/>
              </a:ext>
            </a:extLst>
          </p:cNvPr>
          <p:cNvSpPr/>
          <p:nvPr/>
        </p:nvSpPr>
        <p:spPr>
          <a:xfrm>
            <a:off x="11572318" y="8607488"/>
            <a:ext cx="1117600" cy="1117600"/>
          </a:xfrm>
          <a:prstGeom prst="chevron">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9" name="Rectangle 18">
            <a:extLst>
              <a:ext uri="{FF2B5EF4-FFF2-40B4-BE49-F238E27FC236}">
                <a16:creationId xmlns:a16="http://schemas.microsoft.com/office/drawing/2014/main" id="{C958022F-CD80-F442-B70D-E6E151DCAF6F}"/>
              </a:ext>
            </a:extLst>
          </p:cNvPr>
          <p:cNvSpPr/>
          <p:nvPr/>
        </p:nvSpPr>
        <p:spPr>
          <a:xfrm>
            <a:off x="13378513" y="5747545"/>
            <a:ext cx="5188198" cy="1539297"/>
          </a:xfrm>
          <a:prstGeom prst="rect">
            <a:avLst/>
          </a:prstGeom>
          <a:solidFill>
            <a:schemeClr val="accent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2400" b="0" cap="none" spc="0">
                <a:solidFill>
                  <a:schemeClr val="tx1"/>
                </a:solidFill>
              </a:rPr>
              <a:t>Seamless transition</a:t>
            </a:r>
          </a:p>
        </p:txBody>
      </p:sp>
      <p:sp>
        <p:nvSpPr>
          <p:cNvPr id="20" name="Rectangle 19">
            <a:extLst>
              <a:ext uri="{FF2B5EF4-FFF2-40B4-BE49-F238E27FC236}">
                <a16:creationId xmlns:a16="http://schemas.microsoft.com/office/drawing/2014/main" id="{C094EBDD-9E2C-9E43-9AE8-A5980DC57A83}"/>
              </a:ext>
            </a:extLst>
          </p:cNvPr>
          <p:cNvSpPr/>
          <p:nvPr/>
        </p:nvSpPr>
        <p:spPr>
          <a:xfrm>
            <a:off x="13378514" y="7416809"/>
            <a:ext cx="5175723" cy="1539297"/>
          </a:xfrm>
          <a:prstGeom prst="rect">
            <a:avLst/>
          </a:prstGeom>
          <a:solidFill>
            <a:schemeClr val="accent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2400" b="0" cap="none" spc="0">
                <a:solidFill>
                  <a:schemeClr val="tx1"/>
                </a:solidFill>
              </a:rPr>
              <a:t>Enhanced business agility</a:t>
            </a:r>
          </a:p>
        </p:txBody>
      </p:sp>
      <p:sp>
        <p:nvSpPr>
          <p:cNvPr id="22" name="Rectangle 21">
            <a:extLst>
              <a:ext uri="{FF2B5EF4-FFF2-40B4-BE49-F238E27FC236}">
                <a16:creationId xmlns:a16="http://schemas.microsoft.com/office/drawing/2014/main" id="{B0BC6854-ACAC-1A4E-9766-975BA5A9AFD3}"/>
              </a:ext>
            </a:extLst>
          </p:cNvPr>
          <p:cNvSpPr/>
          <p:nvPr/>
        </p:nvSpPr>
        <p:spPr>
          <a:xfrm>
            <a:off x="13390986" y="9086073"/>
            <a:ext cx="5175723" cy="1539297"/>
          </a:xfrm>
          <a:prstGeom prst="rect">
            <a:avLst/>
          </a:prstGeom>
          <a:solidFill>
            <a:schemeClr val="accent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2400" b="0" cap="none" spc="0">
                <a:solidFill>
                  <a:schemeClr val="tx1"/>
                </a:solidFill>
              </a:rPr>
              <a:t>Applications that are easier to run and manage</a:t>
            </a:r>
          </a:p>
        </p:txBody>
      </p:sp>
      <p:sp>
        <p:nvSpPr>
          <p:cNvPr id="23" name="Rectangle 22">
            <a:extLst>
              <a:ext uri="{FF2B5EF4-FFF2-40B4-BE49-F238E27FC236}">
                <a16:creationId xmlns:a16="http://schemas.microsoft.com/office/drawing/2014/main" id="{2A78A2E0-6E8D-0440-A0DD-814FC73B6B65}"/>
              </a:ext>
            </a:extLst>
          </p:cNvPr>
          <p:cNvSpPr/>
          <p:nvPr/>
        </p:nvSpPr>
        <p:spPr>
          <a:xfrm>
            <a:off x="13378513" y="10755337"/>
            <a:ext cx="5175723" cy="1539297"/>
          </a:xfrm>
          <a:prstGeom prst="rect">
            <a:avLst/>
          </a:prstGeom>
          <a:solidFill>
            <a:schemeClr val="accent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2400" b="0" cap="none" spc="0">
                <a:solidFill>
                  <a:schemeClr val="tx1"/>
                </a:solidFill>
              </a:rPr>
              <a:t>Reduced total cost ownership over time</a:t>
            </a:r>
          </a:p>
        </p:txBody>
      </p:sp>
    </p:spTree>
    <p:extLst>
      <p:ext uri="{BB962C8B-B14F-4D97-AF65-F5344CB8AC3E}">
        <p14:creationId xmlns:p14="http://schemas.microsoft.com/office/powerpoint/2010/main" val="3157384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48</a:t>
            </a:fld>
            <a:endParaRPr/>
          </a:p>
        </p:txBody>
      </p:sp>
      <p:sp>
        <p:nvSpPr>
          <p:cNvPr id="770" name="Client Name  Presentation Title  -  1. Chapter Name"/>
          <p:cNvSpPr txBox="1">
            <a:spLocks noGrp="1"/>
          </p:cNvSpPr>
          <p:nvPr>
            <p:ph type="body" sz="quarter" idx="13"/>
          </p:nvPr>
        </p:nvSpPr>
        <p:spPr>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
        <p:nvSpPr>
          <p:cNvPr id="9" name="Endava at a glance">
            <a:extLst>
              <a:ext uri="{FF2B5EF4-FFF2-40B4-BE49-F238E27FC236}">
                <a16:creationId xmlns:a16="http://schemas.microsoft.com/office/drawing/2014/main" id="{3F8DC05C-2843-C646-85E2-CFF4A7B4EE43}"/>
              </a:ext>
            </a:extLst>
          </p:cNvPr>
          <p:cNvSpPr txBox="1"/>
          <p:nvPr/>
        </p:nvSpPr>
        <p:spPr>
          <a:xfrm>
            <a:off x="1724345" y="1777461"/>
            <a:ext cx="14176958"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mj-lt"/>
              </a:rPr>
              <a:t>The different aspects of Application Management</a:t>
            </a:r>
          </a:p>
        </p:txBody>
      </p:sp>
      <p:sp>
        <p:nvSpPr>
          <p:cNvPr id="10" name="Rectangle">
            <a:extLst>
              <a:ext uri="{FF2B5EF4-FFF2-40B4-BE49-F238E27FC236}">
                <a16:creationId xmlns:a16="http://schemas.microsoft.com/office/drawing/2014/main" id="{F3B71EFA-C594-8541-8388-F796ED581893}"/>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53" name="Rectangle">
            <a:extLst>
              <a:ext uri="{FF2B5EF4-FFF2-40B4-BE49-F238E27FC236}">
                <a16:creationId xmlns:a16="http://schemas.microsoft.com/office/drawing/2014/main" id="{055539ED-E3FE-2346-A864-ED3E73DC8FC9}"/>
              </a:ext>
            </a:extLst>
          </p:cNvPr>
          <p:cNvSpPr/>
          <p:nvPr/>
        </p:nvSpPr>
        <p:spPr>
          <a:xfrm rot="16200000">
            <a:off x="11058726"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4" name="FINANCIAL SERVICES IS OUR HERITAGE…">
            <a:extLst>
              <a:ext uri="{FF2B5EF4-FFF2-40B4-BE49-F238E27FC236}">
                <a16:creationId xmlns:a16="http://schemas.microsoft.com/office/drawing/2014/main" id="{082F8841-DDB2-2D43-A6E3-A32DFBA360FF}"/>
              </a:ext>
            </a:extLst>
          </p:cNvPr>
          <p:cNvSpPr txBox="1"/>
          <p:nvPr/>
        </p:nvSpPr>
        <p:spPr>
          <a:xfrm>
            <a:off x="10633276" y="6898797"/>
            <a:ext cx="3600000" cy="33364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p>
            <a:pPr>
              <a:defRPr spc="198">
                <a:solidFill>
                  <a:srgbClr val="000000"/>
                </a:solidFill>
              </a:defRPr>
            </a:pPr>
            <a:r>
              <a:rPr lang="en-US">
                <a:latin typeface="Arial" panose="020B0604020202020204" pitchFamily="34" charset="0"/>
                <a:cs typeface="Arial" panose="020B0604020202020204" pitchFamily="34" charset="0"/>
              </a:rPr>
              <a:t>Proactive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Support</a:t>
            </a:r>
          </a:p>
          <a:p>
            <a:pPr>
              <a:defRPr spc="198">
                <a:solidFill>
                  <a:srgbClr val="000000"/>
                </a:solidFill>
              </a:defRPr>
            </a:pPr>
            <a:endParaRPr>
              <a:latin typeface="Arial" panose="020B0604020202020204" pitchFamily="34" charset="0"/>
              <a:cs typeface="Arial" panose="020B0604020202020204" pitchFamily="34" charset="0"/>
            </a:endParaRPr>
          </a:p>
          <a:p>
            <a:pPr marL="342900" indent="-342900" defTabSz="821531">
              <a:lnSpc>
                <a:spcPct val="100000"/>
              </a:lnSpc>
              <a:spcAft>
                <a:spcPts val="1200"/>
              </a:spcAft>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a:latin typeface="Arial" panose="020B0604020202020204" pitchFamily="34" charset="0"/>
                <a:cs typeface="Arial" panose="020B0604020202020204" pitchFamily="34" charset="0"/>
              </a:rPr>
              <a:t>Proactive Maintenance – patching and upgrades</a:t>
            </a:r>
          </a:p>
        </p:txBody>
      </p:sp>
      <p:sp>
        <p:nvSpPr>
          <p:cNvPr id="51" name="Rectangle">
            <a:extLst>
              <a:ext uri="{FF2B5EF4-FFF2-40B4-BE49-F238E27FC236}">
                <a16:creationId xmlns:a16="http://schemas.microsoft.com/office/drawing/2014/main" id="{45F8E439-9AE3-8A47-9A53-082C94630B2F}"/>
              </a:ext>
            </a:extLst>
          </p:cNvPr>
          <p:cNvSpPr/>
          <p:nvPr/>
        </p:nvSpPr>
        <p:spPr>
          <a:xfrm rot="16200000">
            <a:off x="2180457"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55" name="FINANCIAL SERVICES IS OUR HERITAGE…">
            <a:extLst>
              <a:ext uri="{FF2B5EF4-FFF2-40B4-BE49-F238E27FC236}">
                <a16:creationId xmlns:a16="http://schemas.microsoft.com/office/drawing/2014/main" id="{5D476B2E-8BC2-A54E-8975-CCF6118CD078}"/>
              </a:ext>
            </a:extLst>
          </p:cNvPr>
          <p:cNvSpPr txBox="1"/>
          <p:nvPr/>
        </p:nvSpPr>
        <p:spPr>
          <a:xfrm>
            <a:off x="1774956" y="6898797"/>
            <a:ext cx="3600000" cy="33364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p>
            <a:pPr>
              <a:defRPr spc="198">
                <a:solidFill>
                  <a:srgbClr val="000000"/>
                </a:solidFill>
              </a:defRPr>
            </a:pPr>
            <a:r>
              <a:rPr lang="en-US">
                <a:latin typeface="Arial" panose="020B0604020202020204" pitchFamily="34" charset="0"/>
                <a:cs typeface="Arial" panose="020B0604020202020204" pitchFamily="34" charset="0"/>
              </a:rPr>
              <a:t>AM Assessments/ Health Check</a:t>
            </a:r>
          </a:p>
          <a:p>
            <a:pPr>
              <a:defRPr spc="198">
                <a:solidFill>
                  <a:srgbClr val="000000"/>
                </a:solidFill>
              </a:defRPr>
            </a:pPr>
            <a:endParaRPr>
              <a:latin typeface="Arial" panose="020B0604020202020204" pitchFamily="34" charset="0"/>
              <a:cs typeface="Arial" panose="020B0604020202020204" pitchFamily="34" charset="0"/>
            </a:endParaRPr>
          </a:p>
          <a:p>
            <a:pPr marL="342900" indent="-342900" defTabSz="821531">
              <a:lnSpc>
                <a:spcPct val="100000"/>
              </a:lnSpc>
              <a:spcAft>
                <a:spcPts val="1200"/>
              </a:spcAft>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a:latin typeface="Arial" panose="020B0604020202020204" pitchFamily="34" charset="0"/>
                <a:cs typeface="Arial" panose="020B0604020202020204" pitchFamily="34" charset="0"/>
              </a:rPr>
              <a:t>Initial investigations</a:t>
            </a:r>
          </a:p>
          <a:p>
            <a:pPr marL="342900" indent="-342900" defTabSz="821531">
              <a:lnSpc>
                <a:spcPct val="100000"/>
              </a:lnSpc>
              <a:spcAft>
                <a:spcPts val="1200"/>
              </a:spcAft>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a:latin typeface="Arial" panose="020B0604020202020204" pitchFamily="34" charset="0"/>
                <a:cs typeface="Arial" panose="020B0604020202020204" pitchFamily="34" charset="0"/>
              </a:rPr>
              <a:t>Data Analysing</a:t>
            </a:r>
          </a:p>
          <a:p>
            <a:pPr marL="342900" indent="-342900" defTabSz="821531">
              <a:lnSpc>
                <a:spcPct val="100000"/>
              </a:lnSpc>
              <a:spcAft>
                <a:spcPts val="1200"/>
              </a:spcAft>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a:latin typeface="Arial" panose="020B0604020202020204" pitchFamily="34" charset="0"/>
                <a:cs typeface="Arial" panose="020B0604020202020204" pitchFamily="34" charset="0"/>
              </a:rPr>
              <a:t>Advice on business process improvement</a:t>
            </a:r>
          </a:p>
        </p:txBody>
      </p:sp>
      <p:sp>
        <p:nvSpPr>
          <p:cNvPr id="52" name="Rectangle">
            <a:extLst>
              <a:ext uri="{FF2B5EF4-FFF2-40B4-BE49-F238E27FC236}">
                <a16:creationId xmlns:a16="http://schemas.microsoft.com/office/drawing/2014/main" id="{21B8E7CD-86CB-114D-98A1-2DC3383D4999}"/>
              </a:ext>
            </a:extLst>
          </p:cNvPr>
          <p:cNvSpPr/>
          <p:nvPr/>
        </p:nvSpPr>
        <p:spPr>
          <a:xfrm rot="16200000">
            <a:off x="6635800"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3" name="FINANCIAL SERVICES IS OUR HERITAGE…">
            <a:extLst>
              <a:ext uri="{FF2B5EF4-FFF2-40B4-BE49-F238E27FC236}">
                <a16:creationId xmlns:a16="http://schemas.microsoft.com/office/drawing/2014/main" id="{BAA53977-1A22-1D40-B7FB-E3A3EDC818AE}"/>
              </a:ext>
            </a:extLst>
          </p:cNvPr>
          <p:cNvSpPr txBox="1"/>
          <p:nvPr/>
        </p:nvSpPr>
        <p:spPr>
          <a:xfrm>
            <a:off x="6204116" y="6898797"/>
            <a:ext cx="3600000" cy="33364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p>
            <a:pPr>
              <a:defRPr spc="198">
                <a:solidFill>
                  <a:srgbClr val="000000"/>
                </a:solidFill>
              </a:defRPr>
            </a:pPr>
            <a:r>
              <a:rPr lang="en-US">
                <a:latin typeface="Arial" panose="020B0604020202020204" pitchFamily="34" charset="0"/>
                <a:cs typeface="Arial" panose="020B0604020202020204" pitchFamily="34" charset="0"/>
              </a:rPr>
              <a:t>Reactive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Support </a:t>
            </a:r>
          </a:p>
          <a:p>
            <a:pPr>
              <a:defRPr spc="198">
                <a:solidFill>
                  <a:srgbClr val="000000"/>
                </a:solidFill>
              </a:defRPr>
            </a:pPr>
            <a:endParaRPr>
              <a:latin typeface="Arial" panose="020B0604020202020204" pitchFamily="34" charset="0"/>
              <a:cs typeface="Arial" panose="020B0604020202020204" pitchFamily="34" charset="0"/>
            </a:endParaRPr>
          </a:p>
          <a:p>
            <a:pPr marL="342900" indent="-342900" defTabSz="821531">
              <a:lnSpc>
                <a:spcPct val="100000"/>
              </a:lnSpc>
              <a:spcAft>
                <a:spcPts val="1200"/>
              </a:spcAft>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a:latin typeface="Arial" panose="020B0604020202020204" pitchFamily="34" charset="0"/>
                <a:cs typeface="Arial" panose="020B0604020202020204" pitchFamily="34" charset="0"/>
              </a:rPr>
              <a:t>Fault Fix/ Bug Fix – keeping applications up-and-running </a:t>
            </a:r>
          </a:p>
          <a:p>
            <a:pPr marL="342900" indent="-342900" defTabSz="821531">
              <a:lnSpc>
                <a:spcPct val="100000"/>
              </a:lnSpc>
              <a:spcAft>
                <a:spcPts val="1200"/>
              </a:spcAft>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a:latin typeface="Arial" panose="020B0604020202020204" pitchFamily="34" charset="0"/>
                <a:cs typeface="Arial" panose="020B0604020202020204" pitchFamily="34" charset="0"/>
              </a:rPr>
              <a:t>Problem-Solving (root cause analysis) and Service skills are key</a:t>
            </a:r>
          </a:p>
        </p:txBody>
      </p:sp>
      <p:sp>
        <p:nvSpPr>
          <p:cNvPr id="54" name="Rectangle">
            <a:extLst>
              <a:ext uri="{FF2B5EF4-FFF2-40B4-BE49-F238E27FC236}">
                <a16:creationId xmlns:a16="http://schemas.microsoft.com/office/drawing/2014/main" id="{BA12D94E-C143-D848-B3C5-3EE29DF8C8BD}"/>
              </a:ext>
            </a:extLst>
          </p:cNvPr>
          <p:cNvSpPr/>
          <p:nvPr/>
        </p:nvSpPr>
        <p:spPr>
          <a:xfrm rot="16200000">
            <a:off x="15432588"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5" name="FINANCIAL SERVICES IS OUR HERITAGE…">
            <a:extLst>
              <a:ext uri="{FF2B5EF4-FFF2-40B4-BE49-F238E27FC236}">
                <a16:creationId xmlns:a16="http://schemas.microsoft.com/office/drawing/2014/main" id="{E53B875E-6C6A-6541-B244-4EC061FB029F}"/>
              </a:ext>
            </a:extLst>
          </p:cNvPr>
          <p:cNvSpPr txBox="1"/>
          <p:nvPr/>
        </p:nvSpPr>
        <p:spPr>
          <a:xfrm>
            <a:off x="15062436" y="6898797"/>
            <a:ext cx="3600000" cy="33364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p>
            <a:pPr>
              <a:defRPr spc="198">
                <a:solidFill>
                  <a:srgbClr val="000000"/>
                </a:solidFill>
              </a:defRPr>
            </a:pPr>
            <a:r>
              <a:rPr lang="en-US">
                <a:latin typeface="Arial" panose="020B0604020202020204" pitchFamily="34" charset="0"/>
                <a:cs typeface="Arial" panose="020B0604020202020204" pitchFamily="34" charset="0"/>
              </a:rPr>
              <a:t>Change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Management </a:t>
            </a:r>
          </a:p>
          <a:p>
            <a:pPr>
              <a:defRPr spc="198">
                <a:solidFill>
                  <a:srgbClr val="000000"/>
                </a:solidFill>
              </a:defRPr>
            </a:pPr>
            <a:endParaRPr>
              <a:latin typeface="Arial" panose="020B0604020202020204" pitchFamily="34" charset="0"/>
              <a:cs typeface="Arial" panose="020B0604020202020204" pitchFamily="34" charset="0"/>
            </a:endParaRPr>
          </a:p>
          <a:p>
            <a:pPr marL="342900" indent="-342900" defTabSz="821531">
              <a:lnSpc>
                <a:spcPct val="100000"/>
              </a:lnSpc>
              <a:spcAft>
                <a:spcPts val="1200"/>
              </a:spcAft>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a:latin typeface="Arial" panose="020B0604020202020204" pitchFamily="34" charset="0"/>
                <a:cs typeface="Arial" panose="020B0604020202020204" pitchFamily="34" charset="0"/>
              </a:rPr>
              <a:t>Continuous Improvement &amp; changes to existing applications</a:t>
            </a:r>
          </a:p>
        </p:txBody>
      </p:sp>
      <p:sp>
        <p:nvSpPr>
          <p:cNvPr id="19" name="Rectangle">
            <a:extLst>
              <a:ext uri="{FF2B5EF4-FFF2-40B4-BE49-F238E27FC236}">
                <a16:creationId xmlns:a16="http://schemas.microsoft.com/office/drawing/2014/main" id="{C6177BCE-3B51-4744-A3B7-67CF2C19D64A}"/>
              </a:ext>
            </a:extLst>
          </p:cNvPr>
          <p:cNvSpPr/>
          <p:nvPr/>
        </p:nvSpPr>
        <p:spPr>
          <a:xfrm rot="16200000">
            <a:off x="19861747"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20" name="FINANCIAL SERVICES IS OUR HERITAGE…">
            <a:extLst>
              <a:ext uri="{FF2B5EF4-FFF2-40B4-BE49-F238E27FC236}">
                <a16:creationId xmlns:a16="http://schemas.microsoft.com/office/drawing/2014/main" id="{6B4950F1-6667-4946-A33E-A6543AFC1BED}"/>
              </a:ext>
            </a:extLst>
          </p:cNvPr>
          <p:cNvSpPr txBox="1"/>
          <p:nvPr/>
        </p:nvSpPr>
        <p:spPr>
          <a:xfrm>
            <a:off x="19491595" y="6898797"/>
            <a:ext cx="3600000" cy="33364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p>
            <a:pPr>
              <a:defRPr spc="198">
                <a:solidFill>
                  <a:srgbClr val="000000"/>
                </a:solidFill>
              </a:defRPr>
            </a:pPr>
            <a:r>
              <a:rPr lang="en-US">
                <a:latin typeface="Arial" panose="020B0604020202020204" pitchFamily="34" charset="0"/>
                <a:cs typeface="Arial" panose="020B0604020202020204" pitchFamily="34" charset="0"/>
              </a:rPr>
              <a:t>Transformational Support </a:t>
            </a:r>
          </a:p>
          <a:p>
            <a:pPr>
              <a:defRPr spc="198">
                <a:solidFill>
                  <a:srgbClr val="000000"/>
                </a:solidFill>
              </a:defRPr>
            </a:pPr>
            <a:endParaRPr>
              <a:latin typeface="Arial" panose="020B0604020202020204" pitchFamily="34" charset="0"/>
              <a:cs typeface="Arial" panose="020B0604020202020204" pitchFamily="34" charset="0"/>
            </a:endParaRPr>
          </a:p>
          <a:p>
            <a:pPr marL="342900" indent="-342900" defTabSz="821531">
              <a:lnSpc>
                <a:spcPct val="100000"/>
              </a:lnSpc>
              <a:spcAft>
                <a:spcPts val="1200"/>
              </a:spcAft>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GB">
                <a:latin typeface="Arial" panose="020B0604020202020204" pitchFamily="34" charset="0"/>
                <a:cs typeface="Arial" panose="020B0604020202020204" pitchFamily="34" charset="0"/>
              </a:rPr>
              <a:t>Helping our clients transform their business models</a:t>
            </a:r>
          </a:p>
        </p:txBody>
      </p:sp>
      <p:pic>
        <p:nvPicPr>
          <p:cNvPr id="27" name="Graphic 26">
            <a:extLst>
              <a:ext uri="{FF2B5EF4-FFF2-40B4-BE49-F238E27FC236}">
                <a16:creationId xmlns:a16="http://schemas.microsoft.com/office/drawing/2014/main" id="{42ACC981-D22B-BD4D-8766-F66092783F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5708" y="5141973"/>
            <a:ext cx="864000" cy="864000"/>
          </a:xfrm>
          <a:prstGeom prst="rect">
            <a:avLst/>
          </a:prstGeom>
        </p:spPr>
      </p:pic>
      <p:pic>
        <p:nvPicPr>
          <p:cNvPr id="28" name="Graphic 27">
            <a:extLst>
              <a:ext uri="{FF2B5EF4-FFF2-40B4-BE49-F238E27FC236}">
                <a16:creationId xmlns:a16="http://schemas.microsoft.com/office/drawing/2014/main" id="{DF38E6D3-4D77-FC43-B4CD-E319EEEA7A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4650" y="5141730"/>
            <a:ext cx="864000" cy="864000"/>
          </a:xfrm>
          <a:prstGeom prst="rect">
            <a:avLst/>
          </a:prstGeom>
        </p:spPr>
      </p:pic>
      <p:pic>
        <p:nvPicPr>
          <p:cNvPr id="29" name="Graphic 28">
            <a:extLst>
              <a:ext uri="{FF2B5EF4-FFF2-40B4-BE49-F238E27FC236}">
                <a16:creationId xmlns:a16="http://schemas.microsoft.com/office/drawing/2014/main" id="{E02272AB-8126-AE4F-8B0A-2E0C53BF69A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42679" y="5141730"/>
            <a:ext cx="864000" cy="864000"/>
          </a:xfrm>
          <a:prstGeom prst="rect">
            <a:avLst/>
          </a:prstGeom>
        </p:spPr>
      </p:pic>
      <p:pic>
        <p:nvPicPr>
          <p:cNvPr id="30" name="Graphic 29">
            <a:extLst>
              <a:ext uri="{FF2B5EF4-FFF2-40B4-BE49-F238E27FC236}">
                <a16:creationId xmlns:a16="http://schemas.microsoft.com/office/drawing/2014/main" id="{934DADBE-CF95-0F40-B788-36EA8EB5961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121438" y="5139471"/>
            <a:ext cx="914400" cy="914400"/>
          </a:xfrm>
          <a:prstGeom prst="rect">
            <a:avLst/>
          </a:prstGeom>
        </p:spPr>
      </p:pic>
      <p:pic>
        <p:nvPicPr>
          <p:cNvPr id="31" name="Graphic 30">
            <a:extLst>
              <a:ext uri="{FF2B5EF4-FFF2-40B4-BE49-F238E27FC236}">
                <a16:creationId xmlns:a16="http://schemas.microsoft.com/office/drawing/2014/main" id="{2F4FDFD2-1BCB-6C46-BB19-787BAE49660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552629" y="5139471"/>
            <a:ext cx="864000" cy="864000"/>
          </a:xfrm>
          <a:prstGeom prst="rect">
            <a:avLst/>
          </a:prstGeom>
        </p:spPr>
      </p:pic>
    </p:spTree>
    <p:extLst>
      <p:ext uri="{BB962C8B-B14F-4D97-AF65-F5344CB8AC3E}">
        <p14:creationId xmlns:p14="http://schemas.microsoft.com/office/powerpoint/2010/main" val="2025699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49</a:t>
            </a:fld>
            <a:endParaRPr/>
          </a:p>
        </p:txBody>
      </p:sp>
      <p:sp>
        <p:nvSpPr>
          <p:cNvPr id="770" name="Client Name  Presentation Title  -  1. Chapter Name"/>
          <p:cNvSpPr txBox="1">
            <a:spLocks noGrp="1"/>
          </p:cNvSpPr>
          <p:nvPr>
            <p:ph type="body" sz="quarter" idx="13"/>
          </p:nvPr>
        </p:nvSpPr>
        <p:spPr>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
        <p:nvSpPr>
          <p:cNvPr id="10" name="Rectangle">
            <a:extLst>
              <a:ext uri="{FF2B5EF4-FFF2-40B4-BE49-F238E27FC236}">
                <a16:creationId xmlns:a16="http://schemas.microsoft.com/office/drawing/2014/main" id="{F3B71EFA-C594-8541-8388-F796ED581893}"/>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11" name="Rectangle 10">
            <a:extLst>
              <a:ext uri="{FF2B5EF4-FFF2-40B4-BE49-F238E27FC236}">
                <a16:creationId xmlns:a16="http://schemas.microsoft.com/office/drawing/2014/main" id="{E7A62EB3-BB7F-D342-B86E-C87275B04A27}"/>
              </a:ext>
            </a:extLst>
          </p:cNvPr>
          <p:cNvSpPr/>
          <p:nvPr/>
        </p:nvSpPr>
        <p:spPr>
          <a:xfrm>
            <a:off x="1799999" y="3149600"/>
            <a:ext cx="5773848" cy="9799734"/>
          </a:xfrm>
          <a:prstGeom prst="rect">
            <a:avLst/>
          </a:prstGeom>
        </p:spPr>
        <p:txBody>
          <a:bodyPr wrap="square">
            <a:spAutoFit/>
          </a:bodyPr>
          <a:lstStyle/>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ITIL Alignment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Incident Management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Defect correction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Problem Management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Release Management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Minor enhancements and changes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Change management and Change Control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Automated Monitoring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Continuous Service Improvement </a:t>
            </a:r>
          </a:p>
          <a:p>
            <a:pPr marL="457200" indent="-457200">
              <a:lnSpc>
                <a:spcPct val="150000"/>
              </a:lnSpc>
              <a:spcAft>
                <a:spcPts val="1200"/>
              </a:spcAft>
              <a:buFont typeface="Arial" panose="020B0604020202020204" pitchFamily="34" charset="0"/>
              <a:buChar char="•"/>
            </a:pPr>
            <a:r>
              <a:rPr lang="en-GB" sz="2800" b="0" cap="none" spc="0">
                <a:solidFill>
                  <a:schemeClr val="bg2"/>
                </a:solidFill>
                <a:latin typeface="Arial" panose="020B0604020202020204" pitchFamily="34" charset="0"/>
                <a:cs typeface="Arial" panose="020B0604020202020204" pitchFamily="34" charset="0"/>
              </a:rPr>
              <a:t>Service Governance Reporting </a:t>
            </a:r>
          </a:p>
        </p:txBody>
      </p:sp>
      <p:pic>
        <p:nvPicPr>
          <p:cNvPr id="12" name="unknown.png" descr="unknown.png">
            <a:extLst>
              <a:ext uri="{FF2B5EF4-FFF2-40B4-BE49-F238E27FC236}">
                <a16:creationId xmlns:a16="http://schemas.microsoft.com/office/drawing/2014/main" id="{47913BFA-F15A-BE40-B069-300880471D0A}"/>
              </a:ext>
            </a:extLst>
          </p:cNvPr>
          <p:cNvPicPr>
            <a:picLocks noChangeAspect="1"/>
          </p:cNvPicPr>
          <p:nvPr/>
        </p:nvPicPr>
        <p:blipFill>
          <a:blip r:embed="rId3"/>
          <a:stretch>
            <a:fillRect/>
          </a:stretch>
        </p:blipFill>
        <p:spPr>
          <a:xfrm>
            <a:off x="7573846" y="3419932"/>
            <a:ext cx="15022629" cy="8466285"/>
          </a:xfrm>
          <a:prstGeom prst="rect">
            <a:avLst/>
          </a:prstGeom>
          <a:ln w="12700">
            <a:miter lim="400000"/>
          </a:ln>
        </p:spPr>
      </p:pic>
      <p:sp>
        <p:nvSpPr>
          <p:cNvPr id="13" name="Endava at a glance">
            <a:extLst>
              <a:ext uri="{FF2B5EF4-FFF2-40B4-BE49-F238E27FC236}">
                <a16:creationId xmlns:a16="http://schemas.microsoft.com/office/drawing/2014/main" id="{43D118C4-A4BE-614C-A6F3-A406ED8B4E2E}"/>
              </a:ext>
            </a:extLst>
          </p:cNvPr>
          <p:cNvSpPr txBox="1"/>
          <p:nvPr/>
        </p:nvSpPr>
        <p:spPr>
          <a:xfrm>
            <a:off x="1724345" y="1777461"/>
            <a:ext cx="17552882"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mj-lt"/>
              </a:rPr>
              <a:t>BAU Operations Delivery Approach &amp; Call Handling Process </a:t>
            </a:r>
          </a:p>
        </p:txBody>
      </p:sp>
    </p:spTree>
    <p:extLst>
      <p:ext uri="{BB962C8B-B14F-4D97-AF65-F5344CB8AC3E}">
        <p14:creationId xmlns:p14="http://schemas.microsoft.com/office/powerpoint/2010/main" val="33040651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extLst>
              <p:ext uri="{D42A27DB-BD31-4B8C-83A1-F6EECF244321}">
                <p14:modId xmlns:p14="http://schemas.microsoft.com/office/powerpoint/2010/main" val="3360462170"/>
              </p:ext>
            </p:extLst>
          </p:nvPr>
        </p:nvGraphicFramePr>
        <p:xfrm>
          <a:off x="1787224" y="2765348"/>
          <a:ext cx="20809252" cy="9330087"/>
        </p:xfrm>
        <a:graphic>
          <a:graphicData uri="http://schemas.openxmlformats.org/drawingml/2006/table">
            <a:tbl>
              <a:tblPr>
                <a:tableStyleId>{4C3C2611-4C71-4FC5-86AE-919BDF0F9419}</a:tableStyleId>
              </a:tblPr>
              <a:tblGrid>
                <a:gridCol w="20249816">
                  <a:extLst>
                    <a:ext uri="{9D8B030D-6E8A-4147-A177-3AD203B41FA5}">
                      <a16:colId xmlns:a16="http://schemas.microsoft.com/office/drawing/2014/main" val="20001"/>
                    </a:ext>
                  </a:extLst>
                </a:gridCol>
                <a:gridCol w="559436">
                  <a:extLst>
                    <a:ext uri="{9D8B030D-6E8A-4147-A177-3AD203B41FA5}">
                      <a16:colId xmlns:a16="http://schemas.microsoft.com/office/drawing/2014/main" val="2327088535"/>
                    </a:ext>
                  </a:extLst>
                </a:gridCol>
              </a:tblGrid>
              <a:tr h="918425">
                <a:tc>
                  <a:txBody>
                    <a:bodyPr/>
                    <a:lstStyle/>
                    <a:p>
                      <a:pPr algn="l" defTabSz="457200">
                        <a:spcBef>
                          <a:spcPts val="1200"/>
                        </a:spcBef>
                        <a:defRPr sz="1800"/>
                      </a:pPr>
                      <a:endParaRPr lang="en-GB" sz="3200" b="1" baseline="-2533" dirty="0">
                        <a:solidFill>
                          <a:srgbClr val="5E5E5E"/>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dirty="0">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8411662">
                <a:tc>
                  <a:txBody>
                    <a:bodyPr/>
                    <a:lstStyle/>
                    <a:p>
                      <a:pPr marL="457200" indent="-457200" algn="l" fontAlgn="base">
                        <a:buFont typeface="Arial" panose="020B0604020202020204" pitchFamily="34" charset="0"/>
                        <a:buChar char="•"/>
                      </a:pPr>
                      <a:r>
                        <a:rPr lang="en-US" sz="3200" b="0" i="0" u="none" strike="noStrike" cap="none" spc="0" baseline="0" dirty="0">
                          <a:solidFill>
                            <a:srgbClr val="000000"/>
                          </a:solidFill>
                          <a:effectLst/>
                          <a:uFillTx/>
                          <a:latin typeface="+mn-lt"/>
                          <a:ea typeface="+mn-ea"/>
                          <a:cs typeface="+mn-cs"/>
                          <a:sym typeface="Helvetica"/>
                        </a:rPr>
                        <a:t>A </a:t>
                      </a:r>
                      <a:r>
                        <a:rPr lang="en-US" sz="3200" b="1" i="0" u="none" strike="noStrike" cap="none" spc="0" baseline="0" dirty="0">
                          <a:solidFill>
                            <a:srgbClr val="000000"/>
                          </a:solidFill>
                          <a:effectLst/>
                          <a:uFillTx/>
                          <a:latin typeface="+mn-lt"/>
                          <a:ea typeface="+mn-ea"/>
                          <a:cs typeface="+mn-cs"/>
                          <a:sym typeface="Helvetica"/>
                        </a:rPr>
                        <a:t>global interpreter lock</a:t>
                      </a:r>
                      <a:r>
                        <a:rPr lang="en-US" sz="3200" b="0" i="0" u="none" strike="noStrike" cap="none" spc="0" baseline="0" dirty="0">
                          <a:solidFill>
                            <a:srgbClr val="000000"/>
                          </a:solidFill>
                          <a:effectLst/>
                          <a:uFillTx/>
                          <a:latin typeface="+mn-lt"/>
                          <a:ea typeface="+mn-ea"/>
                          <a:cs typeface="+mn-cs"/>
                          <a:sym typeface="Helvetica"/>
                        </a:rPr>
                        <a:t> (</a:t>
                      </a:r>
                      <a:r>
                        <a:rPr lang="en-US" sz="3200" b="1" i="0" u="none" strike="noStrike" cap="none" spc="0" baseline="0" dirty="0">
                          <a:solidFill>
                            <a:srgbClr val="000000"/>
                          </a:solidFill>
                          <a:effectLst/>
                          <a:uFillTx/>
                          <a:latin typeface="+mn-lt"/>
                          <a:ea typeface="+mn-ea"/>
                          <a:cs typeface="+mn-cs"/>
                          <a:sym typeface="Helvetica"/>
                        </a:rPr>
                        <a:t>GIL</a:t>
                      </a:r>
                      <a:r>
                        <a:rPr lang="en-US" sz="3200" b="0" i="0" u="none" strike="noStrike" cap="none" spc="0" baseline="0" dirty="0">
                          <a:solidFill>
                            <a:srgbClr val="000000"/>
                          </a:solidFill>
                          <a:effectLst/>
                          <a:uFillTx/>
                          <a:latin typeface="+mn-lt"/>
                          <a:ea typeface="+mn-ea"/>
                          <a:cs typeface="+mn-cs"/>
                          <a:sym typeface="Helvetica"/>
                        </a:rPr>
                        <a:t>) is a mechanism used by </a:t>
                      </a:r>
                      <a:r>
                        <a:rPr lang="en-US" sz="3200" b="0" i="0" u="none" strike="noStrike" cap="none" spc="0" baseline="0" dirty="0" err="1">
                          <a:solidFill>
                            <a:srgbClr val="000000"/>
                          </a:solidFill>
                          <a:effectLst/>
                          <a:uFillTx/>
                          <a:latin typeface="+mn-lt"/>
                          <a:ea typeface="+mn-ea"/>
                          <a:cs typeface="+mn-cs"/>
                          <a:sym typeface="Helvetica"/>
                        </a:rPr>
                        <a:t>CPython</a:t>
                      </a:r>
                      <a:r>
                        <a:rPr lang="en-US" sz="3200" b="0" i="0" u="none" strike="noStrike" cap="none" spc="0" baseline="0" dirty="0">
                          <a:solidFill>
                            <a:srgbClr val="000000"/>
                          </a:solidFill>
                          <a:effectLst/>
                          <a:uFillTx/>
                          <a:latin typeface="+mn-lt"/>
                          <a:ea typeface="+mn-ea"/>
                          <a:cs typeface="+mn-cs"/>
                          <a:sym typeface="Helvetica"/>
                        </a:rPr>
                        <a:t> (the most common implementation of Python) to synchronize the execution of threads, so that only one native thread (per process) can execute at a time in order to make the </a:t>
                      </a:r>
                      <a:r>
                        <a:rPr lang="en-US" sz="3200" b="0" i="0" u="none" strike="noStrike" cap="none" spc="0" baseline="0" dirty="0" err="1">
                          <a:solidFill>
                            <a:srgbClr val="000000"/>
                          </a:solidFill>
                          <a:effectLst/>
                          <a:uFillTx/>
                          <a:latin typeface="+mn-lt"/>
                          <a:ea typeface="+mn-ea"/>
                          <a:cs typeface="+mn-cs"/>
                          <a:sym typeface="Helvetica"/>
                        </a:rPr>
                        <a:t>CPython</a:t>
                      </a:r>
                      <a:r>
                        <a:rPr lang="en-US" sz="3200" b="0" i="0" u="none" strike="noStrike" cap="none" spc="0" baseline="0" dirty="0">
                          <a:solidFill>
                            <a:srgbClr val="000000"/>
                          </a:solidFill>
                          <a:effectLst/>
                          <a:uFillTx/>
                          <a:latin typeface="+mn-lt"/>
                          <a:ea typeface="+mn-ea"/>
                          <a:cs typeface="+mn-cs"/>
                          <a:sym typeface="Helvetica"/>
                        </a:rPr>
                        <a:t> interpreter thread-safe</a:t>
                      </a:r>
                    </a:p>
                    <a:p>
                      <a:pPr marL="457200" indent="-457200" algn="l" fontAlgn="base">
                        <a:buFont typeface="Arial" panose="020B0604020202020204" pitchFamily="34" charset="0"/>
                        <a:buChar char="•"/>
                      </a:pPr>
                      <a:endParaRPr lang="en-US" sz="3200" b="0" i="0" u="none" strike="noStrike" cap="none" spc="0" baseline="0" dirty="0">
                        <a:solidFill>
                          <a:srgbClr val="000000"/>
                        </a:solidFill>
                        <a:effectLst/>
                        <a:uFillTx/>
                        <a:latin typeface="+mn-lt"/>
                        <a:ea typeface="+mn-ea"/>
                        <a:cs typeface="+mn-cs"/>
                        <a:sym typeface="Helvetica"/>
                      </a:endParaRPr>
                    </a:p>
                    <a:p>
                      <a:pPr marL="457200" indent="-457200" algn="l" fontAlgn="base">
                        <a:buFont typeface="Arial" panose="020B0604020202020204" pitchFamily="34" charset="0"/>
                        <a:buChar char="•"/>
                      </a:pPr>
                      <a:r>
                        <a:rPr lang="en-US" sz="3200" b="0" i="0" u="none" strike="noStrike" cap="none" spc="0" baseline="0" dirty="0">
                          <a:solidFill>
                            <a:srgbClr val="000000"/>
                          </a:solidFill>
                          <a:effectLst/>
                          <a:uFillTx/>
                          <a:latin typeface="+mn-lt"/>
                          <a:ea typeface="+mn-ea"/>
                          <a:cs typeface="+mn-cs"/>
                          <a:sym typeface="Helvetica"/>
                        </a:rPr>
                        <a:t>The GIL allows only one OS thread to execute Python bytecode at any given time, and the consequence of this is that it's not possible to speed up CPU-intensive Python code by distributing the work among multiple threads</a:t>
                      </a:r>
                    </a:p>
                    <a:p>
                      <a:pPr marL="457200" indent="-457200" algn="l" fontAlgn="base">
                        <a:buFont typeface="Arial" panose="020B0604020202020204" pitchFamily="34" charset="0"/>
                        <a:buChar char="•"/>
                      </a:pPr>
                      <a:endParaRPr lang="en-US" sz="3200" b="0" i="0" u="none" strike="noStrike" cap="none" spc="0" baseline="0" dirty="0">
                        <a:solidFill>
                          <a:srgbClr val="000000"/>
                        </a:solidFill>
                        <a:effectLst/>
                        <a:uFillTx/>
                        <a:latin typeface="+mn-lt"/>
                        <a:ea typeface="+mn-ea"/>
                        <a:cs typeface="+mn-cs"/>
                        <a:sym typeface="Helvetica"/>
                      </a:endParaRPr>
                    </a:p>
                    <a:p>
                      <a:pPr marL="457200" indent="-457200" algn="l" fontAlgn="base">
                        <a:buFont typeface="Arial" panose="020B0604020202020204" pitchFamily="34" charset="0"/>
                        <a:buChar char="•"/>
                      </a:pPr>
                      <a:r>
                        <a:rPr lang="en-US" sz="3200" b="0" i="0" u="none" strike="noStrike" cap="none" spc="0" baseline="0" dirty="0">
                          <a:solidFill>
                            <a:srgbClr val="000000"/>
                          </a:solidFill>
                          <a:effectLst/>
                          <a:uFillTx/>
                          <a:latin typeface="+mn-lt"/>
                          <a:ea typeface="+mn-ea"/>
                          <a:cs typeface="+mn-cs"/>
                          <a:sym typeface="Helvetica"/>
                        </a:rPr>
                        <a:t>In simplest terms, the GIL is a lock (or mutex) that allows only a single operating system thread to run the central Python bytecode interpreter loop</a:t>
                      </a:r>
                    </a:p>
                    <a:p>
                      <a:pPr marL="457200" indent="-457200" algn="l" fontAlgn="base">
                        <a:buFont typeface="Arial" panose="020B0604020202020204" pitchFamily="34" charset="0"/>
                        <a:buChar char="•"/>
                      </a:pPr>
                      <a:endParaRPr lang="en-US" sz="2800" b="0" i="0" u="none" strike="noStrike" cap="none" spc="0" baseline="0" dirty="0">
                        <a:solidFill>
                          <a:srgbClr val="000000"/>
                        </a:solidFill>
                        <a:effectLst/>
                        <a:uFillTx/>
                        <a:latin typeface="+mn-lt"/>
                        <a:ea typeface="+mn-ea"/>
                        <a:cs typeface="+mn-cs"/>
                        <a:sym typeface="Helvetica"/>
                      </a:endParaRPr>
                    </a:p>
                    <a:p>
                      <a:pPr fontAlgn="base"/>
                      <a:r>
                        <a:rPr lang="en-US" sz="2800" b="0" i="0" u="none" strike="noStrike" cap="none" spc="0" baseline="0" dirty="0">
                          <a:solidFill>
                            <a:srgbClr val="000000"/>
                          </a:solidFill>
                          <a:effectLst/>
                          <a:uFillTx/>
                          <a:latin typeface="+mn-lt"/>
                          <a:ea typeface="+mn-ea"/>
                          <a:cs typeface="+mn-cs"/>
                          <a:sym typeface="Helvetica"/>
                        </a:rPr>
                        <a:t>.</a:t>
                      </a:r>
                    </a:p>
                    <a:p>
                      <a:pPr marL="0" indent="0" algn="l">
                        <a:spcBef>
                          <a:spcPts val="1200"/>
                        </a:spcBef>
                        <a:buSzPct val="100000"/>
                        <a:buFont typeface="Arial" panose="020B0604020202020204" pitchFamily="34" charset="0"/>
                        <a:buNone/>
                      </a:pPr>
                      <a:endParaRPr lang="en-GB" sz="3200" b="1" baseline="-25000" dirty="0">
                        <a:solidFill>
                          <a:srgbClr val="5E5E5E"/>
                        </a:solidFill>
                        <a:latin typeface="+mn-lt"/>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p>
                      <a:pPr marL="246380" indent="-246380" algn="l">
                        <a:spcBef>
                          <a:spcPts val="1200"/>
                        </a:spcBef>
                        <a:buChar char="•"/>
                      </a:pPr>
                      <a:endParaRPr lang="en-GB" sz="2000" dirty="0">
                        <a:solidFill>
                          <a:srgbClr val="5E5E5E"/>
                        </a:solidFill>
                      </a:endParaRPr>
                    </a:p>
                    <a:p>
                      <a:pPr marL="246380" indent="-246380" algn="l">
                        <a:spcBef>
                          <a:spcPts val="1200"/>
                        </a:spcBef>
                        <a:buChar char="•"/>
                      </a:pPr>
                      <a:endParaRPr lang="en-GB" sz="2000" dirty="0">
                        <a:solidFill>
                          <a:srgbClr val="5E5E5E"/>
                        </a:solidFill>
                      </a:endParaRPr>
                    </a:p>
                    <a:p>
                      <a:pPr marL="246380" indent="-246380" algn="l">
                        <a:spcBef>
                          <a:spcPts val="1200"/>
                        </a:spcBef>
                        <a:buChar char="•"/>
                      </a:pPr>
                      <a:endParaRPr lang="en-GB" sz="2000" dirty="0">
                        <a:solidFill>
                          <a:srgbClr val="5E5E5E"/>
                        </a:solidFill>
                      </a:endParaRPr>
                    </a:p>
                    <a:p>
                      <a:pPr marL="246380" indent="-246380" algn="l">
                        <a:spcBef>
                          <a:spcPts val="1200"/>
                        </a:spcBef>
                        <a:buChar char="•"/>
                      </a:pPr>
                      <a:endParaRPr lang="en-GB" sz="2000" dirty="0">
                        <a:solidFill>
                          <a:srgbClr val="5E5E5E"/>
                        </a:solidFill>
                      </a:endParaRPr>
                    </a:p>
                    <a:p>
                      <a:pPr marL="246380" indent="-246380" algn="l">
                        <a:spcBef>
                          <a:spcPts val="1200"/>
                        </a:spcBef>
                        <a:buChar char="•"/>
                      </a:pPr>
                      <a:endParaRPr lang="en-GB" sz="2000" dirty="0">
                        <a:solidFill>
                          <a:srgbClr val="5E5E5E"/>
                        </a:solidFill>
                      </a:endParaRPr>
                    </a:p>
                    <a:p>
                      <a:pPr marL="246380" indent="-246380" algn="l">
                        <a:spcBef>
                          <a:spcPts val="1200"/>
                        </a:spcBef>
                        <a:buChar char="•"/>
                      </a:pPr>
                      <a:endParaRPr lang="en-GB" sz="2000" dirty="0">
                        <a:solidFill>
                          <a:srgbClr val="5E5E5E"/>
                        </a:solidFill>
                      </a:endParaRPr>
                    </a:p>
                    <a:p>
                      <a:pPr marL="246380" indent="-246380" algn="l">
                        <a:spcBef>
                          <a:spcPts val="1200"/>
                        </a:spcBef>
                        <a:buChar char="•"/>
                      </a:pPr>
                      <a:endParaRPr lang="en-GB" sz="2000" dirty="0">
                        <a:solidFill>
                          <a:srgbClr val="5E5E5E"/>
                        </a:solidFill>
                        <a:latin typeface="+mn-lt"/>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17535"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
        <p:nvSpPr>
          <p:cNvPr id="11" name="Title Goes Here">
            <a:extLst>
              <a:ext uri="{FF2B5EF4-FFF2-40B4-BE49-F238E27FC236}">
                <a16:creationId xmlns:a16="http://schemas.microsoft.com/office/drawing/2014/main" id="{6038ABD5-AEE5-2042-B2EA-D5577459EB08}"/>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dirty="0">
                <a:latin typeface="Arial" panose="020B0604020202020204" pitchFamily="34" charset="0"/>
                <a:cs typeface="Arial" panose="020B0604020202020204" pitchFamily="34" charset="0"/>
              </a:rPr>
              <a:t> What’s Global Interpreter Lock (G.I.L.) ?</a:t>
            </a:r>
          </a:p>
        </p:txBody>
      </p:sp>
    </p:spTree>
    <p:extLst>
      <p:ext uri="{BB962C8B-B14F-4D97-AF65-F5344CB8AC3E}">
        <p14:creationId xmlns:p14="http://schemas.microsoft.com/office/powerpoint/2010/main" val="751706864"/>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50</a:t>
            </a:fld>
            <a:endParaRPr/>
          </a:p>
        </p:txBody>
      </p:sp>
      <p:sp>
        <p:nvSpPr>
          <p:cNvPr id="770" name="Client Name  Presentation Title  -  1. Chapter Name"/>
          <p:cNvSpPr txBox="1">
            <a:spLocks noGrp="1"/>
          </p:cNvSpPr>
          <p:nvPr>
            <p:ph type="body" sz="quarter" idx="13"/>
          </p:nvPr>
        </p:nvSpPr>
        <p:spPr>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
        <p:nvSpPr>
          <p:cNvPr id="10" name="Rectangle">
            <a:extLst>
              <a:ext uri="{FF2B5EF4-FFF2-40B4-BE49-F238E27FC236}">
                <a16:creationId xmlns:a16="http://schemas.microsoft.com/office/drawing/2014/main" id="{F3B71EFA-C594-8541-8388-F796ED581893}"/>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graphicFrame>
        <p:nvGraphicFramePr>
          <p:cNvPr id="8" name="Table">
            <a:extLst>
              <a:ext uri="{FF2B5EF4-FFF2-40B4-BE49-F238E27FC236}">
                <a16:creationId xmlns:a16="http://schemas.microsoft.com/office/drawing/2014/main" id="{FC1CC17F-9893-8B4D-853B-C850BB819CD3}"/>
              </a:ext>
            </a:extLst>
          </p:cNvPr>
          <p:cNvGraphicFramePr/>
          <p:nvPr/>
        </p:nvGraphicFramePr>
        <p:xfrm>
          <a:off x="1724899" y="4158112"/>
          <a:ext cx="20897880" cy="9131333"/>
        </p:xfrm>
        <a:graphic>
          <a:graphicData uri="http://schemas.openxmlformats.org/drawingml/2006/table">
            <a:tbl>
              <a:tblPr bandRow="1">
                <a:tableStyleId>{4C3C2611-4C71-4FC5-86AE-919BDF0F9419}</a:tableStyleId>
              </a:tblPr>
              <a:tblGrid>
                <a:gridCol w="3905880">
                  <a:extLst>
                    <a:ext uri="{9D8B030D-6E8A-4147-A177-3AD203B41FA5}">
                      <a16:colId xmlns:a16="http://schemas.microsoft.com/office/drawing/2014/main" val="20000"/>
                    </a:ext>
                  </a:extLst>
                </a:gridCol>
                <a:gridCol w="4248000">
                  <a:extLst>
                    <a:ext uri="{9D8B030D-6E8A-4147-A177-3AD203B41FA5}">
                      <a16:colId xmlns:a16="http://schemas.microsoft.com/office/drawing/2014/main" val="20001"/>
                    </a:ext>
                  </a:extLst>
                </a:gridCol>
                <a:gridCol w="4248000">
                  <a:extLst>
                    <a:ext uri="{9D8B030D-6E8A-4147-A177-3AD203B41FA5}">
                      <a16:colId xmlns:a16="http://schemas.microsoft.com/office/drawing/2014/main" val="20002"/>
                    </a:ext>
                  </a:extLst>
                </a:gridCol>
                <a:gridCol w="4248000">
                  <a:extLst>
                    <a:ext uri="{9D8B030D-6E8A-4147-A177-3AD203B41FA5}">
                      <a16:colId xmlns:a16="http://schemas.microsoft.com/office/drawing/2014/main" val="20003"/>
                    </a:ext>
                  </a:extLst>
                </a:gridCol>
                <a:gridCol w="4248000">
                  <a:extLst>
                    <a:ext uri="{9D8B030D-6E8A-4147-A177-3AD203B41FA5}">
                      <a16:colId xmlns:a16="http://schemas.microsoft.com/office/drawing/2014/main" val="20004"/>
                    </a:ext>
                  </a:extLst>
                </a:gridCol>
              </a:tblGrid>
              <a:tr h="1060875">
                <a:tc>
                  <a:txBody>
                    <a:bodyPr/>
                    <a:lstStyle/>
                    <a:p>
                      <a:pPr defTabSz="914400">
                        <a:lnSpc>
                          <a:spcPct val="150000"/>
                        </a:lnSpc>
                        <a:defRPr sz="1600" b="1">
                          <a:latin typeface="Helvetica"/>
                          <a:ea typeface="Helvetica"/>
                          <a:cs typeface="Helvetica"/>
                          <a:sym typeface="Helvetica"/>
                        </a:defRPr>
                      </a:pPr>
                      <a:endParaRPr sz="1800">
                        <a:latin typeface="+mn-lt"/>
                      </a:endParaRPr>
                    </a:p>
                  </a:txBody>
                  <a:tcPr marL="152400" marR="152400" marT="152400" marB="152400" horzOverflow="overflow">
                    <a:lnL w="0">
                      <a:miter lim="400000"/>
                    </a:lnL>
                    <a:lnR w="0">
                      <a:miter lim="400000"/>
                    </a:lnR>
                    <a:lnT w="0">
                      <a:miter lim="400000"/>
                    </a:lnT>
                    <a:lnB w="12700" cap="flat" cmpd="sng" algn="ctr">
                      <a:solidFill>
                        <a:schemeClr val="bg2"/>
                      </a:solidFill>
                      <a:prstDash val="solid"/>
                      <a:round/>
                      <a:headEnd type="none" w="med" len="med"/>
                      <a:tailEnd type="none" w="med" len="med"/>
                    </a:lnB>
                  </a:tcPr>
                </a:tc>
                <a:tc>
                  <a:txBody>
                    <a:bodyPr/>
                    <a:lstStyle/>
                    <a:p>
                      <a:pPr algn="l" defTabSz="457200">
                        <a:lnSpc>
                          <a:spcPct val="150000"/>
                        </a:lnSpc>
                      </a:pPr>
                      <a:r>
                        <a:rPr sz="1800" b="1">
                          <a:latin typeface="+mn-lt"/>
                          <a:ea typeface="Helvetica"/>
                          <a:cs typeface="Helvetica"/>
                          <a:sym typeface="Helvetica"/>
                        </a:rPr>
                        <a:t>Service Description</a:t>
                      </a:r>
                    </a:p>
                  </a:txBody>
                  <a:tcPr marL="152400" marR="152400" marT="152400" marB="152400" horzOverflow="overflow">
                    <a:lnL w="0">
                      <a:miter lim="400000"/>
                    </a:lnL>
                    <a:lnR w="0">
                      <a:miter lim="400000"/>
                    </a:lnR>
                    <a:lnT w="0">
                      <a:miter lim="400000"/>
                    </a:lnT>
                    <a:lnB w="12700" cap="flat" cmpd="sng" algn="ctr">
                      <a:solidFill>
                        <a:schemeClr val="bg2"/>
                      </a:solidFill>
                      <a:prstDash val="solid"/>
                      <a:round/>
                      <a:headEnd type="none" w="med" len="med"/>
                      <a:tailEnd type="none" w="med" len="med"/>
                    </a:lnB>
                  </a:tcPr>
                </a:tc>
                <a:tc>
                  <a:txBody>
                    <a:bodyPr/>
                    <a:lstStyle/>
                    <a:p>
                      <a:pPr algn="l" defTabSz="457200">
                        <a:lnSpc>
                          <a:spcPct val="150000"/>
                        </a:lnSpc>
                      </a:pPr>
                      <a:r>
                        <a:rPr sz="1800" b="1">
                          <a:latin typeface="+mn-lt"/>
                          <a:ea typeface="Helvetica"/>
                          <a:cs typeface="Helvetica"/>
                          <a:sym typeface="Helvetica"/>
                        </a:rPr>
                        <a:t>Examples</a:t>
                      </a:r>
                    </a:p>
                  </a:txBody>
                  <a:tcPr marL="152400" marR="152400" marT="152400" marB="152400" horzOverflow="overflow">
                    <a:lnL w="0">
                      <a:miter lim="400000"/>
                    </a:lnL>
                    <a:lnR w="0">
                      <a:miter lim="400000"/>
                    </a:lnR>
                    <a:lnT w="0">
                      <a:miter lim="400000"/>
                    </a:lnT>
                    <a:lnB w="12700" cap="flat" cmpd="sng" algn="ctr">
                      <a:solidFill>
                        <a:schemeClr val="bg2"/>
                      </a:solidFill>
                      <a:prstDash val="solid"/>
                      <a:round/>
                      <a:headEnd type="none" w="med" len="med"/>
                      <a:tailEnd type="none" w="med" len="med"/>
                    </a:lnB>
                  </a:tcPr>
                </a:tc>
                <a:tc>
                  <a:txBody>
                    <a:bodyPr/>
                    <a:lstStyle/>
                    <a:p>
                      <a:pPr algn="l" defTabSz="457200">
                        <a:lnSpc>
                          <a:spcPct val="150000"/>
                        </a:lnSpc>
                      </a:pPr>
                      <a:r>
                        <a:rPr sz="1800" b="1">
                          <a:latin typeface="+mn-lt"/>
                          <a:ea typeface="Helvetica"/>
                          <a:cs typeface="Helvetica"/>
                          <a:sym typeface="Helvetica"/>
                        </a:rPr>
                        <a:t>Response / Updates</a:t>
                      </a:r>
                    </a:p>
                  </a:txBody>
                  <a:tcPr marL="152400" marR="152400" marT="152400" marB="152400" horzOverflow="overflow">
                    <a:lnL w="0">
                      <a:miter lim="400000"/>
                    </a:lnL>
                    <a:lnR w="0">
                      <a:miter lim="400000"/>
                    </a:lnR>
                    <a:lnT w="0">
                      <a:miter lim="400000"/>
                    </a:lnT>
                    <a:lnB w="12700" cap="flat" cmpd="sng" algn="ctr">
                      <a:solidFill>
                        <a:schemeClr val="bg2"/>
                      </a:solidFill>
                      <a:prstDash val="solid"/>
                      <a:round/>
                      <a:headEnd type="none" w="med" len="med"/>
                      <a:tailEnd type="none" w="med" len="med"/>
                    </a:lnB>
                  </a:tcPr>
                </a:tc>
                <a:tc>
                  <a:txBody>
                    <a:bodyPr/>
                    <a:lstStyle/>
                    <a:p>
                      <a:pPr algn="l" defTabSz="457200">
                        <a:lnSpc>
                          <a:spcPct val="150000"/>
                        </a:lnSpc>
                      </a:pPr>
                      <a:r>
                        <a:rPr sz="1800" b="1">
                          <a:latin typeface="+mn-lt"/>
                          <a:ea typeface="Helvetica"/>
                          <a:cs typeface="Helvetica"/>
                          <a:sym typeface="Helvetica"/>
                        </a:rPr>
                        <a:t>Service Level Restoration Target</a:t>
                      </a:r>
                    </a:p>
                  </a:txBody>
                  <a:tcPr marL="152400" marR="152400" marT="152400" marB="152400" horzOverflow="overflow">
                    <a:lnL w="0">
                      <a:miter lim="400000"/>
                    </a:lnL>
                    <a:lnR w="0">
                      <a:miter lim="400000"/>
                    </a:lnR>
                    <a:lnT w="0">
                      <a:miter lim="400000"/>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1958124">
                <a:tc>
                  <a:txBody>
                    <a:bodyPr/>
                    <a:lstStyle/>
                    <a:p>
                      <a:pPr algn="l" defTabSz="457200"/>
                      <a:r>
                        <a:rPr sz="1800" b="1">
                          <a:latin typeface="+mn-lt"/>
                          <a:ea typeface="Helvetica"/>
                          <a:cs typeface="Helvetica"/>
                          <a:sym typeface="Helvetica"/>
                        </a:rPr>
                        <a:t>P0 Security</a:t>
                      </a:r>
                    </a:p>
                  </a:txBody>
                  <a:tcPr marL="152400" marR="152400" marT="152400" marB="152400" horzOverflow="overflow">
                    <a:lnL w="0">
                      <a:miter lim="400000"/>
                    </a:lnL>
                    <a:lnR w="0">
                      <a:miter lim="400000"/>
                    </a:lnR>
                    <a:lnT w="12700" cap="flat" cmpd="sng" algn="ctr">
                      <a:solidFill>
                        <a:schemeClr val="bg2"/>
                      </a:solidFill>
                      <a:prstDash val="solid"/>
                      <a:round/>
                      <a:headEnd type="none" w="med" len="med"/>
                      <a:tailEnd type="none" w="med" len="med"/>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Information security incident, potentially impacting the confidentiality of sensitive company or customer business or personal information</a:t>
                      </a:r>
                    </a:p>
                  </a:txBody>
                  <a:tcPr marL="152400" marR="152400" marT="152400" marB="152400" horzOverflow="overflow">
                    <a:lnL w="0">
                      <a:miter lim="400000"/>
                    </a:lnL>
                    <a:lnR w="0">
                      <a:miter lim="400000"/>
                    </a:lnR>
                    <a:lnT w="12700" cap="flat" cmpd="sng" algn="ctr">
                      <a:solidFill>
                        <a:schemeClr val="bg2"/>
                      </a:solidFill>
                      <a:prstDash val="solid"/>
                      <a:round/>
                      <a:headEnd type="none" w="med" len="med"/>
                      <a:tailEnd type="none" w="med" len="med"/>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Loss, exposure or compromise of sensitive information or information systems, constituting an information security incident.  Some priority 0 incidents may be re-</a:t>
                      </a:r>
                      <a:r>
                        <a:rPr sz="1800" err="1">
                          <a:latin typeface="+mn-lt"/>
                          <a:ea typeface="Helvetica Light"/>
                          <a:cs typeface="Helvetica Light"/>
                          <a:sym typeface="Helvetica Light"/>
                        </a:rPr>
                        <a:t>prioritised</a:t>
                      </a:r>
                      <a:r>
                        <a:rPr sz="1800">
                          <a:latin typeface="+mn-lt"/>
                          <a:ea typeface="Helvetica Light"/>
                          <a:cs typeface="Helvetica Light"/>
                          <a:sym typeface="Helvetica Light"/>
                        </a:rPr>
                        <a:t> after analysis</a:t>
                      </a:r>
                    </a:p>
                  </a:txBody>
                  <a:tcPr marL="152400" marR="152400" marT="152400" marB="152400" horzOverflow="overflow">
                    <a:lnL w="0">
                      <a:miter lim="400000"/>
                    </a:lnL>
                    <a:lnR w="0">
                      <a:miter lim="400000"/>
                    </a:lnR>
                    <a:lnT w="12700" cap="flat" cmpd="sng" algn="ctr">
                      <a:solidFill>
                        <a:schemeClr val="bg2"/>
                      </a:solidFill>
                      <a:prstDash val="solid"/>
                      <a:round/>
                      <a:headEnd type="none" w="med" len="med"/>
                      <a:tailEnd type="none" w="med" len="med"/>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Immediate escalation to the Endava Support Manager and Security Officer</a:t>
                      </a:r>
                    </a:p>
                  </a:txBody>
                  <a:tcPr marL="152400" marR="152400" marT="152400" marB="152400" horzOverflow="overflow">
                    <a:lnL w="0">
                      <a:miter lim="400000"/>
                    </a:lnL>
                    <a:lnR w="0">
                      <a:miter lim="400000"/>
                    </a:lnR>
                    <a:lnT w="12700" cap="flat" cmpd="sng" algn="ctr">
                      <a:solidFill>
                        <a:schemeClr val="bg2"/>
                      </a:solidFill>
                      <a:prstDash val="solid"/>
                      <a:round/>
                      <a:headEnd type="none" w="med" len="med"/>
                      <a:tailEnd type="none" w="med" len="med"/>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Action and timescales determined by risk assessment</a:t>
                      </a:r>
                    </a:p>
                  </a:txBody>
                  <a:tcPr marL="152400" marR="152400" marT="152400" marB="152400" horzOverflow="overflow">
                    <a:lnL w="0">
                      <a:miter lim="400000"/>
                    </a:lnL>
                    <a:lnR w="0">
                      <a:miter lim="400000"/>
                    </a:lnR>
                    <a:lnT w="12700" cap="flat" cmpd="sng" algn="ctr">
                      <a:solidFill>
                        <a:schemeClr val="bg2"/>
                      </a:solidFill>
                      <a:prstDash val="solid"/>
                      <a:round/>
                      <a:headEnd type="none" w="med" len="med"/>
                      <a:tailEnd type="none" w="med" len="med"/>
                    </a:lnT>
                    <a:lnB w="12700">
                      <a:solidFill>
                        <a:srgbClr val="000000"/>
                      </a:solidFill>
                      <a:custDash>
                        <a:ds d="200000" sp="200000"/>
                      </a:custDash>
                      <a:miter lim="400000"/>
                    </a:lnB>
                    <a:noFill/>
                  </a:tcPr>
                </a:tc>
                <a:extLst>
                  <a:ext uri="{0D108BD9-81ED-4DB2-BD59-A6C34878D82A}">
                    <a16:rowId xmlns:a16="http://schemas.microsoft.com/office/drawing/2014/main" val="10001"/>
                  </a:ext>
                </a:extLst>
              </a:tr>
              <a:tr h="1407402">
                <a:tc>
                  <a:txBody>
                    <a:bodyPr/>
                    <a:lstStyle/>
                    <a:p>
                      <a:pPr algn="l" defTabSz="457200"/>
                      <a:r>
                        <a:rPr sz="1800" b="1">
                          <a:latin typeface="+mn-lt"/>
                          <a:ea typeface="Helvetica"/>
                          <a:cs typeface="Helvetica"/>
                          <a:sym typeface="Helvetica"/>
                        </a:rPr>
                        <a:t>P1 Critical</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tc>
                  <a:txBody>
                    <a:bodyPr/>
                    <a:lstStyle/>
                    <a:p>
                      <a:pPr algn="l" defTabSz="457200"/>
                      <a:r>
                        <a:rPr sz="1800">
                          <a:latin typeface="+mn-lt"/>
                          <a:ea typeface="Helvetica Light"/>
                          <a:cs typeface="Helvetica Light"/>
                          <a:sym typeface="Helvetica Light"/>
                        </a:rPr>
                        <a:t>Whole or critical functions of the application(s) unusable or unavailable causing major impact on multiple service users.</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tc>
                  <a:txBody>
                    <a:bodyPr/>
                    <a:lstStyle/>
                    <a:p>
                      <a:pPr algn="l" defTabSz="457200"/>
                      <a:r>
                        <a:rPr sz="1800">
                          <a:latin typeface="+mn-lt"/>
                          <a:ea typeface="Helvetica Light"/>
                          <a:cs typeface="Helvetica Light"/>
                          <a:sym typeface="Helvetica Light"/>
                        </a:rPr>
                        <a:t>Internet down across all Client locations/ Critical application down</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tc>
                  <a:txBody>
                    <a:bodyPr/>
                    <a:lstStyle/>
                    <a:p>
                      <a:pPr algn="l" defTabSz="457200"/>
                      <a:r>
                        <a:rPr sz="1800">
                          <a:latin typeface="+mn-lt"/>
                          <a:ea typeface="Helvetica Light"/>
                          <a:cs typeface="Helvetica Light"/>
                          <a:sym typeface="Helvetica Light"/>
                        </a:rPr>
                        <a:t>15 minutes/ 60 minutes updates</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tc>
                  <a:txBody>
                    <a:bodyPr/>
                    <a:lstStyle/>
                    <a:p>
                      <a:pPr algn="l" defTabSz="457200"/>
                      <a:r>
                        <a:rPr sz="1800">
                          <a:latin typeface="+mn-lt"/>
                          <a:ea typeface="Helvetica Light"/>
                          <a:cs typeface="Helvetica Light"/>
                          <a:sym typeface="Helvetica Light"/>
                        </a:rPr>
                        <a:t>Within 4 hours</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extLst>
                  <a:ext uri="{0D108BD9-81ED-4DB2-BD59-A6C34878D82A}">
                    <a16:rowId xmlns:a16="http://schemas.microsoft.com/office/drawing/2014/main" val="10002"/>
                  </a:ext>
                </a:extLst>
              </a:tr>
              <a:tr h="1132040">
                <a:tc>
                  <a:txBody>
                    <a:bodyPr/>
                    <a:lstStyle/>
                    <a:p>
                      <a:pPr algn="l" defTabSz="457200"/>
                      <a:r>
                        <a:rPr sz="1800" b="1">
                          <a:latin typeface="+mn-lt"/>
                          <a:ea typeface="Helvetica"/>
                          <a:cs typeface="Helvetica"/>
                          <a:sym typeface="Helvetica"/>
                        </a:rPr>
                        <a:t>P2 High</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Partial application unavailable and detrimental to service user experience, important but not critical.</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Network unavailable across one Client location</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60 minutes/ 2 hours updates</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Yes (Event Cache)</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3"/>
                  </a:ext>
                </a:extLst>
              </a:tr>
              <a:tr h="856679">
                <a:tc>
                  <a:txBody>
                    <a:bodyPr/>
                    <a:lstStyle/>
                    <a:p>
                      <a:pPr algn="l" defTabSz="457200"/>
                      <a:r>
                        <a:rPr sz="1800" b="1">
                          <a:latin typeface="+mn-lt"/>
                          <a:ea typeface="Helvetica"/>
                          <a:cs typeface="Helvetica"/>
                          <a:sym typeface="Helvetica"/>
                        </a:rPr>
                        <a:t>P3 Medium</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tc>
                  <a:txBody>
                    <a:bodyPr/>
                    <a:lstStyle/>
                    <a:p>
                      <a:pPr algn="l" defTabSz="457200"/>
                      <a:r>
                        <a:rPr sz="1800">
                          <a:latin typeface="+mn-lt"/>
                          <a:ea typeface="Helvetica Light"/>
                          <a:cs typeface="Helvetica Light"/>
                          <a:sym typeface="Helvetica Light"/>
                        </a:rPr>
                        <a:t>Group or function unable to work</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tc>
                  <a:txBody>
                    <a:bodyPr/>
                    <a:lstStyle/>
                    <a:p>
                      <a:pPr algn="l" defTabSz="457200"/>
                      <a:r>
                        <a:rPr sz="1800">
                          <a:latin typeface="+mn-lt"/>
                          <a:ea typeface="Helvetica Light"/>
                          <a:cs typeface="Helvetica Light"/>
                          <a:sym typeface="Helvetica Light"/>
                        </a:rPr>
                        <a:t>Access to a resource/ application not working for a team/ department</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tc>
                  <a:txBody>
                    <a:bodyPr/>
                    <a:lstStyle/>
                    <a:p>
                      <a:pPr algn="l" defTabSz="457200"/>
                      <a:r>
                        <a:rPr sz="1800">
                          <a:latin typeface="+mn-lt"/>
                          <a:ea typeface="Helvetica Light"/>
                          <a:cs typeface="Helvetica Light"/>
                          <a:sym typeface="Helvetica Light"/>
                        </a:rPr>
                        <a:t>4 business hours/ Daily</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tc>
                  <a:txBody>
                    <a:bodyPr/>
                    <a:lstStyle/>
                    <a:p>
                      <a:pPr algn="l" defTabSz="457200"/>
                      <a:r>
                        <a:rPr sz="1800">
                          <a:latin typeface="+mn-lt"/>
                          <a:ea typeface="Helvetica Light"/>
                          <a:cs typeface="Helvetica Light"/>
                          <a:sym typeface="Helvetica Light"/>
                        </a:rPr>
                        <a:t>Within 24 business hours</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tcPr>
                </a:tc>
                <a:extLst>
                  <a:ext uri="{0D108BD9-81ED-4DB2-BD59-A6C34878D82A}">
                    <a16:rowId xmlns:a16="http://schemas.microsoft.com/office/drawing/2014/main" val="10004"/>
                  </a:ext>
                </a:extLst>
              </a:tr>
              <a:tr h="856679">
                <a:tc>
                  <a:txBody>
                    <a:bodyPr/>
                    <a:lstStyle/>
                    <a:p>
                      <a:pPr algn="l" defTabSz="457200"/>
                      <a:r>
                        <a:rPr sz="1800" b="1">
                          <a:latin typeface="+mn-lt"/>
                          <a:ea typeface="Helvetica"/>
                          <a:cs typeface="Helvetica"/>
                          <a:sym typeface="Helvetica"/>
                        </a:rPr>
                        <a:t>P4 Low</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Single user issue, or workaround available</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Account locked/ Outlook not working, but webmail is</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8 business hours / Weekly</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l" defTabSz="457200"/>
                      <a:r>
                        <a:rPr sz="1800">
                          <a:latin typeface="+mn-lt"/>
                          <a:ea typeface="Helvetica Light"/>
                          <a:cs typeface="Helvetica Light"/>
                          <a:sym typeface="Helvetica Light"/>
                        </a:rPr>
                        <a:t>Within 5 business days</a:t>
                      </a:r>
                    </a:p>
                  </a:txBody>
                  <a:tcPr marL="152400" marR="152400" marT="152400" marB="152400" horzOverflow="overflow">
                    <a:lnL w="0">
                      <a:miter lim="400000"/>
                    </a:lnL>
                    <a:lnR w="0">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5"/>
                  </a:ext>
                </a:extLst>
              </a:tr>
              <a:tr h="1859534">
                <a:tc>
                  <a:txBody>
                    <a:bodyPr/>
                    <a:lstStyle/>
                    <a:p>
                      <a:pPr algn="l" defTabSz="457200"/>
                      <a:r>
                        <a:rPr sz="1800" b="1">
                          <a:latin typeface="+mn-lt"/>
                          <a:ea typeface="Helvetica"/>
                          <a:cs typeface="Helvetica"/>
                          <a:sym typeface="Helvetica"/>
                        </a:rPr>
                        <a:t>P5 Service/Change Requests</a:t>
                      </a:r>
                    </a:p>
                  </a:txBody>
                  <a:tcPr marL="152400" marR="152400" marT="152400" marB="152400" horzOverflow="overflow">
                    <a:lnL w="0">
                      <a:miter lim="400000"/>
                    </a:lnL>
                    <a:lnR w="0">
                      <a:miter lim="400000"/>
                    </a:lnR>
                    <a:lnT w="12700">
                      <a:solidFill>
                        <a:srgbClr val="000000"/>
                      </a:solidFill>
                      <a:custDash>
                        <a:ds d="200000" sp="200000"/>
                      </a:custDash>
                      <a:miter lim="400000"/>
                    </a:lnT>
                    <a:lnB w="0">
                      <a:miter lim="400000"/>
                    </a:lnB>
                  </a:tcPr>
                </a:tc>
                <a:tc>
                  <a:txBody>
                    <a:bodyPr/>
                    <a:lstStyle/>
                    <a:p>
                      <a:pPr algn="l" defTabSz="457200"/>
                      <a:r>
                        <a:rPr sz="1800">
                          <a:latin typeface="+mn-lt"/>
                          <a:ea typeface="Helvetica Light"/>
                          <a:cs typeface="Helvetica Light"/>
                          <a:sym typeface="Helvetica Light"/>
                        </a:rPr>
                        <a:t>Service Requests or Minor Change Requests</a:t>
                      </a:r>
                    </a:p>
                  </a:txBody>
                  <a:tcPr marL="152400" marR="152400" marT="152400" marB="152400" horzOverflow="overflow">
                    <a:lnL w="0">
                      <a:miter lim="400000"/>
                    </a:lnL>
                    <a:lnR w="0">
                      <a:miter lim="400000"/>
                    </a:lnR>
                    <a:lnT w="12700">
                      <a:solidFill>
                        <a:srgbClr val="000000"/>
                      </a:solidFill>
                      <a:custDash>
                        <a:ds d="200000" sp="200000"/>
                      </a:custDash>
                      <a:miter lim="400000"/>
                    </a:lnT>
                    <a:lnB w="0">
                      <a:miter lim="400000"/>
                    </a:lnB>
                  </a:tcPr>
                </a:tc>
                <a:tc>
                  <a:txBody>
                    <a:bodyPr/>
                    <a:lstStyle/>
                    <a:p>
                      <a:pPr algn="l" defTabSz="457200"/>
                      <a:r>
                        <a:rPr sz="1800">
                          <a:latin typeface="+mn-lt"/>
                          <a:ea typeface="Helvetica Light"/>
                          <a:cs typeface="Helvetica Light"/>
                          <a:sym typeface="Helvetica Light"/>
                        </a:rPr>
                        <a:t>Access management (e.g. starter/ leaver)/ Request to add an additional text box and/ or minor functionality</a:t>
                      </a:r>
                    </a:p>
                  </a:txBody>
                  <a:tcPr marL="152400" marR="152400" marT="152400" marB="152400" horzOverflow="overflow">
                    <a:lnL w="0">
                      <a:miter lim="400000"/>
                    </a:lnL>
                    <a:lnR w="0">
                      <a:miter lim="400000"/>
                    </a:lnR>
                    <a:lnT w="12700">
                      <a:solidFill>
                        <a:srgbClr val="000000"/>
                      </a:solidFill>
                      <a:custDash>
                        <a:ds d="200000" sp="200000"/>
                      </a:custDash>
                      <a:miter lim="400000"/>
                    </a:lnT>
                    <a:lnB w="0">
                      <a:miter lim="400000"/>
                    </a:lnB>
                  </a:tcPr>
                </a:tc>
                <a:tc>
                  <a:txBody>
                    <a:bodyPr/>
                    <a:lstStyle/>
                    <a:p>
                      <a:pPr algn="l" defTabSz="457200"/>
                      <a:r>
                        <a:rPr sz="1800">
                          <a:latin typeface="+mn-lt"/>
                          <a:ea typeface="Helvetica Light"/>
                          <a:cs typeface="Helvetica Light"/>
                          <a:sym typeface="Helvetica Light"/>
                        </a:rPr>
                        <a:t>1  Business Day</a:t>
                      </a:r>
                    </a:p>
                  </a:txBody>
                  <a:tcPr marL="152400" marR="152400" marT="152400" marB="152400" horzOverflow="overflow">
                    <a:lnL w="0">
                      <a:miter lim="400000"/>
                    </a:lnL>
                    <a:lnR w="0">
                      <a:miter lim="400000"/>
                    </a:lnR>
                    <a:lnT w="12700">
                      <a:solidFill>
                        <a:srgbClr val="000000"/>
                      </a:solidFill>
                      <a:custDash>
                        <a:ds d="200000" sp="200000"/>
                      </a:custDash>
                      <a:miter lim="400000"/>
                    </a:lnT>
                    <a:lnB w="0">
                      <a:miter lim="400000"/>
                    </a:lnB>
                  </a:tcPr>
                </a:tc>
                <a:tc>
                  <a:txBody>
                    <a:bodyPr/>
                    <a:lstStyle/>
                    <a:p>
                      <a:pPr algn="l" defTabSz="457200"/>
                      <a:r>
                        <a:rPr sz="1800">
                          <a:latin typeface="+mn-lt"/>
                          <a:ea typeface="Helvetica Light"/>
                          <a:cs typeface="Helvetica Light"/>
                          <a:sym typeface="Helvetica Light"/>
                        </a:rPr>
                        <a:t>Within 5 business days / By agreement</a:t>
                      </a:r>
                    </a:p>
                  </a:txBody>
                  <a:tcPr marL="152400" marR="152400" marT="152400" marB="152400" horzOverflow="overflow">
                    <a:lnL w="0">
                      <a:miter lim="400000"/>
                    </a:lnL>
                    <a:lnR w="0">
                      <a:miter lim="400000"/>
                    </a:lnR>
                    <a:lnT w="12700">
                      <a:solidFill>
                        <a:srgbClr val="000000"/>
                      </a:solidFill>
                      <a:custDash>
                        <a:ds d="200000" sp="200000"/>
                      </a:custDash>
                      <a:miter lim="400000"/>
                    </a:lnT>
                    <a:lnB w="0">
                      <a:miter lim="400000"/>
                    </a:lnB>
                  </a:tcPr>
                </a:tc>
                <a:extLst>
                  <a:ext uri="{0D108BD9-81ED-4DB2-BD59-A6C34878D82A}">
                    <a16:rowId xmlns:a16="http://schemas.microsoft.com/office/drawing/2014/main" val="10006"/>
                  </a:ext>
                </a:extLst>
              </a:tr>
            </a:tbl>
          </a:graphicData>
        </a:graphic>
      </p:graphicFrame>
      <p:sp>
        <p:nvSpPr>
          <p:cNvPr id="13" name="Endava at a glance">
            <a:extLst>
              <a:ext uri="{FF2B5EF4-FFF2-40B4-BE49-F238E27FC236}">
                <a16:creationId xmlns:a16="http://schemas.microsoft.com/office/drawing/2014/main" id="{3A351979-24FB-3C43-80D1-3BE9B51F1F6E}"/>
              </a:ext>
            </a:extLst>
          </p:cNvPr>
          <p:cNvSpPr txBox="1"/>
          <p:nvPr/>
        </p:nvSpPr>
        <p:spPr>
          <a:xfrm>
            <a:off x="1724345" y="1777461"/>
            <a:ext cx="10589437"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mj-lt"/>
              </a:rPr>
              <a:t>AM Example Service Level Targets </a:t>
            </a:r>
          </a:p>
        </p:txBody>
      </p:sp>
    </p:spTree>
    <p:extLst>
      <p:ext uri="{BB962C8B-B14F-4D97-AF65-F5344CB8AC3E}">
        <p14:creationId xmlns:p14="http://schemas.microsoft.com/office/powerpoint/2010/main" val="2419604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2.2.2</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13864"/>
            <a:ext cx="14244132" cy="98898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lvl="0">
              <a:lnSpc>
                <a:spcPct val="80000"/>
              </a:lnSpc>
              <a:defRPr sz="7000" cap="none" spc="-209"/>
            </a:pPr>
            <a:r>
              <a:rPr lang="en-GB" sz="7000" cap="none" spc="-209"/>
              <a:t>Cloud capabilities</a:t>
            </a: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 proposal</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651538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hart 84">
            <a:extLst>
              <a:ext uri="{FF2B5EF4-FFF2-40B4-BE49-F238E27FC236}">
                <a16:creationId xmlns:a16="http://schemas.microsoft.com/office/drawing/2014/main" id="{FFF2654B-F079-B048-AEA4-80FB6D17470A}"/>
              </a:ext>
            </a:extLst>
          </p:cNvPr>
          <p:cNvGraphicFramePr/>
          <p:nvPr/>
        </p:nvGraphicFramePr>
        <p:xfrm>
          <a:off x="1621273" y="6176465"/>
          <a:ext cx="9275252" cy="6305974"/>
        </p:xfrm>
        <a:graphic>
          <a:graphicData uri="http://schemas.openxmlformats.org/drawingml/2006/chart">
            <c:chart xmlns:c="http://schemas.openxmlformats.org/drawingml/2006/chart" xmlns:r="http://schemas.openxmlformats.org/officeDocument/2006/relationships" r:id="rId3"/>
          </a:graphicData>
        </a:graphic>
      </p:graphicFrame>
      <p:sp>
        <p:nvSpPr>
          <p:cNvPr id="769" name="Slide Number"/>
          <p:cNvSpPr txBox="1">
            <a:spLocks noGrp="1"/>
          </p:cNvSpPr>
          <p:nvPr>
            <p:ph type="sldNum" sz="quarter" idx="2"/>
          </p:nvPr>
        </p:nvSpPr>
        <p:spPr>
          <a:xfrm>
            <a:off x="23891648" y="13118617"/>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52</a:t>
            </a:fld>
            <a:endParaRPr/>
          </a:p>
        </p:txBody>
      </p:sp>
      <p:sp>
        <p:nvSpPr>
          <p:cNvPr id="770" name="Client Name  Presentation Title  -  1. Chapter Name"/>
          <p:cNvSpPr txBox="1">
            <a:spLocks noGrp="1"/>
          </p:cNvSpPr>
          <p:nvPr>
            <p:ph type="body" sz="quarter" idx="13"/>
          </p:nvPr>
        </p:nvSpPr>
        <p:spPr>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
        <p:nvSpPr>
          <p:cNvPr id="9" name="Endava at a glance">
            <a:extLst>
              <a:ext uri="{FF2B5EF4-FFF2-40B4-BE49-F238E27FC236}">
                <a16:creationId xmlns:a16="http://schemas.microsoft.com/office/drawing/2014/main" id="{3F8DC05C-2843-C646-85E2-CFF4A7B4EE43}"/>
              </a:ext>
            </a:extLst>
          </p:cNvPr>
          <p:cNvSpPr txBox="1"/>
          <p:nvPr/>
        </p:nvSpPr>
        <p:spPr>
          <a:xfrm>
            <a:off x="1724345" y="1777461"/>
            <a:ext cx="534280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mj-lt"/>
              </a:rPr>
              <a:t>Cloud Capabilities</a:t>
            </a:r>
          </a:p>
        </p:txBody>
      </p:sp>
      <p:sp>
        <p:nvSpPr>
          <p:cNvPr id="10" name="Rectangle">
            <a:extLst>
              <a:ext uri="{FF2B5EF4-FFF2-40B4-BE49-F238E27FC236}">
                <a16:creationId xmlns:a16="http://schemas.microsoft.com/office/drawing/2014/main" id="{F3B71EFA-C594-8541-8388-F796ED581893}"/>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grpSp>
        <p:nvGrpSpPr>
          <p:cNvPr id="49" name="Group 48">
            <a:extLst>
              <a:ext uri="{FF2B5EF4-FFF2-40B4-BE49-F238E27FC236}">
                <a16:creationId xmlns:a16="http://schemas.microsoft.com/office/drawing/2014/main" id="{BEE0CE7F-B2C9-E445-A50C-D7C5D300385A}"/>
              </a:ext>
            </a:extLst>
          </p:cNvPr>
          <p:cNvGrpSpPr/>
          <p:nvPr/>
        </p:nvGrpSpPr>
        <p:grpSpPr>
          <a:xfrm>
            <a:off x="12191698" y="9843835"/>
            <a:ext cx="10404777" cy="3422903"/>
            <a:chOff x="1787223" y="9720602"/>
            <a:chExt cx="10404777" cy="3422903"/>
          </a:xfrm>
        </p:grpSpPr>
        <p:grpSp>
          <p:nvGrpSpPr>
            <p:cNvPr id="48" name="Group 47">
              <a:extLst>
                <a:ext uri="{FF2B5EF4-FFF2-40B4-BE49-F238E27FC236}">
                  <a16:creationId xmlns:a16="http://schemas.microsoft.com/office/drawing/2014/main" id="{9B9ED96A-BDD8-964D-995E-5A705C6484EB}"/>
                </a:ext>
              </a:extLst>
            </p:cNvPr>
            <p:cNvGrpSpPr/>
            <p:nvPr/>
          </p:nvGrpSpPr>
          <p:grpSpPr>
            <a:xfrm>
              <a:off x="1787223" y="9720602"/>
              <a:ext cx="3424599" cy="3422903"/>
              <a:chOff x="1787223" y="9720602"/>
              <a:chExt cx="3424599" cy="3422903"/>
            </a:xfrm>
          </p:grpSpPr>
          <p:sp>
            <p:nvSpPr>
              <p:cNvPr id="35" name="Rectangle 34">
                <a:extLst>
                  <a:ext uri="{FF2B5EF4-FFF2-40B4-BE49-F238E27FC236}">
                    <a16:creationId xmlns:a16="http://schemas.microsoft.com/office/drawing/2014/main" id="{6560153C-EB17-5C47-A9F3-419E039000C6}"/>
                  </a:ext>
                </a:extLst>
              </p:cNvPr>
              <p:cNvSpPr>
                <a:spLocks noChangeAspect="1"/>
              </p:cNvSpPr>
              <p:nvPr/>
            </p:nvSpPr>
            <p:spPr>
              <a:xfrm>
                <a:off x="1787224" y="12143354"/>
                <a:ext cx="3424598" cy="1000151"/>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72000" bIns="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RO" sz="3200" b="1" i="0" u="none" strike="noStrike" cap="none" spc="0" normalizeH="0" baseline="0">
                    <a:ln>
                      <a:noFill/>
                    </a:ln>
                    <a:solidFill>
                      <a:schemeClr val="bg1"/>
                    </a:solidFill>
                    <a:effectLst/>
                    <a:uFillTx/>
                    <a:latin typeface="+mn-lt"/>
                    <a:ea typeface="+mn-ea"/>
                    <a:cs typeface="+mn-cs"/>
                    <a:sym typeface="Helvetica"/>
                  </a:rPr>
                  <a:t>179+</a:t>
                </a:r>
              </a:p>
              <a:p>
                <a:pPr marL="0" marR="0" indent="0" defTabSz="825500" rtl="0" fontAlgn="auto" latinLnBrk="0" hangingPunct="0">
                  <a:lnSpc>
                    <a:spcPct val="100000"/>
                  </a:lnSpc>
                  <a:spcBef>
                    <a:spcPts val="0"/>
                  </a:spcBef>
                  <a:spcAft>
                    <a:spcPts val="0"/>
                  </a:spcAft>
                  <a:buClrTx/>
                  <a:buSzTx/>
                  <a:buFontTx/>
                  <a:buNone/>
                  <a:tabLst/>
                </a:pPr>
                <a:r>
                  <a:rPr lang="en-GB" sz="1400" cap="none" spc="30">
                    <a:solidFill>
                      <a:schemeClr val="accent1"/>
                    </a:solidFill>
                  </a:rPr>
                  <a:t>A</a:t>
                </a:r>
                <a:r>
                  <a:rPr lang="en-RO" sz="1400" cap="none" spc="30">
                    <a:solidFill>
                      <a:schemeClr val="accent1"/>
                    </a:solidFill>
                  </a:rPr>
                  <a:t>ZURE CERTIFICATIONS</a:t>
                </a:r>
                <a:endParaRPr kumimoji="0" lang="en-RO" sz="1400" i="0" u="none" strike="noStrike" cap="none" spc="30" normalizeH="0">
                  <a:ln>
                    <a:noFill/>
                  </a:ln>
                  <a:solidFill>
                    <a:schemeClr val="accent1"/>
                  </a:solidFill>
                  <a:effectLst/>
                  <a:uFillTx/>
                  <a:latin typeface="+mn-lt"/>
                  <a:ea typeface="+mn-ea"/>
                  <a:cs typeface="+mn-cs"/>
                  <a:sym typeface="Helvetica"/>
                </a:endParaRPr>
              </a:p>
            </p:txBody>
          </p:sp>
          <p:pic>
            <p:nvPicPr>
              <p:cNvPr id="36" name="Picture 20" descr="Download Microsoft Azure (Windows Azure) Logo in SVG Vector or PNG File  Format - Logo.wine">
                <a:extLst>
                  <a:ext uri="{FF2B5EF4-FFF2-40B4-BE49-F238E27FC236}">
                    <a16:creationId xmlns:a16="http://schemas.microsoft.com/office/drawing/2014/main" id="{E8780C8F-B49E-D445-B4A2-9B144AA3E60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189" t="30769" r="58988" b="32943"/>
              <a:stretch/>
            </p:blipFill>
            <p:spPr bwMode="auto">
              <a:xfrm>
                <a:off x="4544443" y="12502941"/>
                <a:ext cx="466750" cy="37861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66C415E-998E-FB4D-8DD2-65E208F5E04F}"/>
                  </a:ext>
                </a:extLst>
              </p:cNvPr>
              <p:cNvSpPr/>
              <p:nvPr/>
            </p:nvSpPr>
            <p:spPr>
              <a:xfrm>
                <a:off x="1787223" y="9720602"/>
                <a:ext cx="3424597" cy="2422751"/>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grpSp>
        <p:grpSp>
          <p:nvGrpSpPr>
            <p:cNvPr id="45" name="Group 44">
              <a:extLst>
                <a:ext uri="{FF2B5EF4-FFF2-40B4-BE49-F238E27FC236}">
                  <a16:creationId xmlns:a16="http://schemas.microsoft.com/office/drawing/2014/main" id="{DBC0944D-7A96-554B-B2A5-3D40E72F7918}"/>
                </a:ext>
              </a:extLst>
            </p:cNvPr>
            <p:cNvGrpSpPr/>
            <p:nvPr/>
          </p:nvGrpSpPr>
          <p:grpSpPr>
            <a:xfrm>
              <a:off x="5277313" y="10241279"/>
              <a:ext cx="3424598" cy="2902226"/>
              <a:chOff x="5277313" y="10241279"/>
              <a:chExt cx="3424598" cy="2902226"/>
            </a:xfrm>
          </p:grpSpPr>
          <p:sp>
            <p:nvSpPr>
              <p:cNvPr id="37" name="Rectangle 36">
                <a:extLst>
                  <a:ext uri="{FF2B5EF4-FFF2-40B4-BE49-F238E27FC236}">
                    <a16:creationId xmlns:a16="http://schemas.microsoft.com/office/drawing/2014/main" id="{3CBC429E-7EA8-6343-8E58-15A49011AA5D}"/>
                  </a:ext>
                </a:extLst>
              </p:cNvPr>
              <p:cNvSpPr>
                <a:spLocks noChangeAspect="1"/>
              </p:cNvSpPr>
              <p:nvPr/>
            </p:nvSpPr>
            <p:spPr>
              <a:xfrm>
                <a:off x="5277313" y="12143354"/>
                <a:ext cx="3424598" cy="1000151"/>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72000" bIns="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RO" sz="3200" b="1" i="0" u="none" strike="noStrike" cap="none" spc="0" normalizeH="0" baseline="0">
                    <a:ln>
                      <a:noFill/>
                    </a:ln>
                    <a:solidFill>
                      <a:schemeClr val="bg1"/>
                    </a:solidFill>
                    <a:effectLst/>
                    <a:uFillTx/>
                    <a:latin typeface="+mn-lt"/>
                    <a:ea typeface="+mn-ea"/>
                    <a:cs typeface="+mn-cs"/>
                    <a:sym typeface="Helvetica"/>
                  </a:rPr>
                  <a:t>140+</a:t>
                </a:r>
              </a:p>
              <a:p>
                <a:pPr marL="0" marR="0" indent="0" defTabSz="825500" rtl="0" fontAlgn="auto" latinLnBrk="0" hangingPunct="0">
                  <a:lnSpc>
                    <a:spcPct val="100000"/>
                  </a:lnSpc>
                  <a:spcBef>
                    <a:spcPts val="0"/>
                  </a:spcBef>
                  <a:spcAft>
                    <a:spcPts val="0"/>
                  </a:spcAft>
                  <a:buClrTx/>
                  <a:buSzTx/>
                  <a:buFontTx/>
                  <a:buNone/>
                  <a:tabLst/>
                </a:pPr>
                <a:r>
                  <a:rPr lang="en-GB" sz="1400" cap="none" spc="30">
                    <a:solidFill>
                      <a:schemeClr val="accent1"/>
                    </a:solidFill>
                  </a:rPr>
                  <a:t>A</a:t>
                </a:r>
                <a:r>
                  <a:rPr lang="en-RO" sz="1400" cap="none" spc="30">
                    <a:solidFill>
                      <a:schemeClr val="accent1"/>
                    </a:solidFill>
                  </a:rPr>
                  <a:t>WS CERTIFICATIONS</a:t>
                </a:r>
                <a:endParaRPr kumimoji="0" lang="en-RO" sz="1400" i="0" u="none" strike="noStrike" cap="none" spc="30" normalizeH="0">
                  <a:ln>
                    <a:noFill/>
                  </a:ln>
                  <a:solidFill>
                    <a:schemeClr val="accent1"/>
                  </a:solidFill>
                  <a:effectLst/>
                  <a:uFillTx/>
                  <a:latin typeface="+mn-lt"/>
                  <a:ea typeface="+mn-ea"/>
                  <a:cs typeface="+mn-cs"/>
                  <a:sym typeface="Helvetica"/>
                </a:endParaRPr>
              </a:p>
            </p:txBody>
          </p:sp>
          <p:pic>
            <p:nvPicPr>
              <p:cNvPr id="40" name="Picture 18">
                <a:extLst>
                  <a:ext uri="{FF2B5EF4-FFF2-40B4-BE49-F238E27FC236}">
                    <a16:creationId xmlns:a16="http://schemas.microsoft.com/office/drawing/2014/main" id="{CA33DB95-139A-EB4E-9A7A-263733C092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9041" y="12595447"/>
                <a:ext cx="477940" cy="286112"/>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2CD8DAAC-18C9-A14E-B6E7-1C66C91CC221}"/>
                  </a:ext>
                </a:extLst>
              </p:cNvPr>
              <p:cNvSpPr/>
              <p:nvPr/>
            </p:nvSpPr>
            <p:spPr>
              <a:xfrm>
                <a:off x="5277314" y="10241279"/>
                <a:ext cx="3424597" cy="1902073"/>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grpSp>
        <p:grpSp>
          <p:nvGrpSpPr>
            <p:cNvPr id="44" name="Group 43">
              <a:extLst>
                <a:ext uri="{FF2B5EF4-FFF2-40B4-BE49-F238E27FC236}">
                  <a16:creationId xmlns:a16="http://schemas.microsoft.com/office/drawing/2014/main" id="{440E34DD-C6B0-FA4B-BFE8-636A1F3904EE}"/>
                </a:ext>
              </a:extLst>
            </p:cNvPr>
            <p:cNvGrpSpPr/>
            <p:nvPr/>
          </p:nvGrpSpPr>
          <p:grpSpPr>
            <a:xfrm>
              <a:off x="8767400" y="11848011"/>
              <a:ext cx="3424600" cy="1295494"/>
              <a:chOff x="8767400" y="11848011"/>
              <a:chExt cx="3424600" cy="1295494"/>
            </a:xfrm>
          </p:grpSpPr>
          <p:sp>
            <p:nvSpPr>
              <p:cNvPr id="41" name="Rectangle 40">
                <a:extLst>
                  <a:ext uri="{FF2B5EF4-FFF2-40B4-BE49-F238E27FC236}">
                    <a16:creationId xmlns:a16="http://schemas.microsoft.com/office/drawing/2014/main" id="{561C9BEB-F57A-7340-A39F-BF735FCB220C}"/>
                  </a:ext>
                </a:extLst>
              </p:cNvPr>
              <p:cNvSpPr>
                <a:spLocks noChangeAspect="1"/>
              </p:cNvSpPr>
              <p:nvPr/>
            </p:nvSpPr>
            <p:spPr>
              <a:xfrm>
                <a:off x="8767402" y="12143354"/>
                <a:ext cx="3424598" cy="1000151"/>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72000" bIns="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RO" sz="3200" b="1" i="0" u="none" strike="noStrike" cap="none" spc="0" normalizeH="0" baseline="0">
                    <a:ln>
                      <a:noFill/>
                    </a:ln>
                    <a:solidFill>
                      <a:schemeClr val="bg1"/>
                    </a:solidFill>
                    <a:effectLst/>
                    <a:uFillTx/>
                    <a:latin typeface="+mn-lt"/>
                    <a:ea typeface="+mn-ea"/>
                    <a:cs typeface="+mn-cs"/>
                    <a:sym typeface="Helvetica"/>
                  </a:rPr>
                  <a:t>14+</a:t>
                </a:r>
              </a:p>
              <a:p>
                <a:pPr marL="0" marR="0" indent="0" defTabSz="825500" rtl="0" fontAlgn="auto" latinLnBrk="0" hangingPunct="0">
                  <a:lnSpc>
                    <a:spcPct val="100000"/>
                  </a:lnSpc>
                  <a:spcBef>
                    <a:spcPts val="0"/>
                  </a:spcBef>
                  <a:spcAft>
                    <a:spcPts val="0"/>
                  </a:spcAft>
                  <a:buClrTx/>
                  <a:buSzTx/>
                  <a:buFontTx/>
                  <a:buNone/>
                  <a:tabLst/>
                </a:pPr>
                <a:r>
                  <a:rPr lang="en-GB" sz="1400" cap="none" spc="30">
                    <a:solidFill>
                      <a:schemeClr val="accent1"/>
                    </a:solidFill>
                  </a:rPr>
                  <a:t>GCP</a:t>
                </a:r>
                <a:r>
                  <a:rPr lang="en-RO" sz="1400" cap="none" spc="30">
                    <a:solidFill>
                      <a:schemeClr val="accent1"/>
                    </a:solidFill>
                  </a:rPr>
                  <a:t> CERTIFICATIONS</a:t>
                </a:r>
                <a:endParaRPr kumimoji="0" lang="en-RO" sz="1400" i="0" u="none" strike="noStrike" cap="none" spc="30" normalizeH="0">
                  <a:ln>
                    <a:noFill/>
                  </a:ln>
                  <a:solidFill>
                    <a:schemeClr val="accent1"/>
                  </a:solidFill>
                  <a:effectLst/>
                  <a:uFillTx/>
                  <a:latin typeface="+mn-lt"/>
                  <a:ea typeface="+mn-ea"/>
                  <a:cs typeface="+mn-cs"/>
                  <a:sym typeface="Helvetica"/>
                </a:endParaRPr>
              </a:p>
            </p:txBody>
          </p:sp>
          <p:pic>
            <p:nvPicPr>
              <p:cNvPr id="42" name="Picture 24" descr="Download Google Cloud Platform (GCP) Logo in SVG Vector or PNG File Format  - Logo.wine">
                <a:extLst>
                  <a:ext uri="{FF2B5EF4-FFF2-40B4-BE49-F238E27FC236}">
                    <a16:creationId xmlns:a16="http://schemas.microsoft.com/office/drawing/2014/main" id="{DF69FBE0-1E5A-3E4C-9C2A-798D417E8AB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860" t="39453" r="72950" b="39578"/>
              <a:stretch/>
            </p:blipFill>
            <p:spPr bwMode="auto">
              <a:xfrm>
                <a:off x="11550282" y="12524741"/>
                <a:ext cx="525681" cy="42752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F5B08A45-B335-6D48-9027-9842B613449F}"/>
                  </a:ext>
                </a:extLst>
              </p:cNvPr>
              <p:cNvSpPr/>
              <p:nvPr/>
            </p:nvSpPr>
            <p:spPr>
              <a:xfrm>
                <a:off x="8767400" y="11848011"/>
                <a:ext cx="3424597" cy="295341"/>
              </a:xfrm>
              <a:prstGeom prst="rect">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grpSp>
      </p:grpSp>
      <p:cxnSp>
        <p:nvCxnSpPr>
          <p:cNvPr id="60" name="Straight Connector 59">
            <a:extLst>
              <a:ext uri="{FF2B5EF4-FFF2-40B4-BE49-F238E27FC236}">
                <a16:creationId xmlns:a16="http://schemas.microsoft.com/office/drawing/2014/main" id="{F43EF554-FFE7-404C-A5F5-F3D2911F53AE}"/>
              </a:ext>
            </a:extLst>
          </p:cNvPr>
          <p:cNvCxnSpPr>
            <a:cxnSpLocks/>
          </p:cNvCxnSpPr>
          <p:nvPr/>
        </p:nvCxnSpPr>
        <p:spPr>
          <a:xfrm>
            <a:off x="9281786" y="9549296"/>
            <a:ext cx="13314689"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23397973-45A2-D64A-ACAC-01F5B0DCF162}"/>
              </a:ext>
            </a:extLst>
          </p:cNvPr>
          <p:cNvSpPr>
            <a:spLocks noChangeAspect="1"/>
          </p:cNvSpPr>
          <p:nvPr/>
        </p:nvSpPr>
        <p:spPr>
          <a:xfrm>
            <a:off x="12198549" y="3147302"/>
            <a:ext cx="10397926" cy="1118309"/>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72000" bIns="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RO" sz="4400" b="1" i="0" u="none" strike="noStrike" cap="none" spc="0" normalizeH="0" baseline="0">
                <a:ln>
                  <a:noFill/>
                </a:ln>
                <a:solidFill>
                  <a:schemeClr val="bg2"/>
                </a:solidFill>
                <a:effectLst/>
                <a:uFillTx/>
                <a:latin typeface="+mn-lt"/>
                <a:ea typeface="+mn-ea"/>
                <a:cs typeface="+mn-cs"/>
                <a:sym typeface="Helvetica"/>
              </a:rPr>
              <a:t>170+</a:t>
            </a:r>
          </a:p>
          <a:p>
            <a:pPr marL="0" marR="0" indent="0" defTabSz="825500" rtl="0" fontAlgn="auto" latinLnBrk="0" hangingPunct="0">
              <a:lnSpc>
                <a:spcPct val="100000"/>
              </a:lnSpc>
              <a:spcBef>
                <a:spcPts val="0"/>
              </a:spcBef>
              <a:spcAft>
                <a:spcPts val="0"/>
              </a:spcAft>
              <a:buClrTx/>
              <a:buSzTx/>
              <a:buFontTx/>
              <a:buNone/>
              <a:tabLst/>
            </a:pPr>
            <a:r>
              <a:rPr lang="en-US" sz="2000" cap="none" spc="30">
                <a:solidFill>
                  <a:schemeClr val="accent1"/>
                </a:solidFill>
              </a:rPr>
              <a:t>CLOUD CUSTOMERS</a:t>
            </a:r>
            <a:endParaRPr kumimoji="0" lang="en-RO" sz="2000" i="0" u="none" strike="noStrike" cap="none" spc="30" normalizeH="0">
              <a:ln>
                <a:noFill/>
              </a:ln>
              <a:solidFill>
                <a:schemeClr val="accent1"/>
              </a:solidFill>
              <a:effectLst/>
              <a:uFillTx/>
              <a:latin typeface="+mn-lt"/>
              <a:ea typeface="+mn-ea"/>
              <a:cs typeface="+mn-cs"/>
              <a:sym typeface="Helvetica"/>
            </a:endParaRPr>
          </a:p>
        </p:txBody>
      </p:sp>
      <p:graphicFrame>
        <p:nvGraphicFramePr>
          <p:cNvPr id="64" name="Chart 63">
            <a:extLst>
              <a:ext uri="{FF2B5EF4-FFF2-40B4-BE49-F238E27FC236}">
                <a16:creationId xmlns:a16="http://schemas.microsoft.com/office/drawing/2014/main" id="{F4996376-35C4-B741-87EA-FECF8A6B07DE}"/>
              </a:ext>
            </a:extLst>
          </p:cNvPr>
          <p:cNvGraphicFramePr/>
          <p:nvPr/>
        </p:nvGraphicFramePr>
        <p:xfrm>
          <a:off x="12198549" y="4265612"/>
          <a:ext cx="10363723" cy="5184771"/>
        </p:xfrm>
        <a:graphic>
          <a:graphicData uri="http://schemas.openxmlformats.org/drawingml/2006/chart">
            <c:chart xmlns:c="http://schemas.openxmlformats.org/drawingml/2006/chart" xmlns:r="http://schemas.openxmlformats.org/officeDocument/2006/relationships" r:id="rId7"/>
          </a:graphicData>
        </a:graphic>
      </p:graphicFrame>
      <p:grpSp>
        <p:nvGrpSpPr>
          <p:cNvPr id="17" name="Group 16">
            <a:extLst>
              <a:ext uri="{FF2B5EF4-FFF2-40B4-BE49-F238E27FC236}">
                <a16:creationId xmlns:a16="http://schemas.microsoft.com/office/drawing/2014/main" id="{D959CB87-84E2-B74D-B66F-18DE0EB51C62}"/>
              </a:ext>
            </a:extLst>
          </p:cNvPr>
          <p:cNvGrpSpPr/>
          <p:nvPr/>
        </p:nvGrpSpPr>
        <p:grpSpPr>
          <a:xfrm>
            <a:off x="3752694" y="6788201"/>
            <a:ext cx="5061238" cy="5061238"/>
            <a:chOff x="3929027" y="6180486"/>
            <a:chExt cx="6126354" cy="6126354"/>
          </a:xfrm>
        </p:grpSpPr>
        <p:sp>
          <p:nvSpPr>
            <p:cNvPr id="56" name="Oval 55">
              <a:extLst>
                <a:ext uri="{FF2B5EF4-FFF2-40B4-BE49-F238E27FC236}">
                  <a16:creationId xmlns:a16="http://schemas.microsoft.com/office/drawing/2014/main" id="{13491116-12BE-2B49-B809-D7E966FF95C6}"/>
                </a:ext>
              </a:extLst>
            </p:cNvPr>
            <p:cNvSpPr>
              <a:spLocks noChangeAspect="1"/>
            </p:cNvSpPr>
            <p:nvPr/>
          </p:nvSpPr>
          <p:spPr>
            <a:xfrm>
              <a:off x="4118641" y="6370100"/>
              <a:ext cx="5747126" cy="5747126"/>
            </a:xfrm>
            <a:prstGeom prst="ellipse">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RO" sz="11500" b="1" i="0" u="none" strike="noStrike" cap="none" spc="0" normalizeH="0" baseline="0">
                  <a:ln>
                    <a:noFill/>
                  </a:ln>
                  <a:solidFill>
                    <a:schemeClr val="bg1"/>
                  </a:solidFill>
                  <a:effectLst/>
                  <a:uFillTx/>
                  <a:latin typeface="+mn-lt"/>
                  <a:ea typeface="+mn-ea"/>
                  <a:cs typeface="+mn-cs"/>
                  <a:sym typeface="Helvetica"/>
                </a:rPr>
                <a:t>264+</a:t>
              </a:r>
            </a:p>
            <a:p>
              <a:pPr marL="0" marR="0" indent="0" algn="ctr" defTabSz="825500" rtl="0" fontAlgn="auto" latinLnBrk="0" hangingPunct="0">
                <a:lnSpc>
                  <a:spcPct val="100000"/>
                </a:lnSpc>
                <a:spcBef>
                  <a:spcPts val="0"/>
                </a:spcBef>
                <a:spcAft>
                  <a:spcPts val="0"/>
                </a:spcAft>
                <a:buClrTx/>
                <a:buSzTx/>
                <a:buFontTx/>
                <a:buNone/>
                <a:tabLst/>
              </a:pPr>
              <a:r>
                <a:rPr lang="en-RO" sz="2400" cap="none" spc="300">
                  <a:solidFill>
                    <a:schemeClr val="accent1"/>
                  </a:solidFill>
                </a:rPr>
                <a:t>CLOUD PROJECTS</a:t>
              </a:r>
              <a:endParaRPr kumimoji="0" lang="en-RO" sz="2400" i="0" u="none" strike="noStrike" cap="none" spc="300" normalizeH="0" baseline="0">
                <a:ln>
                  <a:noFill/>
                </a:ln>
                <a:solidFill>
                  <a:schemeClr val="accent1"/>
                </a:solidFill>
                <a:effectLst/>
                <a:uFillTx/>
                <a:latin typeface="+mn-lt"/>
                <a:ea typeface="+mn-ea"/>
                <a:cs typeface="+mn-cs"/>
                <a:sym typeface="Helvetica"/>
              </a:endParaRPr>
            </a:p>
          </p:txBody>
        </p:sp>
        <p:sp>
          <p:nvSpPr>
            <p:cNvPr id="66" name="Oval 65">
              <a:extLst>
                <a:ext uri="{FF2B5EF4-FFF2-40B4-BE49-F238E27FC236}">
                  <a16:creationId xmlns:a16="http://schemas.microsoft.com/office/drawing/2014/main" id="{C4A0ACF5-587B-8746-9AC2-9E5944888F02}"/>
                </a:ext>
              </a:extLst>
            </p:cNvPr>
            <p:cNvSpPr/>
            <p:nvPr/>
          </p:nvSpPr>
          <p:spPr>
            <a:xfrm>
              <a:off x="3929027" y="6180486"/>
              <a:ext cx="6126354" cy="6126354"/>
            </a:xfrm>
            <a:prstGeom prst="ellipse">
              <a:avLst/>
            </a:prstGeom>
            <a:noFill/>
            <a:ln w="38100" cap="flat">
              <a:solidFill>
                <a:schemeClr val="accent1"/>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grpSp>
      <p:grpSp>
        <p:nvGrpSpPr>
          <p:cNvPr id="43" name="Group 42">
            <a:extLst>
              <a:ext uri="{FF2B5EF4-FFF2-40B4-BE49-F238E27FC236}">
                <a16:creationId xmlns:a16="http://schemas.microsoft.com/office/drawing/2014/main" id="{6D69A7C0-CD66-294C-BA66-327E4770F8F0}"/>
              </a:ext>
            </a:extLst>
          </p:cNvPr>
          <p:cNvGrpSpPr/>
          <p:nvPr/>
        </p:nvGrpSpPr>
        <p:grpSpPr>
          <a:xfrm>
            <a:off x="8657284" y="5900208"/>
            <a:ext cx="2134248" cy="1061447"/>
            <a:chOff x="9366175" y="5825051"/>
            <a:chExt cx="2134248" cy="1061447"/>
          </a:xfrm>
        </p:grpSpPr>
        <p:sp>
          <p:nvSpPr>
            <p:cNvPr id="21" name="Rectangular Callout 20">
              <a:extLst>
                <a:ext uri="{FF2B5EF4-FFF2-40B4-BE49-F238E27FC236}">
                  <a16:creationId xmlns:a16="http://schemas.microsoft.com/office/drawing/2014/main" id="{7D383C00-C389-AA40-A12F-12254F71CFA5}"/>
                </a:ext>
              </a:extLst>
            </p:cNvPr>
            <p:cNvSpPr/>
            <p:nvPr/>
          </p:nvSpPr>
          <p:spPr>
            <a:xfrm>
              <a:off x="9366175" y="6140927"/>
              <a:ext cx="1883072" cy="745571"/>
            </a:xfrm>
            <a:prstGeom prst="wedgeRectCallout">
              <a:avLst>
                <a:gd name="adj1" fmla="val -54878"/>
                <a:gd name="adj2" fmla="val 106496"/>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defTabSz="825500">
                <a:lnSpc>
                  <a:spcPct val="100000"/>
                </a:lnSpc>
              </a:pPr>
              <a:r>
                <a:rPr lang="en-RO" sz="2800" cap="none" spc="0">
                  <a:solidFill>
                    <a:schemeClr val="bg1"/>
                  </a:solidFill>
                </a:rPr>
                <a:t>143+</a:t>
              </a:r>
            </a:p>
            <a:p>
              <a:pPr defTabSz="825500">
                <a:lnSpc>
                  <a:spcPct val="100000"/>
                </a:lnSpc>
              </a:pPr>
              <a:r>
                <a:rPr lang="en-RO" sz="1100" cap="none" spc="30">
                  <a:solidFill>
                    <a:schemeClr val="accent1"/>
                  </a:solidFill>
                </a:rPr>
                <a:t>PROJECTS</a:t>
              </a:r>
            </a:p>
          </p:txBody>
        </p:sp>
        <p:grpSp>
          <p:nvGrpSpPr>
            <p:cNvPr id="27" name="Group 26">
              <a:extLst>
                <a:ext uri="{FF2B5EF4-FFF2-40B4-BE49-F238E27FC236}">
                  <a16:creationId xmlns:a16="http://schemas.microsoft.com/office/drawing/2014/main" id="{8D19B5C9-DEB0-864F-A317-CA821A79D25F}"/>
                </a:ext>
              </a:extLst>
            </p:cNvPr>
            <p:cNvGrpSpPr/>
            <p:nvPr/>
          </p:nvGrpSpPr>
          <p:grpSpPr>
            <a:xfrm>
              <a:off x="10751893" y="5825051"/>
              <a:ext cx="748530" cy="748530"/>
              <a:chOff x="10751893" y="5825051"/>
              <a:chExt cx="748530" cy="748530"/>
            </a:xfrm>
          </p:grpSpPr>
          <p:sp>
            <p:nvSpPr>
              <p:cNvPr id="93" name="Oval 92">
                <a:extLst>
                  <a:ext uri="{FF2B5EF4-FFF2-40B4-BE49-F238E27FC236}">
                    <a16:creationId xmlns:a16="http://schemas.microsoft.com/office/drawing/2014/main" id="{F13FDBF6-F9D5-9346-813E-12C6B02ADC35}"/>
                  </a:ext>
                </a:extLst>
              </p:cNvPr>
              <p:cNvSpPr/>
              <p:nvPr/>
            </p:nvSpPr>
            <p:spPr>
              <a:xfrm>
                <a:off x="10751893" y="5825051"/>
                <a:ext cx="748530" cy="748530"/>
              </a:xfrm>
              <a:prstGeom prst="ellipse">
                <a:avLst/>
              </a:prstGeom>
              <a:solidFill>
                <a:schemeClr val="tx1">
                  <a:lumMod val="95000"/>
                </a:schemeClr>
              </a:solidFill>
              <a:ln w="381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pic>
            <p:nvPicPr>
              <p:cNvPr id="94" name="Picture 18">
                <a:extLst>
                  <a:ext uri="{FF2B5EF4-FFF2-40B4-BE49-F238E27FC236}">
                    <a16:creationId xmlns:a16="http://schemas.microsoft.com/office/drawing/2014/main" id="{984FD246-EFB0-4649-A7ED-25F8EE3B21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92084" y="6079981"/>
                <a:ext cx="477940" cy="28611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373F20CB-499D-7645-91BA-8B5B97B1376C}"/>
              </a:ext>
            </a:extLst>
          </p:cNvPr>
          <p:cNvGrpSpPr/>
          <p:nvPr/>
        </p:nvGrpSpPr>
        <p:grpSpPr>
          <a:xfrm>
            <a:off x="4810802" y="4585711"/>
            <a:ext cx="2196627" cy="1064485"/>
            <a:chOff x="5519693" y="4510554"/>
            <a:chExt cx="2196627" cy="1064485"/>
          </a:xfrm>
        </p:grpSpPr>
        <p:sp>
          <p:nvSpPr>
            <p:cNvPr id="90" name="Rectangular Callout 89">
              <a:extLst>
                <a:ext uri="{FF2B5EF4-FFF2-40B4-BE49-F238E27FC236}">
                  <a16:creationId xmlns:a16="http://schemas.microsoft.com/office/drawing/2014/main" id="{2BE8A784-F919-4541-81AC-BEF85EF296F4}"/>
                </a:ext>
              </a:extLst>
            </p:cNvPr>
            <p:cNvSpPr/>
            <p:nvPr/>
          </p:nvSpPr>
          <p:spPr>
            <a:xfrm>
              <a:off x="5519693" y="4829468"/>
              <a:ext cx="1883072" cy="745571"/>
            </a:xfrm>
            <a:prstGeom prst="wedgeRectCallout">
              <a:avLst>
                <a:gd name="adj1" fmla="val 1586"/>
                <a:gd name="adj2" fmla="val 140723"/>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defTabSz="825500">
                <a:lnSpc>
                  <a:spcPct val="100000"/>
                </a:lnSpc>
              </a:pPr>
              <a:r>
                <a:rPr lang="en-RO" sz="2800" cap="none" spc="0">
                  <a:solidFill>
                    <a:schemeClr val="bg1"/>
                  </a:solidFill>
                </a:rPr>
                <a:t>16+</a:t>
              </a:r>
            </a:p>
            <a:p>
              <a:pPr defTabSz="825500">
                <a:lnSpc>
                  <a:spcPct val="100000"/>
                </a:lnSpc>
              </a:pPr>
              <a:r>
                <a:rPr lang="en-RO" sz="1100" cap="none" spc="30">
                  <a:solidFill>
                    <a:schemeClr val="accent1"/>
                  </a:solidFill>
                </a:rPr>
                <a:t>PROJECTS</a:t>
              </a:r>
            </a:p>
          </p:txBody>
        </p:sp>
        <p:grpSp>
          <p:nvGrpSpPr>
            <p:cNvPr id="25" name="Group 24">
              <a:extLst>
                <a:ext uri="{FF2B5EF4-FFF2-40B4-BE49-F238E27FC236}">
                  <a16:creationId xmlns:a16="http://schemas.microsoft.com/office/drawing/2014/main" id="{1BCE4B08-17B2-7646-972D-3B7B8F018B48}"/>
                </a:ext>
              </a:extLst>
            </p:cNvPr>
            <p:cNvGrpSpPr/>
            <p:nvPr/>
          </p:nvGrpSpPr>
          <p:grpSpPr>
            <a:xfrm>
              <a:off x="6967790" y="4510554"/>
              <a:ext cx="748530" cy="748530"/>
              <a:chOff x="6612248" y="4422953"/>
              <a:chExt cx="748530" cy="748530"/>
            </a:xfrm>
          </p:grpSpPr>
          <p:sp>
            <p:nvSpPr>
              <p:cNvPr id="95" name="Oval 94">
                <a:extLst>
                  <a:ext uri="{FF2B5EF4-FFF2-40B4-BE49-F238E27FC236}">
                    <a16:creationId xmlns:a16="http://schemas.microsoft.com/office/drawing/2014/main" id="{E4548C5B-0689-144F-911A-E50578FD1E45}"/>
                  </a:ext>
                </a:extLst>
              </p:cNvPr>
              <p:cNvSpPr/>
              <p:nvPr/>
            </p:nvSpPr>
            <p:spPr>
              <a:xfrm>
                <a:off x="6612248" y="4422953"/>
                <a:ext cx="748530" cy="748530"/>
              </a:xfrm>
              <a:prstGeom prst="ellipse">
                <a:avLst/>
              </a:prstGeom>
              <a:solidFill>
                <a:schemeClr val="tx1">
                  <a:lumMod val="95000"/>
                </a:schemeClr>
              </a:solidFill>
              <a:ln w="381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pic>
            <p:nvPicPr>
              <p:cNvPr id="96" name="Picture 24" descr="Download Google Cloud Platform (GCP) Logo in SVG Vector or PNG File Format  - Logo.wine">
                <a:extLst>
                  <a:ext uri="{FF2B5EF4-FFF2-40B4-BE49-F238E27FC236}">
                    <a16:creationId xmlns:a16="http://schemas.microsoft.com/office/drawing/2014/main" id="{488BD017-5E8F-B54C-BD08-655FAF60FA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860" t="39453" r="72950" b="39578"/>
              <a:stretch/>
            </p:blipFill>
            <p:spPr bwMode="auto">
              <a:xfrm>
                <a:off x="6723673" y="4583456"/>
                <a:ext cx="525681" cy="4275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 name="Group 37">
            <a:extLst>
              <a:ext uri="{FF2B5EF4-FFF2-40B4-BE49-F238E27FC236}">
                <a16:creationId xmlns:a16="http://schemas.microsoft.com/office/drawing/2014/main" id="{56E81270-EA8D-4C4A-A45C-E260D4E1AE60}"/>
              </a:ext>
            </a:extLst>
          </p:cNvPr>
          <p:cNvGrpSpPr/>
          <p:nvPr/>
        </p:nvGrpSpPr>
        <p:grpSpPr>
          <a:xfrm>
            <a:off x="1818279" y="5909007"/>
            <a:ext cx="2196627" cy="1064485"/>
            <a:chOff x="2585107" y="4978386"/>
            <a:chExt cx="2196627" cy="1064485"/>
          </a:xfrm>
        </p:grpSpPr>
        <p:sp>
          <p:nvSpPr>
            <p:cNvPr id="97" name="Rectangular Callout 96">
              <a:extLst>
                <a:ext uri="{FF2B5EF4-FFF2-40B4-BE49-F238E27FC236}">
                  <a16:creationId xmlns:a16="http://schemas.microsoft.com/office/drawing/2014/main" id="{77393E94-B3C3-794A-B059-9CD45767B465}"/>
                </a:ext>
              </a:extLst>
            </p:cNvPr>
            <p:cNvSpPr/>
            <p:nvPr/>
          </p:nvSpPr>
          <p:spPr>
            <a:xfrm>
              <a:off x="2585107" y="5297300"/>
              <a:ext cx="1883072" cy="745571"/>
            </a:xfrm>
            <a:prstGeom prst="wedgeRectCallout">
              <a:avLst>
                <a:gd name="adj1" fmla="val 59653"/>
                <a:gd name="adj2" fmla="val 117566"/>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defTabSz="825500">
                <a:lnSpc>
                  <a:spcPct val="100000"/>
                </a:lnSpc>
              </a:pPr>
              <a:r>
                <a:rPr lang="en-RO" sz="2800" cap="none" spc="0">
                  <a:solidFill>
                    <a:schemeClr val="bg1"/>
                  </a:solidFill>
                </a:rPr>
                <a:t>105+</a:t>
              </a:r>
            </a:p>
            <a:p>
              <a:pPr defTabSz="825500">
                <a:lnSpc>
                  <a:spcPct val="100000"/>
                </a:lnSpc>
              </a:pPr>
              <a:r>
                <a:rPr lang="en-RO" sz="1100" cap="none" spc="30">
                  <a:solidFill>
                    <a:schemeClr val="accent1"/>
                  </a:solidFill>
                </a:rPr>
                <a:t>PROJECTS</a:t>
              </a:r>
            </a:p>
          </p:txBody>
        </p:sp>
        <p:grpSp>
          <p:nvGrpSpPr>
            <p:cNvPr id="30" name="Group 29">
              <a:extLst>
                <a:ext uri="{FF2B5EF4-FFF2-40B4-BE49-F238E27FC236}">
                  <a16:creationId xmlns:a16="http://schemas.microsoft.com/office/drawing/2014/main" id="{8C2D3E79-87B5-FF4C-9E64-B5AA7F3CC8F6}"/>
                </a:ext>
              </a:extLst>
            </p:cNvPr>
            <p:cNvGrpSpPr/>
            <p:nvPr/>
          </p:nvGrpSpPr>
          <p:grpSpPr>
            <a:xfrm>
              <a:off x="4033204" y="4978386"/>
              <a:ext cx="748530" cy="748530"/>
              <a:chOff x="4033204" y="4978386"/>
              <a:chExt cx="748530" cy="748530"/>
            </a:xfrm>
          </p:grpSpPr>
          <p:sp>
            <p:nvSpPr>
              <p:cNvPr id="99" name="Oval 98">
                <a:extLst>
                  <a:ext uri="{FF2B5EF4-FFF2-40B4-BE49-F238E27FC236}">
                    <a16:creationId xmlns:a16="http://schemas.microsoft.com/office/drawing/2014/main" id="{41E611BA-EF97-4A41-ABFB-87E04B76D588}"/>
                  </a:ext>
                </a:extLst>
              </p:cNvPr>
              <p:cNvSpPr/>
              <p:nvPr/>
            </p:nvSpPr>
            <p:spPr>
              <a:xfrm>
                <a:off x="4033204" y="4978386"/>
                <a:ext cx="748530" cy="748530"/>
              </a:xfrm>
              <a:prstGeom prst="ellipse">
                <a:avLst/>
              </a:prstGeom>
              <a:solidFill>
                <a:schemeClr val="tx1">
                  <a:lumMod val="95000"/>
                </a:schemeClr>
              </a:solidFill>
              <a:ln w="381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pic>
            <p:nvPicPr>
              <p:cNvPr id="101" name="Picture 20" descr="Download Microsoft Azure (Windows Azure) Logo in SVG Vector or PNG File  Format - Logo.wine">
                <a:extLst>
                  <a:ext uri="{FF2B5EF4-FFF2-40B4-BE49-F238E27FC236}">
                    <a16:creationId xmlns:a16="http://schemas.microsoft.com/office/drawing/2014/main" id="{69862261-2221-FB4C-B33E-03DDA89544B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189" t="30769" r="58988" b="32943"/>
              <a:stretch/>
            </p:blipFill>
            <p:spPr bwMode="auto">
              <a:xfrm>
                <a:off x="4174094" y="5137766"/>
                <a:ext cx="466750" cy="3786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6323309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2.2.3</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13864"/>
            <a:ext cx="14244132" cy="98898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lvl="0">
              <a:lnSpc>
                <a:spcPct val="80000"/>
              </a:lnSpc>
              <a:defRPr sz="7000" cap="none" spc="-209"/>
            </a:pPr>
            <a:r>
              <a:rPr lang="en-GB" sz="7000" cap="none" spc="-209"/>
              <a:t>Data Capabilities</a:t>
            </a: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 proposal</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164887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descr="Image">
            <a:extLst>
              <a:ext uri="{FF2B5EF4-FFF2-40B4-BE49-F238E27FC236}">
                <a16:creationId xmlns:a16="http://schemas.microsoft.com/office/drawing/2014/main" id="{97408C3A-3AB5-0E40-9374-9970EDCB119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46824" y="830"/>
            <a:ext cx="6637176" cy="13714340"/>
          </a:xfrm>
          <a:prstGeom prst="rect">
            <a:avLst/>
          </a:prstGeom>
          <a:ln w="12700">
            <a:miter lim="400000"/>
          </a:ln>
        </p:spPr>
      </p:pic>
      <p:sp>
        <p:nvSpPr>
          <p:cNvPr id="9" name="Pay.UK  Services Proposal -  2. Our Proposal">
            <a:extLst>
              <a:ext uri="{FF2B5EF4-FFF2-40B4-BE49-F238E27FC236}">
                <a16:creationId xmlns:a16="http://schemas.microsoft.com/office/drawing/2014/main" id="{5362FF28-1AE9-3849-BABE-025C00C1D8D1}"/>
              </a:ext>
            </a:extLst>
          </p:cNvPr>
          <p:cNvSpPr txBox="1"/>
          <p:nvPr/>
        </p:nvSpPr>
        <p:spPr>
          <a:xfrm>
            <a:off x="1703286" y="210051"/>
            <a:ext cx="4225515"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Helvetica" pitchFamily="2" charset="0"/>
                <a:sym typeface="Helvetica"/>
              </a:rPr>
              <a:t>CLIENT NAME</a:t>
            </a:r>
            <a:r>
              <a:rPr b="1">
                <a:solidFill>
                  <a:srgbClr val="929292"/>
                </a:solidFill>
                <a:latin typeface="Helvetica" pitchFamily="2" charset="0"/>
                <a:sym typeface="Helvetica"/>
              </a:rPr>
              <a:t> </a:t>
            </a:r>
            <a:r>
              <a:rPr>
                <a:solidFill>
                  <a:srgbClr val="929292"/>
                </a:solidFill>
                <a:latin typeface="Helvetica" pitchFamily="2" charset="0"/>
              </a:rPr>
              <a:t>Services Proposal - </a:t>
            </a:r>
            <a:r>
              <a:rPr>
                <a:latin typeface="Helvetica" pitchFamily="2" charset="0"/>
              </a:rPr>
              <a:t> </a:t>
            </a:r>
            <a:r>
              <a:rPr lang="en-US" b="1">
                <a:solidFill>
                  <a:srgbClr val="DE411B"/>
                </a:solidFill>
                <a:latin typeface="Helvetica" pitchFamily="2" charset="0"/>
                <a:sym typeface="Helvetica"/>
              </a:rPr>
              <a:t>4. Data</a:t>
            </a:r>
            <a:endParaRPr b="1">
              <a:solidFill>
                <a:srgbClr val="DE411B"/>
              </a:solidFill>
              <a:latin typeface="Helvetica" pitchFamily="2" charset="0"/>
              <a:sym typeface="Helvetica"/>
            </a:endParaRPr>
          </a:p>
        </p:txBody>
      </p:sp>
      <p:sp>
        <p:nvSpPr>
          <p:cNvPr id="10" name="Rectangle">
            <a:extLst>
              <a:ext uri="{FF2B5EF4-FFF2-40B4-BE49-F238E27FC236}">
                <a16:creationId xmlns:a16="http://schemas.microsoft.com/office/drawing/2014/main" id="{1BBD9106-1C92-B34F-92C5-D2DD2B8D9585}"/>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11" name="Endava at a glance">
            <a:extLst>
              <a:ext uri="{FF2B5EF4-FFF2-40B4-BE49-F238E27FC236}">
                <a16:creationId xmlns:a16="http://schemas.microsoft.com/office/drawing/2014/main" id="{C8AB0FE4-9D43-F94E-8CA4-CB2549E5C780}"/>
              </a:ext>
            </a:extLst>
          </p:cNvPr>
          <p:cNvSpPr txBox="1"/>
          <p:nvPr/>
        </p:nvSpPr>
        <p:spPr>
          <a:xfrm>
            <a:off x="1724345" y="1777461"/>
            <a:ext cx="14800527"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Making Data a Strategic Asset: </a:t>
            </a:r>
            <a:r>
              <a:rPr lang="en-GB" b="0">
                <a:latin typeface="Arial" panose="020B0604020202020204" pitchFamily="34" charset="0"/>
                <a:cs typeface="Arial" panose="020B0604020202020204" pitchFamily="34" charset="0"/>
              </a:rPr>
              <a:t>Endava Credentials </a:t>
            </a:r>
          </a:p>
        </p:txBody>
      </p:sp>
      <p:sp>
        <p:nvSpPr>
          <p:cNvPr id="12" name="Rectangle 11">
            <a:extLst>
              <a:ext uri="{FF2B5EF4-FFF2-40B4-BE49-F238E27FC236}">
                <a16:creationId xmlns:a16="http://schemas.microsoft.com/office/drawing/2014/main" id="{B09F32ED-3DBC-2B47-B908-1BBC227C62A4}"/>
              </a:ext>
            </a:extLst>
          </p:cNvPr>
          <p:cNvSpPr/>
          <p:nvPr/>
        </p:nvSpPr>
        <p:spPr>
          <a:xfrm>
            <a:off x="1799998" y="3149600"/>
            <a:ext cx="15338076" cy="2400657"/>
          </a:xfrm>
          <a:prstGeom prst="rect">
            <a:avLst/>
          </a:prstGeom>
        </p:spPr>
        <p:txBody>
          <a:bodyPr wrap="square">
            <a:spAutoFit/>
          </a:bodyPr>
          <a:lstStyle/>
          <a:p>
            <a:pPr>
              <a:lnSpc>
                <a:spcPct val="100000"/>
              </a:lnSpc>
              <a:spcAft>
                <a:spcPts val="1200"/>
              </a:spcAft>
            </a:pPr>
            <a:r>
              <a:rPr lang="en-GB" sz="2000" b="0" cap="none" spc="0">
                <a:solidFill>
                  <a:schemeClr val="bg2"/>
                </a:solidFill>
                <a:latin typeface="Arial" panose="020B0604020202020204" pitchFamily="34" charset="0"/>
                <a:cs typeface="Arial" panose="020B0604020202020204" pitchFamily="34" charset="0"/>
              </a:rPr>
              <a:t>Endava has </a:t>
            </a:r>
            <a:r>
              <a:rPr lang="en-GB" sz="2000" cap="none" spc="0">
                <a:solidFill>
                  <a:schemeClr val="bg2"/>
                </a:solidFill>
                <a:latin typeface="Arial" panose="020B0604020202020204" pitchFamily="34" charset="0"/>
                <a:cs typeface="Arial" panose="020B0604020202020204" pitchFamily="34" charset="0"/>
              </a:rPr>
              <a:t>over 200 Data Specialists</a:t>
            </a:r>
            <a:r>
              <a:rPr lang="en-GB" sz="2000" b="0" cap="none" spc="0">
                <a:solidFill>
                  <a:schemeClr val="bg2"/>
                </a:solidFill>
                <a:latin typeface="Arial" panose="020B0604020202020204" pitchFamily="34" charset="0"/>
                <a:cs typeface="Arial" panose="020B0604020202020204" pitchFamily="34" charset="0"/>
              </a:rPr>
              <a:t>. Our offering brings together </a:t>
            </a:r>
            <a:r>
              <a:rPr lang="en-GB" sz="2000" cap="none" spc="0">
                <a:solidFill>
                  <a:schemeClr val="bg2"/>
                </a:solidFill>
                <a:latin typeface="Arial" panose="020B0604020202020204" pitchFamily="34" charset="0"/>
                <a:cs typeface="Arial" panose="020B0604020202020204" pitchFamily="34" charset="0"/>
              </a:rPr>
              <a:t>comprehensive technical expertise</a:t>
            </a:r>
            <a:r>
              <a:rPr lang="en-GB" sz="2000" b="0" cap="none" spc="0">
                <a:solidFill>
                  <a:schemeClr val="bg2"/>
                </a:solidFill>
                <a:latin typeface="Arial" panose="020B0604020202020204" pitchFamily="34" charset="0"/>
                <a:cs typeface="Arial" panose="020B0604020202020204" pitchFamily="34" charset="0"/>
              </a:rPr>
              <a:t>, </a:t>
            </a:r>
            <a:r>
              <a:rPr lang="en-GB" sz="2000" cap="none" spc="0">
                <a:solidFill>
                  <a:schemeClr val="bg2"/>
                </a:solidFill>
                <a:latin typeface="Arial" panose="020B0604020202020204" pitchFamily="34" charset="0"/>
                <a:cs typeface="Arial" panose="020B0604020202020204" pitchFamily="34" charset="0"/>
              </a:rPr>
              <a:t>scale and industry SMEs</a:t>
            </a:r>
            <a:r>
              <a:rPr lang="en-GB" sz="2000" b="0" cap="none" spc="0">
                <a:solidFill>
                  <a:schemeClr val="bg2"/>
                </a:solidFill>
                <a:latin typeface="Arial" panose="020B0604020202020204" pitchFamily="34" charset="0"/>
                <a:cs typeface="Arial" panose="020B0604020202020204" pitchFamily="34" charset="0"/>
              </a:rPr>
              <a:t> to provide end to end accountability for Data Projects &amp; Programs. </a:t>
            </a:r>
          </a:p>
          <a:p>
            <a:pPr>
              <a:lnSpc>
                <a:spcPct val="100000"/>
              </a:lnSpc>
              <a:spcAft>
                <a:spcPts val="1200"/>
              </a:spcAft>
            </a:pPr>
            <a:r>
              <a:rPr lang="en-GB" sz="2000" cap="none" spc="0">
                <a:solidFill>
                  <a:schemeClr val="accent1"/>
                </a:solidFill>
                <a:latin typeface="Arial" panose="020B0604020202020204" pitchFamily="34" charset="0"/>
                <a:cs typeface="Arial" panose="020B0604020202020204" pitchFamily="34" charset="0"/>
              </a:rPr>
              <a:t>We help our clients become Data Driven Businesses. </a:t>
            </a:r>
            <a:r>
              <a:rPr lang="en-GB" sz="2000" b="0" cap="none" spc="0">
                <a:solidFill>
                  <a:schemeClr val="bg2"/>
                </a:solidFill>
                <a:latin typeface="Arial" panose="020B0604020202020204" pitchFamily="34" charset="0"/>
                <a:cs typeface="Arial" panose="020B0604020202020204" pitchFamily="34" charset="0"/>
              </a:rPr>
              <a:t>We understand the value of Data to our clients and the pivotal role it plays for both technology and the business – from enabling faster, more insightful decisions through advanced analytics  to enhanced reporting reactivity to regulatory pressure through leveraging the right tooling and metrics. Across our Data engagements we focus </a:t>
            </a:r>
            <a:r>
              <a:rPr lang="en-GB" sz="2000" cap="none" spc="0">
                <a:solidFill>
                  <a:schemeClr val="bg2"/>
                </a:solidFill>
                <a:latin typeface="Arial" panose="020B0604020202020204" pitchFamily="34" charset="0"/>
                <a:cs typeface="Arial" panose="020B0604020202020204" pitchFamily="34" charset="0"/>
              </a:rPr>
              <a:t>on data hygiene (quality &amp; lineage), extensible data integration and building robust, secure solutions and services that centralise disparate data sets and provide a reliable single source of truth (self-service and cloud enabled)</a:t>
            </a:r>
          </a:p>
        </p:txBody>
      </p:sp>
      <p:graphicFrame>
        <p:nvGraphicFramePr>
          <p:cNvPr id="2" name="Table 1">
            <a:extLst>
              <a:ext uri="{FF2B5EF4-FFF2-40B4-BE49-F238E27FC236}">
                <a16:creationId xmlns:a16="http://schemas.microsoft.com/office/drawing/2014/main" id="{95A56FCE-25A9-DD42-9B8B-E70EE1686704}"/>
              </a:ext>
            </a:extLst>
          </p:cNvPr>
          <p:cNvGraphicFramePr>
            <a:graphicFrameLocks noGrp="1"/>
          </p:cNvGraphicFramePr>
          <p:nvPr/>
        </p:nvGraphicFramePr>
        <p:xfrm>
          <a:off x="17953815" y="3149600"/>
          <a:ext cx="4855387" cy="10117136"/>
        </p:xfrm>
        <a:graphic>
          <a:graphicData uri="http://schemas.openxmlformats.org/drawingml/2006/table">
            <a:tbl>
              <a:tblPr firstRow="1"/>
              <a:tblGrid>
                <a:gridCol w="4855387">
                  <a:extLst>
                    <a:ext uri="{9D8B030D-6E8A-4147-A177-3AD203B41FA5}">
                      <a16:colId xmlns:a16="http://schemas.microsoft.com/office/drawing/2014/main" val="68075977"/>
                    </a:ext>
                  </a:extLst>
                </a:gridCol>
              </a:tblGrid>
              <a:tr h="836144">
                <a:tc>
                  <a:txBody>
                    <a:bodyPr/>
                    <a:lstStyle/>
                    <a:p>
                      <a:pPr marL="414900" indent="-342900" algn="l" defTabSz="914400">
                        <a:spcBef>
                          <a:spcPts val="1200"/>
                        </a:spcBef>
                        <a:spcAft>
                          <a:spcPts val="1200"/>
                        </a:spcAft>
                        <a:buFont typeface="Arial" panose="020B0604020202020204" pitchFamily="34" charset="0"/>
                        <a:buChar char="•"/>
                        <a:defRPr sz="2000">
                          <a:solidFill>
                            <a:srgbClr val="5E5E5E"/>
                          </a:solidFill>
                        </a:defRPr>
                      </a:pPr>
                      <a:r>
                        <a:rPr lang="en-US" sz="2000" b="0">
                          <a:solidFill>
                            <a:schemeClr val="tx1"/>
                          </a:solidFill>
                          <a:latin typeface="+mn-lt"/>
                        </a:rPr>
                        <a:t>Reporting strategy and self-service dashboards</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82763"/>
                  </a:ext>
                </a:extLst>
              </a:tr>
              <a:tr h="836144">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Near real time Data Analytics Platform</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93995"/>
                  </a:ext>
                </a:extLst>
              </a:tr>
              <a:tr h="836144">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DWH implementation for ensuring SOX compliance </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6828462"/>
                  </a:ext>
                </a:extLst>
              </a:tr>
              <a:tr h="494210">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Trading analytics platform</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9916366"/>
                  </a:ext>
                </a:extLst>
              </a:tr>
              <a:tr h="494210">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Portfolio Implementation Analytics</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6292341"/>
                  </a:ext>
                </a:extLst>
              </a:tr>
              <a:tr h="848815">
                <a:tc>
                  <a:txBody>
                    <a:bodyPr/>
                    <a:lstStyle/>
                    <a:p>
                      <a:pPr marL="414900" marR="0" lvl="0" indent="-342900" algn="l" defTabSz="914400" eaLnBrk="1" fontAlgn="auto" latinLnBrk="0" hangingPunct="1">
                        <a:lnSpc>
                          <a:spcPct val="100000"/>
                        </a:lnSpc>
                        <a:spcBef>
                          <a:spcPts val="1200"/>
                        </a:spcBef>
                        <a:spcAft>
                          <a:spcPts val="1200"/>
                        </a:spcAft>
                        <a:buClrTx/>
                        <a:buSzTx/>
                        <a:buFont typeface="Arial" panose="020B0604020202020204" pitchFamily="34" charset="0"/>
                        <a:buChar char="•"/>
                        <a:tabLst/>
                        <a:defRPr sz="2000">
                          <a:solidFill>
                            <a:srgbClr val="5E5E5E"/>
                          </a:solidFill>
                        </a:defRPr>
                      </a:pPr>
                      <a:r>
                        <a:rPr lang="en-GB" sz="2000" b="0">
                          <a:solidFill>
                            <a:schemeClr val="tx1"/>
                          </a:solidFill>
                          <a:latin typeface="+mn-lt"/>
                        </a:rPr>
                        <a:t>Anomaly detection for preventive maintenance</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316850"/>
                  </a:ext>
                </a:extLst>
              </a:tr>
              <a:tr h="1194440">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Centralised data management platform for internal &amp; external data sets</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4155233"/>
                  </a:ext>
                </a:extLst>
              </a:tr>
              <a:tr h="848815">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Fraud detection – high volume payment transactions</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4562939"/>
                  </a:ext>
                </a:extLst>
              </a:tr>
              <a:tr h="848815">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Competitors ranking model</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609782"/>
                  </a:ext>
                </a:extLst>
              </a:tr>
              <a:tr h="836144">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Enterprise reporting on Tableau platform </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9679986"/>
                  </a:ext>
                </a:extLst>
              </a:tr>
              <a:tr h="848815">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Data quality profiling and data relevance detection</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4097420"/>
                  </a:ext>
                </a:extLst>
              </a:tr>
              <a:tr h="1194440">
                <a:tc>
                  <a:txBody>
                    <a:bodyPr/>
                    <a:lstStyle/>
                    <a:p>
                      <a:pPr marL="414900" indent="-342900" algn="l" defTabSz="914400">
                        <a:lnSpc>
                          <a:spcPct val="100000"/>
                        </a:lnSpc>
                        <a:spcBef>
                          <a:spcPts val="1200"/>
                        </a:spcBef>
                        <a:spcAft>
                          <a:spcPts val="1200"/>
                        </a:spcAft>
                        <a:buFont typeface="Arial" panose="020B0604020202020204" pitchFamily="34" charset="0"/>
                        <a:buChar char="•"/>
                        <a:defRPr sz="2000">
                          <a:solidFill>
                            <a:srgbClr val="5E5E5E"/>
                          </a:solidFill>
                        </a:defRPr>
                      </a:pPr>
                      <a:r>
                        <a:rPr lang="en-GB" sz="2000" b="0">
                          <a:solidFill>
                            <a:schemeClr val="tx1"/>
                          </a:solidFill>
                          <a:latin typeface="+mn-lt"/>
                        </a:rPr>
                        <a:t>Classification and intelligent automation for document processing</a:t>
                      </a:r>
                    </a:p>
                  </a:txBody>
                  <a:tcPr marL="50853" marR="50853" marT="50853" marB="5085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7720891"/>
                  </a:ext>
                </a:extLst>
              </a:tr>
            </a:tbl>
          </a:graphicData>
        </a:graphic>
      </p:graphicFrame>
      <p:sp>
        <p:nvSpPr>
          <p:cNvPr id="13" name="Group">
            <a:extLst>
              <a:ext uri="{FF2B5EF4-FFF2-40B4-BE49-F238E27FC236}">
                <a16:creationId xmlns:a16="http://schemas.microsoft.com/office/drawing/2014/main" id="{4CBF9F05-2E01-FE47-9E8A-C1E74FD1492E}"/>
              </a:ext>
            </a:extLst>
          </p:cNvPr>
          <p:cNvSpPr/>
          <p:nvPr/>
        </p:nvSpPr>
        <p:spPr>
          <a:xfrm>
            <a:off x="17741088" y="1413976"/>
            <a:ext cx="4855387" cy="118110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lstStyle>
            <a:lvl1pPr algn="ctr">
              <a:lnSpc>
                <a:spcPct val="70000"/>
              </a:lnSpc>
              <a:defRPr sz="2800" cap="none" spc="-83"/>
            </a:lvl1pPr>
          </a:lstStyle>
          <a:p>
            <a:pPr algn="l">
              <a:lnSpc>
                <a:spcPct val="100000"/>
              </a:lnSpc>
            </a:pPr>
            <a:r>
              <a:rPr lang="en-US"/>
              <a:t>RECENT PROJECTS DELIVERED</a:t>
            </a:r>
          </a:p>
        </p:txBody>
      </p:sp>
      <p:pic>
        <p:nvPicPr>
          <p:cNvPr id="14" name="Graphic 155" descr="Graphic 155">
            <a:extLst>
              <a:ext uri="{FF2B5EF4-FFF2-40B4-BE49-F238E27FC236}">
                <a16:creationId xmlns:a16="http://schemas.microsoft.com/office/drawing/2014/main" id="{751BCB7A-D804-744E-BA69-3BFB18DC80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96369" y="6136055"/>
            <a:ext cx="864001" cy="864001"/>
          </a:xfrm>
          <a:prstGeom prst="rect">
            <a:avLst/>
          </a:prstGeom>
          <a:ln w="12700">
            <a:miter lim="400000"/>
          </a:ln>
        </p:spPr>
      </p:pic>
      <p:pic>
        <p:nvPicPr>
          <p:cNvPr id="15" name="Graphic 14">
            <a:extLst>
              <a:ext uri="{FF2B5EF4-FFF2-40B4-BE49-F238E27FC236}">
                <a16:creationId xmlns:a16="http://schemas.microsoft.com/office/drawing/2014/main" id="{9B9A8086-67E4-624B-A408-090D749D48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5768" y="6136055"/>
            <a:ext cx="864000" cy="864000"/>
          </a:xfrm>
          <a:prstGeom prst="rect">
            <a:avLst/>
          </a:prstGeom>
        </p:spPr>
      </p:pic>
      <p:pic>
        <p:nvPicPr>
          <p:cNvPr id="17" name="Graphic 16">
            <a:extLst>
              <a:ext uri="{FF2B5EF4-FFF2-40B4-BE49-F238E27FC236}">
                <a16:creationId xmlns:a16="http://schemas.microsoft.com/office/drawing/2014/main" id="{F1604411-BB61-1C4E-B65A-2FFD889E9C4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89967" y="6136055"/>
            <a:ext cx="914400" cy="914400"/>
          </a:xfrm>
          <a:prstGeom prst="rect">
            <a:avLst/>
          </a:prstGeom>
        </p:spPr>
      </p:pic>
      <p:pic>
        <p:nvPicPr>
          <p:cNvPr id="18" name="Graphic 17">
            <a:extLst>
              <a:ext uri="{FF2B5EF4-FFF2-40B4-BE49-F238E27FC236}">
                <a16:creationId xmlns:a16="http://schemas.microsoft.com/office/drawing/2014/main" id="{31C420AF-D0EA-7C47-B3D1-5593405E6B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984249" y="6136055"/>
            <a:ext cx="864000" cy="864000"/>
          </a:xfrm>
          <a:prstGeom prst="rect">
            <a:avLst/>
          </a:prstGeom>
        </p:spPr>
      </p:pic>
      <p:sp>
        <p:nvSpPr>
          <p:cNvPr id="19" name="Work with the RHP stakeholders to design &amp; confirm the target architecture of Production…">
            <a:extLst>
              <a:ext uri="{FF2B5EF4-FFF2-40B4-BE49-F238E27FC236}">
                <a16:creationId xmlns:a16="http://schemas.microsoft.com/office/drawing/2014/main" id="{94A34238-1D6B-F345-AEAD-1219D32C1838}"/>
              </a:ext>
            </a:extLst>
          </p:cNvPr>
          <p:cNvSpPr txBox="1"/>
          <p:nvPr/>
        </p:nvSpPr>
        <p:spPr>
          <a:xfrm>
            <a:off x="1749939" y="9239477"/>
            <a:ext cx="3339209" cy="411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lstStyle/>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analyst</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architects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engineers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scientists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ML Engineers</a:t>
            </a:r>
            <a:endParaRPr/>
          </a:p>
        </p:txBody>
      </p:sp>
      <p:sp>
        <p:nvSpPr>
          <p:cNvPr id="20" name="Group">
            <a:extLst>
              <a:ext uri="{FF2B5EF4-FFF2-40B4-BE49-F238E27FC236}">
                <a16:creationId xmlns:a16="http://schemas.microsoft.com/office/drawing/2014/main" id="{86D07005-5250-1444-80AC-D6157AB53420}"/>
              </a:ext>
            </a:extLst>
          </p:cNvPr>
          <p:cNvSpPr/>
          <p:nvPr/>
        </p:nvSpPr>
        <p:spPr>
          <a:xfrm>
            <a:off x="1777563" y="7575193"/>
            <a:ext cx="3339209" cy="11811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70000"/>
              </a:lnSpc>
              <a:defRPr sz="2800" cap="none" spc="-83"/>
            </a:lvl1pPr>
          </a:lstStyle>
          <a:p>
            <a:pPr>
              <a:lnSpc>
                <a:spcPct val="100000"/>
              </a:lnSpc>
            </a:pPr>
            <a:r>
              <a:rPr lang="en-US"/>
              <a:t>OVER 200 DATA SPECIALISTS</a:t>
            </a:r>
          </a:p>
        </p:txBody>
      </p:sp>
      <p:sp>
        <p:nvSpPr>
          <p:cNvPr id="21" name="Work with the RHP stakeholders to design &amp; confirm the target architecture of Production…">
            <a:extLst>
              <a:ext uri="{FF2B5EF4-FFF2-40B4-BE49-F238E27FC236}">
                <a16:creationId xmlns:a16="http://schemas.microsoft.com/office/drawing/2014/main" id="{A4B80D5C-9CA3-A546-A812-928F8D35DACF}"/>
              </a:ext>
            </a:extLst>
          </p:cNvPr>
          <p:cNvSpPr txBox="1"/>
          <p:nvPr/>
        </p:nvSpPr>
        <p:spPr>
          <a:xfrm>
            <a:off x="5390541" y="9239477"/>
            <a:ext cx="3339209" cy="411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lstStyle/>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on Cloud</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Spark/  Python</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Enterprise reporting</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Science </a:t>
            </a:r>
          </a:p>
        </p:txBody>
      </p:sp>
      <p:sp>
        <p:nvSpPr>
          <p:cNvPr id="22" name="Group">
            <a:extLst>
              <a:ext uri="{FF2B5EF4-FFF2-40B4-BE49-F238E27FC236}">
                <a16:creationId xmlns:a16="http://schemas.microsoft.com/office/drawing/2014/main" id="{60FED27A-8202-6F44-AED9-DD22A153CAB6}"/>
              </a:ext>
            </a:extLst>
          </p:cNvPr>
          <p:cNvSpPr/>
          <p:nvPr/>
        </p:nvSpPr>
        <p:spPr>
          <a:xfrm>
            <a:off x="5418164" y="7575193"/>
            <a:ext cx="3339209" cy="11811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70000"/>
              </a:lnSpc>
              <a:defRPr sz="2800" cap="none" spc="-83"/>
            </a:lvl1pPr>
          </a:lstStyle>
          <a:p>
            <a:pPr>
              <a:lnSpc>
                <a:spcPct val="100000"/>
              </a:lnSpc>
            </a:pPr>
            <a:r>
              <a:rPr lang="en-US"/>
              <a:t>TECHNOLOGY </a:t>
            </a:r>
            <a:br>
              <a:rPr lang="en-US"/>
            </a:br>
            <a:r>
              <a:rPr lang="en-US"/>
              <a:t>FOCUS</a:t>
            </a:r>
          </a:p>
        </p:txBody>
      </p:sp>
      <p:sp>
        <p:nvSpPr>
          <p:cNvPr id="23" name="Work with the RHP stakeholders to design &amp; confirm the target architecture of Production…">
            <a:extLst>
              <a:ext uri="{FF2B5EF4-FFF2-40B4-BE49-F238E27FC236}">
                <a16:creationId xmlns:a16="http://schemas.microsoft.com/office/drawing/2014/main" id="{C48F135D-32D3-864C-B9A1-A4AC99CFCE83}"/>
              </a:ext>
            </a:extLst>
          </p:cNvPr>
          <p:cNvSpPr txBox="1"/>
          <p:nvPr/>
        </p:nvSpPr>
        <p:spPr>
          <a:xfrm>
            <a:off x="9031142" y="9239477"/>
            <a:ext cx="3339209" cy="411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lstStyle/>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+100 Data related</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+30 Data migration</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+50 Data platform projects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+30 Analytics platforms</a:t>
            </a:r>
          </a:p>
        </p:txBody>
      </p:sp>
      <p:sp>
        <p:nvSpPr>
          <p:cNvPr id="24" name="Group">
            <a:extLst>
              <a:ext uri="{FF2B5EF4-FFF2-40B4-BE49-F238E27FC236}">
                <a16:creationId xmlns:a16="http://schemas.microsoft.com/office/drawing/2014/main" id="{88486AFA-EA3B-A240-9278-160CD43669D4}"/>
              </a:ext>
            </a:extLst>
          </p:cNvPr>
          <p:cNvSpPr/>
          <p:nvPr/>
        </p:nvSpPr>
        <p:spPr>
          <a:xfrm>
            <a:off x="9058766" y="7575193"/>
            <a:ext cx="3339209" cy="11811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70000"/>
              </a:lnSpc>
              <a:defRPr sz="2800" cap="none" spc="-83"/>
            </a:lvl1pPr>
          </a:lstStyle>
          <a:p>
            <a:pPr>
              <a:lnSpc>
                <a:spcPct val="100000"/>
              </a:lnSpc>
            </a:pPr>
            <a:r>
              <a:rPr lang="en-US"/>
              <a:t>DATA</a:t>
            </a:r>
            <a:br>
              <a:rPr lang="en-US"/>
            </a:br>
            <a:r>
              <a:rPr lang="en-US"/>
              <a:t>PROJECTS</a:t>
            </a:r>
          </a:p>
        </p:txBody>
      </p:sp>
      <p:sp>
        <p:nvSpPr>
          <p:cNvPr id="25" name="Work with the RHP stakeholders to design &amp; confirm the target architecture of Production…">
            <a:extLst>
              <a:ext uri="{FF2B5EF4-FFF2-40B4-BE49-F238E27FC236}">
                <a16:creationId xmlns:a16="http://schemas.microsoft.com/office/drawing/2014/main" id="{D2934B74-6702-2840-ADC2-DBBD13F7CE66}"/>
              </a:ext>
            </a:extLst>
          </p:cNvPr>
          <p:cNvSpPr txBox="1"/>
          <p:nvPr/>
        </p:nvSpPr>
        <p:spPr>
          <a:xfrm>
            <a:off x="12671744" y="9239477"/>
            <a:ext cx="3339209" cy="411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lstStyle/>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Advisory</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visualization &amp;  reporting</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science</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engineering</a:t>
            </a:r>
          </a:p>
        </p:txBody>
      </p:sp>
      <p:sp>
        <p:nvSpPr>
          <p:cNvPr id="26" name="Group">
            <a:extLst>
              <a:ext uri="{FF2B5EF4-FFF2-40B4-BE49-F238E27FC236}">
                <a16:creationId xmlns:a16="http://schemas.microsoft.com/office/drawing/2014/main" id="{9EFBE448-61AB-0346-B703-F5309110EA3A}"/>
              </a:ext>
            </a:extLst>
          </p:cNvPr>
          <p:cNvSpPr/>
          <p:nvPr/>
        </p:nvSpPr>
        <p:spPr>
          <a:xfrm>
            <a:off x="12699367" y="7575193"/>
            <a:ext cx="3339209" cy="11811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lnSpc>
                <a:spcPct val="70000"/>
              </a:lnSpc>
              <a:defRPr sz="2800" cap="none" spc="-83"/>
            </a:lvl1pPr>
          </a:lstStyle>
          <a:p>
            <a:pPr>
              <a:lnSpc>
                <a:spcPct val="100000"/>
              </a:lnSpc>
            </a:pPr>
            <a:r>
              <a:rPr lang="en-US"/>
              <a:t>PROJECTS</a:t>
            </a:r>
            <a:br>
              <a:rPr lang="en-US"/>
            </a:br>
            <a:r>
              <a:rPr lang="en-US"/>
              <a:t>TYPES</a:t>
            </a:r>
          </a:p>
        </p:txBody>
      </p:sp>
      <p:pic>
        <p:nvPicPr>
          <p:cNvPr id="27" name="Graphic 7" descr="Graphic 7">
            <a:extLst>
              <a:ext uri="{FF2B5EF4-FFF2-40B4-BE49-F238E27FC236}">
                <a16:creationId xmlns:a16="http://schemas.microsoft.com/office/drawing/2014/main" id="{9A1DE196-0391-8647-9C52-0AB8C8BCD67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5400000">
            <a:off x="16647326" y="7902165"/>
            <a:ext cx="527156" cy="527156"/>
          </a:xfrm>
          <a:prstGeom prst="rect">
            <a:avLst/>
          </a:prstGeom>
          <a:ln w="12700">
            <a:miter lim="400000"/>
          </a:ln>
        </p:spPr>
      </p:pic>
    </p:spTree>
    <p:extLst>
      <p:ext uri="{BB962C8B-B14F-4D97-AF65-F5344CB8AC3E}">
        <p14:creationId xmlns:p14="http://schemas.microsoft.com/office/powerpoint/2010/main" val="2242981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55</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7" name="Pay.UK  Services Proposal -  2. Our Proposal">
            <a:extLst>
              <a:ext uri="{FF2B5EF4-FFF2-40B4-BE49-F238E27FC236}">
                <a16:creationId xmlns:a16="http://schemas.microsoft.com/office/drawing/2014/main" id="{B0545AEE-2FDD-2C48-ADD0-87C2F7844C37}"/>
              </a:ext>
            </a:extLst>
          </p:cNvPr>
          <p:cNvSpPr txBox="1"/>
          <p:nvPr/>
        </p:nvSpPr>
        <p:spPr>
          <a:xfrm>
            <a:off x="1703286" y="210051"/>
            <a:ext cx="4225515"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Helvetica" pitchFamily="2" charset="0"/>
                <a:sym typeface="Helvetica"/>
              </a:rPr>
              <a:t>CLIENT NAME</a:t>
            </a:r>
            <a:r>
              <a:rPr b="1">
                <a:solidFill>
                  <a:srgbClr val="929292"/>
                </a:solidFill>
                <a:latin typeface="Helvetica" pitchFamily="2" charset="0"/>
                <a:sym typeface="Helvetica"/>
              </a:rPr>
              <a:t> </a:t>
            </a:r>
            <a:r>
              <a:rPr>
                <a:solidFill>
                  <a:srgbClr val="929292"/>
                </a:solidFill>
                <a:latin typeface="Helvetica" pitchFamily="2" charset="0"/>
              </a:rPr>
              <a:t>Services Proposal - </a:t>
            </a:r>
            <a:r>
              <a:rPr>
                <a:latin typeface="Helvetica" pitchFamily="2" charset="0"/>
              </a:rPr>
              <a:t> </a:t>
            </a:r>
            <a:r>
              <a:rPr lang="en-US" b="1">
                <a:solidFill>
                  <a:srgbClr val="DE411B"/>
                </a:solidFill>
                <a:latin typeface="Helvetica" pitchFamily="2" charset="0"/>
                <a:sym typeface="Helvetica"/>
              </a:rPr>
              <a:t>4. Data</a:t>
            </a:r>
            <a:endParaRPr b="1">
              <a:solidFill>
                <a:srgbClr val="DE411B"/>
              </a:solidFill>
              <a:latin typeface="Helvetica" pitchFamily="2" charset="0"/>
              <a:sym typeface="Helvetica"/>
            </a:endParaRPr>
          </a:p>
        </p:txBody>
      </p:sp>
      <p:sp>
        <p:nvSpPr>
          <p:cNvPr id="18" name="Rectangle">
            <a:extLst>
              <a:ext uri="{FF2B5EF4-FFF2-40B4-BE49-F238E27FC236}">
                <a16:creationId xmlns:a16="http://schemas.microsoft.com/office/drawing/2014/main" id="{5FF8A2AB-B31E-FC4D-8283-C8B59EC496DD}"/>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19" name="Endava at a glance">
            <a:extLst>
              <a:ext uri="{FF2B5EF4-FFF2-40B4-BE49-F238E27FC236}">
                <a16:creationId xmlns:a16="http://schemas.microsoft.com/office/drawing/2014/main" id="{39012D1A-1614-C444-9BC2-C3573B7AF905}"/>
              </a:ext>
            </a:extLst>
          </p:cNvPr>
          <p:cNvSpPr txBox="1"/>
          <p:nvPr/>
        </p:nvSpPr>
        <p:spPr>
          <a:xfrm>
            <a:off x="1724345" y="1777461"/>
            <a:ext cx="16357042"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Making Data a Strategic Asset: </a:t>
            </a:r>
            <a:r>
              <a:rPr lang="en-GB" b="0">
                <a:latin typeface="Arial" panose="020B0604020202020204" pitchFamily="34" charset="0"/>
                <a:cs typeface="Arial" panose="020B0604020202020204" pitchFamily="34" charset="0"/>
              </a:rPr>
              <a:t>Endava Data Capabilities </a:t>
            </a:r>
          </a:p>
        </p:txBody>
      </p:sp>
      <p:sp>
        <p:nvSpPr>
          <p:cNvPr id="25" name="Rectangle 24">
            <a:extLst>
              <a:ext uri="{FF2B5EF4-FFF2-40B4-BE49-F238E27FC236}">
                <a16:creationId xmlns:a16="http://schemas.microsoft.com/office/drawing/2014/main" id="{996491A1-12EE-2641-A65D-574CF26FE3B7}"/>
              </a:ext>
            </a:extLst>
          </p:cNvPr>
          <p:cNvSpPr/>
          <p:nvPr/>
        </p:nvSpPr>
        <p:spPr>
          <a:xfrm>
            <a:off x="1799997" y="3149600"/>
            <a:ext cx="20802531" cy="707886"/>
          </a:xfrm>
          <a:prstGeom prst="rect">
            <a:avLst/>
          </a:prstGeom>
        </p:spPr>
        <p:txBody>
          <a:bodyPr wrap="square">
            <a:spAutoFit/>
          </a:bodyPr>
          <a:lstStyle/>
          <a:p>
            <a:pPr>
              <a:lnSpc>
                <a:spcPct val="100000"/>
              </a:lnSpc>
              <a:spcAft>
                <a:spcPts val="1200"/>
              </a:spcAft>
            </a:pPr>
            <a:r>
              <a:rPr lang="en-GB" sz="2000" b="0" cap="none" spc="0">
                <a:solidFill>
                  <a:schemeClr val="bg2"/>
                </a:solidFill>
                <a:latin typeface="Arial" panose="020B0604020202020204" pitchFamily="34" charset="0"/>
                <a:cs typeface="Arial" panose="020B0604020202020204" pitchFamily="34" charset="0"/>
              </a:rPr>
              <a:t>We work along the full lifecycle of information governance and operating model and throughout an enterprise data architecture to provide integrated, decision-grade knowledge environments for our clients.  </a:t>
            </a:r>
          </a:p>
        </p:txBody>
      </p:sp>
      <p:sp>
        <p:nvSpPr>
          <p:cNvPr id="20" name="Work with the RHP stakeholders to design &amp; confirm the target architecture of Production…">
            <a:extLst>
              <a:ext uri="{FF2B5EF4-FFF2-40B4-BE49-F238E27FC236}">
                <a16:creationId xmlns:a16="http://schemas.microsoft.com/office/drawing/2014/main" id="{B81724C8-DA4A-3F48-9CD4-ED37F0CE00E7}"/>
              </a:ext>
            </a:extLst>
          </p:cNvPr>
          <p:cNvSpPr txBox="1"/>
          <p:nvPr/>
        </p:nvSpPr>
        <p:spPr>
          <a:xfrm>
            <a:off x="3251903" y="6858000"/>
            <a:ext cx="3339209" cy="39037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6200" tIns="76200" rIns="76200" bIns="76200"/>
          <a:lstStyle/>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Processing</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Meta Data Management</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Governance</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Enterprise Data Architecture</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Cloud Migration</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Document Management</a:t>
            </a:r>
            <a:endParaRPr/>
          </a:p>
        </p:txBody>
      </p:sp>
      <p:pic>
        <p:nvPicPr>
          <p:cNvPr id="44" name="Graphic 43">
            <a:extLst>
              <a:ext uri="{FF2B5EF4-FFF2-40B4-BE49-F238E27FC236}">
                <a16:creationId xmlns:a16="http://schemas.microsoft.com/office/drawing/2014/main" id="{18F0EC82-502B-4E4D-B3DB-E87EE83AEB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0899" y="6821488"/>
            <a:ext cx="914400" cy="914400"/>
          </a:xfrm>
          <a:prstGeom prst="rect">
            <a:avLst/>
          </a:prstGeom>
        </p:spPr>
      </p:pic>
      <p:cxnSp>
        <p:nvCxnSpPr>
          <p:cNvPr id="4" name="Straight Connector 3">
            <a:extLst>
              <a:ext uri="{FF2B5EF4-FFF2-40B4-BE49-F238E27FC236}">
                <a16:creationId xmlns:a16="http://schemas.microsoft.com/office/drawing/2014/main" id="{15D287AB-C66A-BC47-BCE3-02BCFFBFA128}"/>
              </a:ext>
            </a:extLst>
          </p:cNvPr>
          <p:cNvCxnSpPr/>
          <p:nvPr/>
        </p:nvCxnSpPr>
        <p:spPr>
          <a:xfrm>
            <a:off x="3025445" y="6821488"/>
            <a:ext cx="0" cy="3940297"/>
          </a:xfrm>
          <a:prstGeom prst="line">
            <a:avLst/>
          </a:prstGeom>
          <a:ln/>
        </p:spPr>
        <p:style>
          <a:lnRef idx="1">
            <a:schemeClr val="accent3"/>
          </a:lnRef>
          <a:fillRef idx="0">
            <a:schemeClr val="accent3"/>
          </a:fillRef>
          <a:effectRef idx="0">
            <a:schemeClr val="accent3"/>
          </a:effectRef>
          <a:fontRef idx="minor">
            <a:schemeClr val="tx1"/>
          </a:fontRef>
        </p:style>
      </p:cxnSp>
      <p:sp>
        <p:nvSpPr>
          <p:cNvPr id="45" name="Work with the RHP stakeholders to design &amp; confirm the target architecture of Production…">
            <a:extLst>
              <a:ext uri="{FF2B5EF4-FFF2-40B4-BE49-F238E27FC236}">
                <a16:creationId xmlns:a16="http://schemas.microsoft.com/office/drawing/2014/main" id="{CB7C3C7E-0E4A-AD45-9438-3C14E7119323}"/>
              </a:ext>
            </a:extLst>
          </p:cNvPr>
          <p:cNvSpPr txBox="1"/>
          <p:nvPr/>
        </p:nvSpPr>
        <p:spPr>
          <a:xfrm>
            <a:off x="8773472" y="6871066"/>
            <a:ext cx="3339209" cy="39037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6200" tIns="76200" rIns="76200" bIns="76200"/>
          <a:lstStyle/>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Customer Analytics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Mobile Analytics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Management Dashboards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Visualization Platforms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Actionable Insights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MI / BI Strategy</a:t>
            </a:r>
            <a:endParaRPr/>
          </a:p>
        </p:txBody>
      </p:sp>
      <p:cxnSp>
        <p:nvCxnSpPr>
          <p:cNvPr id="47" name="Straight Connector 46">
            <a:extLst>
              <a:ext uri="{FF2B5EF4-FFF2-40B4-BE49-F238E27FC236}">
                <a16:creationId xmlns:a16="http://schemas.microsoft.com/office/drawing/2014/main" id="{1387F053-FB74-DC4B-A5DF-7709FEA65E91}"/>
              </a:ext>
            </a:extLst>
          </p:cNvPr>
          <p:cNvCxnSpPr/>
          <p:nvPr/>
        </p:nvCxnSpPr>
        <p:spPr>
          <a:xfrm>
            <a:off x="8547014" y="6834554"/>
            <a:ext cx="0" cy="3940297"/>
          </a:xfrm>
          <a:prstGeom prst="line">
            <a:avLst/>
          </a:prstGeom>
          <a:ln/>
        </p:spPr>
        <p:style>
          <a:lnRef idx="1">
            <a:schemeClr val="accent3"/>
          </a:lnRef>
          <a:fillRef idx="0">
            <a:schemeClr val="accent3"/>
          </a:fillRef>
          <a:effectRef idx="0">
            <a:schemeClr val="accent3"/>
          </a:effectRef>
          <a:fontRef idx="minor">
            <a:schemeClr val="tx1"/>
          </a:fontRef>
        </p:style>
      </p:cxnSp>
      <p:sp>
        <p:nvSpPr>
          <p:cNvPr id="48" name="ELEMENT 1…">
            <a:extLst>
              <a:ext uri="{FF2B5EF4-FFF2-40B4-BE49-F238E27FC236}">
                <a16:creationId xmlns:a16="http://schemas.microsoft.com/office/drawing/2014/main" id="{7373FCEB-1686-9542-B206-6338B789FE23}"/>
              </a:ext>
            </a:extLst>
          </p:cNvPr>
          <p:cNvSpPr txBox="1"/>
          <p:nvPr/>
        </p:nvSpPr>
        <p:spPr>
          <a:xfrm>
            <a:off x="1700899" y="5865499"/>
            <a:ext cx="4225513" cy="73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235131" hangingPunct="0">
              <a:lnSpc>
                <a:spcPct val="90000"/>
              </a:lnSpc>
              <a:defRPr sz="2800" spc="308">
                <a:solidFill>
                  <a:srgbClr val="000000"/>
                </a:solidFill>
              </a:defRPr>
            </a:pPr>
            <a:r>
              <a:rPr lang="en-GB" sz="2400" b="1" kern="0" cap="all" spc="154">
                <a:solidFill>
                  <a:srgbClr val="DE411B"/>
                </a:solidFill>
                <a:latin typeface="Arial" panose="020B0604020202020204"/>
                <a:sym typeface="Helvetica"/>
              </a:rPr>
              <a:t>Data MANAGEMENT</a:t>
            </a:r>
          </a:p>
          <a:p>
            <a:pPr defTabSz="235131" hangingPunct="0">
              <a:lnSpc>
                <a:spcPct val="90000"/>
              </a:lnSpc>
              <a:defRPr sz="2800" spc="308">
                <a:solidFill>
                  <a:srgbClr val="000000"/>
                </a:solidFill>
              </a:defRPr>
            </a:pPr>
            <a:r>
              <a:rPr lang="en-GB" sz="2400" spc="154">
                <a:solidFill>
                  <a:srgbClr val="DE411B"/>
                </a:solidFill>
                <a:latin typeface="Arial" panose="020B0604020202020204"/>
              </a:rPr>
              <a:t>THROUGH </a:t>
            </a:r>
            <a:r>
              <a:rPr lang="en-GB" sz="2400" b="1" kern="0" cap="all" spc="154">
                <a:solidFill>
                  <a:srgbClr val="DE411B"/>
                </a:solidFill>
                <a:latin typeface="Arial" panose="020B0604020202020204"/>
                <a:sym typeface="Helvetica"/>
              </a:rPr>
              <a:t>Engineering</a:t>
            </a:r>
            <a:endParaRPr lang="en-GB" sz="2400" kern="0">
              <a:solidFill>
                <a:srgbClr val="DE411B"/>
              </a:solidFill>
              <a:latin typeface="Arial" panose="020B0604020202020204" pitchFamily="34" charset="0"/>
              <a:cs typeface="Arial" panose="020B0604020202020204" pitchFamily="34" charset="0"/>
              <a:sym typeface="Helvetica Light"/>
            </a:endParaRPr>
          </a:p>
        </p:txBody>
      </p:sp>
      <p:sp>
        <p:nvSpPr>
          <p:cNvPr id="49" name="ELEMENT 1…">
            <a:extLst>
              <a:ext uri="{FF2B5EF4-FFF2-40B4-BE49-F238E27FC236}">
                <a16:creationId xmlns:a16="http://schemas.microsoft.com/office/drawing/2014/main" id="{E945A3C1-1860-6F46-BEF9-6F18A9544819}"/>
              </a:ext>
            </a:extLst>
          </p:cNvPr>
          <p:cNvSpPr txBox="1"/>
          <p:nvPr/>
        </p:nvSpPr>
        <p:spPr>
          <a:xfrm>
            <a:off x="7222468" y="5865499"/>
            <a:ext cx="4225513" cy="73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235131">
              <a:defRPr sz="2800" spc="308">
                <a:solidFill>
                  <a:srgbClr val="000000"/>
                </a:solidFill>
              </a:defRPr>
            </a:pPr>
            <a:r>
              <a:rPr lang="en-GB" sz="2400" spc="154">
                <a:solidFill>
                  <a:srgbClr val="DE411B"/>
                </a:solidFill>
              </a:rPr>
              <a:t>Visualization &amp;</a:t>
            </a:r>
            <a:br>
              <a:rPr lang="en-GB" sz="2400" spc="154">
                <a:solidFill>
                  <a:srgbClr val="DE411B"/>
                </a:solidFill>
              </a:rPr>
            </a:br>
            <a:r>
              <a:rPr lang="en-GB" sz="2400" spc="154">
                <a:solidFill>
                  <a:srgbClr val="DE411B"/>
                </a:solidFill>
              </a:rPr>
              <a:t>Analytics</a:t>
            </a:r>
          </a:p>
        </p:txBody>
      </p:sp>
      <p:pic>
        <p:nvPicPr>
          <p:cNvPr id="50" name="Graphic 49">
            <a:extLst>
              <a:ext uri="{FF2B5EF4-FFF2-40B4-BE49-F238E27FC236}">
                <a16:creationId xmlns:a16="http://schemas.microsoft.com/office/drawing/2014/main" id="{2BF45096-B3D3-4049-96AF-972BFEA897D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7668" y="6821488"/>
            <a:ext cx="864000" cy="864000"/>
          </a:xfrm>
          <a:prstGeom prst="rect">
            <a:avLst/>
          </a:prstGeom>
        </p:spPr>
      </p:pic>
      <p:sp>
        <p:nvSpPr>
          <p:cNvPr id="51" name="Work with the RHP stakeholders to design &amp; confirm the target architecture of Production…">
            <a:extLst>
              <a:ext uri="{FF2B5EF4-FFF2-40B4-BE49-F238E27FC236}">
                <a16:creationId xmlns:a16="http://schemas.microsoft.com/office/drawing/2014/main" id="{F9573F81-01DE-0240-A6B6-77C21878B9D3}"/>
              </a:ext>
            </a:extLst>
          </p:cNvPr>
          <p:cNvSpPr txBox="1"/>
          <p:nvPr/>
        </p:nvSpPr>
        <p:spPr>
          <a:xfrm>
            <a:off x="13884894" y="6871066"/>
            <a:ext cx="3339209" cy="39037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6200" tIns="76200" rIns="76200" bIns="76200"/>
          <a:lstStyle/>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Customer Analytics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Mobile Analytics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Management Dashboards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Visualization Platforms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Actionable Insights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MI / BI Strategy</a:t>
            </a:r>
            <a:endParaRPr/>
          </a:p>
        </p:txBody>
      </p:sp>
      <p:cxnSp>
        <p:nvCxnSpPr>
          <p:cNvPr id="52" name="Straight Connector 51">
            <a:extLst>
              <a:ext uri="{FF2B5EF4-FFF2-40B4-BE49-F238E27FC236}">
                <a16:creationId xmlns:a16="http://schemas.microsoft.com/office/drawing/2014/main" id="{48284D16-DA8E-2740-BD34-79167A50F2FF}"/>
              </a:ext>
            </a:extLst>
          </p:cNvPr>
          <p:cNvCxnSpPr/>
          <p:nvPr/>
        </p:nvCxnSpPr>
        <p:spPr>
          <a:xfrm>
            <a:off x="13658436" y="6834554"/>
            <a:ext cx="0" cy="3940297"/>
          </a:xfrm>
          <a:prstGeom prst="line">
            <a:avLst/>
          </a:prstGeom>
          <a:ln/>
        </p:spPr>
        <p:style>
          <a:lnRef idx="1">
            <a:schemeClr val="accent3"/>
          </a:lnRef>
          <a:fillRef idx="0">
            <a:schemeClr val="accent3"/>
          </a:fillRef>
          <a:effectRef idx="0">
            <a:schemeClr val="accent3"/>
          </a:effectRef>
          <a:fontRef idx="minor">
            <a:schemeClr val="tx1"/>
          </a:fontRef>
        </p:style>
      </p:cxnSp>
      <p:sp>
        <p:nvSpPr>
          <p:cNvPr id="53" name="ELEMENT 1…">
            <a:extLst>
              <a:ext uri="{FF2B5EF4-FFF2-40B4-BE49-F238E27FC236}">
                <a16:creationId xmlns:a16="http://schemas.microsoft.com/office/drawing/2014/main" id="{5A2A8DBD-4B94-3543-BE58-B1DDE8F11229}"/>
              </a:ext>
            </a:extLst>
          </p:cNvPr>
          <p:cNvSpPr txBox="1"/>
          <p:nvPr/>
        </p:nvSpPr>
        <p:spPr>
          <a:xfrm>
            <a:off x="12333890" y="5865499"/>
            <a:ext cx="4225513" cy="404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235131">
              <a:defRPr sz="2800" spc="308">
                <a:solidFill>
                  <a:srgbClr val="000000"/>
                </a:solidFill>
              </a:defRPr>
            </a:pPr>
            <a:r>
              <a:rPr lang="en-GB" sz="2400" spc="154">
                <a:solidFill>
                  <a:srgbClr val="DE411B"/>
                </a:solidFill>
              </a:rPr>
              <a:t>Data Science</a:t>
            </a:r>
          </a:p>
        </p:txBody>
      </p:sp>
      <p:pic>
        <p:nvPicPr>
          <p:cNvPr id="57" name="Graphic 56">
            <a:extLst>
              <a:ext uri="{FF2B5EF4-FFF2-40B4-BE49-F238E27FC236}">
                <a16:creationId xmlns:a16="http://schemas.microsoft.com/office/drawing/2014/main" id="{7D9370B0-9B76-F249-B344-780DC9CDD19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08690" y="6834554"/>
            <a:ext cx="914400" cy="914400"/>
          </a:xfrm>
          <a:prstGeom prst="rect">
            <a:avLst/>
          </a:prstGeom>
        </p:spPr>
      </p:pic>
      <p:cxnSp>
        <p:nvCxnSpPr>
          <p:cNvPr id="60" name="Straight Connector 59">
            <a:extLst>
              <a:ext uri="{FF2B5EF4-FFF2-40B4-BE49-F238E27FC236}">
                <a16:creationId xmlns:a16="http://schemas.microsoft.com/office/drawing/2014/main" id="{318D97D6-D13F-B642-AC53-D0D653996A88}"/>
              </a:ext>
            </a:extLst>
          </p:cNvPr>
          <p:cNvCxnSpPr>
            <a:cxnSpLocks/>
          </p:cNvCxnSpPr>
          <p:nvPr/>
        </p:nvCxnSpPr>
        <p:spPr>
          <a:xfrm>
            <a:off x="17849059" y="4265613"/>
            <a:ext cx="0" cy="6496172"/>
          </a:xfrm>
          <a:prstGeom prst="line">
            <a:avLst/>
          </a:prstGeom>
          <a:ln/>
        </p:spPr>
        <p:style>
          <a:lnRef idx="1">
            <a:schemeClr val="accent3"/>
          </a:lnRef>
          <a:fillRef idx="0">
            <a:schemeClr val="accent3"/>
          </a:fillRef>
          <a:effectRef idx="0">
            <a:schemeClr val="accent3"/>
          </a:effectRef>
          <a:fontRef idx="minor">
            <a:schemeClr val="tx1"/>
          </a:fontRef>
        </p:style>
      </p:cxnSp>
      <p:sp>
        <p:nvSpPr>
          <p:cNvPr id="61" name="Work with the RHP stakeholders to design &amp; confirm the target architecture of Production…">
            <a:extLst>
              <a:ext uri="{FF2B5EF4-FFF2-40B4-BE49-F238E27FC236}">
                <a16:creationId xmlns:a16="http://schemas.microsoft.com/office/drawing/2014/main" id="{68B0E093-1C35-DF4A-A264-A6914C98CAA5}"/>
              </a:ext>
            </a:extLst>
          </p:cNvPr>
          <p:cNvSpPr txBox="1"/>
          <p:nvPr/>
        </p:nvSpPr>
        <p:spPr>
          <a:xfrm>
            <a:off x="19688950" y="6871066"/>
            <a:ext cx="3339209" cy="39037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6200" tIns="76200" rIns="76200" bIns="76200"/>
          <a:lstStyle/>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Strategy Development</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Data Architecture Assessment</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err="1"/>
              <a:t>MvP</a:t>
            </a:r>
            <a:r>
              <a:rPr lang="en-GB"/>
              <a:t> / </a:t>
            </a:r>
            <a:r>
              <a:rPr lang="en-GB" err="1"/>
              <a:t>PoC</a:t>
            </a:r>
            <a:r>
              <a:rPr lang="en-GB"/>
              <a:t> Prioritization</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Current State Analysis</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Information Management</a:t>
            </a:r>
          </a:p>
          <a:p>
            <a:pPr marL="264583" indent="-264583" defTabSz="821531">
              <a:lnSpc>
                <a:spcPct val="100000"/>
              </a:lnSpc>
              <a:spcBef>
                <a:spcPts val="1700"/>
              </a:spcBef>
              <a:buSzPct val="80000"/>
              <a:buChar char="•"/>
              <a:defRPr sz="2000" b="0" cap="none" spc="0">
                <a:solidFill>
                  <a:srgbClr val="5E5E5E"/>
                </a:solidFill>
                <a:latin typeface="Helvetica Light"/>
                <a:ea typeface="Helvetica Light"/>
                <a:cs typeface="Helvetica Light"/>
                <a:sym typeface="Helvetica Light"/>
              </a:defRPr>
            </a:pPr>
            <a:r>
              <a:rPr lang="en-GB"/>
              <a:t>Agile Information Development</a:t>
            </a:r>
          </a:p>
        </p:txBody>
      </p:sp>
      <p:cxnSp>
        <p:nvCxnSpPr>
          <p:cNvPr id="62" name="Straight Connector 61">
            <a:extLst>
              <a:ext uri="{FF2B5EF4-FFF2-40B4-BE49-F238E27FC236}">
                <a16:creationId xmlns:a16="http://schemas.microsoft.com/office/drawing/2014/main" id="{9A7547D7-A920-FF44-8942-4F0CF2CC9DC6}"/>
              </a:ext>
            </a:extLst>
          </p:cNvPr>
          <p:cNvCxnSpPr/>
          <p:nvPr/>
        </p:nvCxnSpPr>
        <p:spPr>
          <a:xfrm>
            <a:off x="19462492" y="6834554"/>
            <a:ext cx="0" cy="3940297"/>
          </a:xfrm>
          <a:prstGeom prst="line">
            <a:avLst/>
          </a:prstGeom>
          <a:ln/>
        </p:spPr>
        <p:style>
          <a:lnRef idx="1">
            <a:schemeClr val="accent3"/>
          </a:lnRef>
          <a:fillRef idx="0">
            <a:schemeClr val="accent3"/>
          </a:fillRef>
          <a:effectRef idx="0">
            <a:schemeClr val="accent3"/>
          </a:effectRef>
          <a:fontRef idx="minor">
            <a:schemeClr val="tx1"/>
          </a:fontRef>
        </p:style>
      </p:cxnSp>
      <p:sp>
        <p:nvSpPr>
          <p:cNvPr id="63" name="ELEMENT 1…">
            <a:extLst>
              <a:ext uri="{FF2B5EF4-FFF2-40B4-BE49-F238E27FC236}">
                <a16:creationId xmlns:a16="http://schemas.microsoft.com/office/drawing/2014/main" id="{A9D41991-E678-3E45-9405-75A7A68E8E54}"/>
              </a:ext>
            </a:extLst>
          </p:cNvPr>
          <p:cNvSpPr txBox="1"/>
          <p:nvPr/>
        </p:nvSpPr>
        <p:spPr>
          <a:xfrm>
            <a:off x="18137946" y="5865499"/>
            <a:ext cx="4225513" cy="404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235131">
              <a:defRPr sz="2800" spc="308">
                <a:solidFill>
                  <a:srgbClr val="000000"/>
                </a:solidFill>
              </a:defRPr>
            </a:pPr>
            <a:r>
              <a:rPr lang="en-GB" sz="2400" spc="154">
                <a:solidFill>
                  <a:srgbClr val="DE411B"/>
                </a:solidFill>
              </a:rPr>
              <a:t>ADVISORY</a:t>
            </a:r>
          </a:p>
        </p:txBody>
      </p:sp>
      <p:pic>
        <p:nvPicPr>
          <p:cNvPr id="66" name="Graphic 65">
            <a:extLst>
              <a:ext uri="{FF2B5EF4-FFF2-40B4-BE49-F238E27FC236}">
                <a16:creationId xmlns:a16="http://schemas.microsoft.com/office/drawing/2014/main" id="{978D0A21-E859-3840-A016-69DC54638A9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098963" y="6834554"/>
            <a:ext cx="914400" cy="914400"/>
          </a:xfrm>
          <a:prstGeom prst="rect">
            <a:avLst/>
          </a:prstGeom>
        </p:spPr>
      </p:pic>
      <p:cxnSp>
        <p:nvCxnSpPr>
          <p:cNvPr id="68" name="Straight Connector 67">
            <a:extLst>
              <a:ext uri="{FF2B5EF4-FFF2-40B4-BE49-F238E27FC236}">
                <a16:creationId xmlns:a16="http://schemas.microsoft.com/office/drawing/2014/main" id="{10189063-1A71-D841-A06A-06E4FA77A957}"/>
              </a:ext>
            </a:extLst>
          </p:cNvPr>
          <p:cNvCxnSpPr>
            <a:cxnSpLocks/>
          </p:cNvCxnSpPr>
          <p:nvPr/>
        </p:nvCxnSpPr>
        <p:spPr>
          <a:xfrm>
            <a:off x="17849059" y="11814044"/>
            <a:ext cx="0" cy="147540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90" name="Straight Connector 89">
            <a:extLst>
              <a:ext uri="{FF2B5EF4-FFF2-40B4-BE49-F238E27FC236}">
                <a16:creationId xmlns:a16="http://schemas.microsoft.com/office/drawing/2014/main" id="{68CA7034-5297-4B4E-BFF2-6C3397016C8F}"/>
              </a:ext>
            </a:extLst>
          </p:cNvPr>
          <p:cNvCxnSpPr/>
          <p:nvPr/>
        </p:nvCxnSpPr>
        <p:spPr>
          <a:xfrm>
            <a:off x="1787224" y="11270114"/>
            <a:ext cx="20809251" cy="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9" name="TextBox 68">
            <a:extLst>
              <a:ext uri="{FF2B5EF4-FFF2-40B4-BE49-F238E27FC236}">
                <a16:creationId xmlns:a16="http://schemas.microsoft.com/office/drawing/2014/main" id="{18A445B1-44DF-0642-A87A-1BA8DB711D3C}"/>
              </a:ext>
            </a:extLst>
          </p:cNvPr>
          <p:cNvSpPr txBox="1"/>
          <p:nvPr/>
        </p:nvSpPr>
        <p:spPr>
          <a:xfrm>
            <a:off x="17407331" y="10874740"/>
            <a:ext cx="942113" cy="903132"/>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rtlCol="0" anchor="ctr">
            <a:spAutoFit/>
          </a:bodyPr>
          <a:lstStyle/>
          <a:p>
            <a:pPr algn="ctr" defTabSz="410766">
              <a:spcBef>
                <a:spcPts val="1500"/>
              </a:spcBef>
            </a:pPr>
            <a:r>
              <a:rPr lang="en-GB" sz="6000">
                <a:solidFill>
                  <a:srgbClr val="DE411B"/>
                </a:solidFill>
                <a:latin typeface="Arial" panose="020B0604020202020204" pitchFamily="34" charset="0"/>
                <a:ea typeface="Helvetica Light"/>
                <a:cs typeface="Arial" panose="020B0604020202020204" pitchFamily="34" charset="0"/>
                <a:sym typeface="Helvetica Light"/>
              </a:rPr>
              <a:t>x</a:t>
            </a:r>
          </a:p>
        </p:txBody>
      </p:sp>
      <p:sp>
        <p:nvSpPr>
          <p:cNvPr id="58" name="TextBox 57">
            <a:extLst>
              <a:ext uri="{FF2B5EF4-FFF2-40B4-BE49-F238E27FC236}">
                <a16:creationId xmlns:a16="http://schemas.microsoft.com/office/drawing/2014/main" id="{637645BF-B04D-6945-80FB-75EF82CE859F}"/>
              </a:ext>
            </a:extLst>
          </p:cNvPr>
          <p:cNvSpPr txBox="1"/>
          <p:nvPr/>
        </p:nvSpPr>
        <p:spPr>
          <a:xfrm>
            <a:off x="13189273" y="10888886"/>
            <a:ext cx="942113" cy="903132"/>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rtlCol="0" anchor="ctr">
            <a:spAutoFit/>
          </a:bodyPr>
          <a:lstStyle/>
          <a:p>
            <a:pPr algn="ctr" defTabSz="410766">
              <a:spcBef>
                <a:spcPts val="1500"/>
              </a:spcBef>
            </a:pPr>
            <a:r>
              <a:rPr lang="en-GB" sz="6000">
                <a:solidFill>
                  <a:schemeClr val="bg2"/>
                </a:solidFill>
                <a:latin typeface="Arial" panose="020B0604020202020204" pitchFamily="34" charset="0"/>
                <a:ea typeface="Helvetica Light"/>
                <a:cs typeface="Arial" panose="020B0604020202020204" pitchFamily="34" charset="0"/>
                <a:sym typeface="Helvetica Light"/>
              </a:rPr>
              <a:t>+</a:t>
            </a:r>
          </a:p>
        </p:txBody>
      </p:sp>
      <p:sp>
        <p:nvSpPr>
          <p:cNvPr id="76" name="TextBox 75">
            <a:extLst>
              <a:ext uri="{FF2B5EF4-FFF2-40B4-BE49-F238E27FC236}">
                <a16:creationId xmlns:a16="http://schemas.microsoft.com/office/drawing/2014/main" id="{1706F8E8-DCCA-FC46-B42E-4AB71BBEC4AB}"/>
              </a:ext>
            </a:extLst>
          </p:cNvPr>
          <p:cNvSpPr txBox="1"/>
          <p:nvPr/>
        </p:nvSpPr>
        <p:spPr>
          <a:xfrm>
            <a:off x="8111668" y="10888886"/>
            <a:ext cx="942113" cy="903132"/>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rtlCol="0" anchor="ctr">
            <a:spAutoFit/>
          </a:bodyPr>
          <a:lstStyle/>
          <a:p>
            <a:pPr algn="ctr" defTabSz="410766">
              <a:spcBef>
                <a:spcPts val="1500"/>
              </a:spcBef>
            </a:pPr>
            <a:r>
              <a:rPr lang="en-GB" sz="6000">
                <a:solidFill>
                  <a:schemeClr val="bg2"/>
                </a:solidFill>
                <a:latin typeface="Arial" panose="020B0604020202020204" pitchFamily="34" charset="0"/>
                <a:ea typeface="Helvetica Light"/>
                <a:cs typeface="Arial" panose="020B0604020202020204" pitchFamily="34" charset="0"/>
                <a:sym typeface="Helvetica Light"/>
              </a:rPr>
              <a:t>+</a:t>
            </a:r>
          </a:p>
        </p:txBody>
      </p:sp>
      <p:sp>
        <p:nvSpPr>
          <p:cNvPr id="79" name="TextBox 78">
            <a:extLst>
              <a:ext uri="{FF2B5EF4-FFF2-40B4-BE49-F238E27FC236}">
                <a16:creationId xmlns:a16="http://schemas.microsoft.com/office/drawing/2014/main" id="{069EF672-76DA-9544-A0F4-72EF1FD6E721}"/>
              </a:ext>
            </a:extLst>
          </p:cNvPr>
          <p:cNvSpPr txBox="1"/>
          <p:nvPr/>
        </p:nvSpPr>
        <p:spPr>
          <a:xfrm>
            <a:off x="2554388" y="10888886"/>
            <a:ext cx="942113" cy="903132"/>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rtlCol="0" anchor="ctr">
            <a:spAutoFit/>
          </a:bodyPr>
          <a:lstStyle/>
          <a:p>
            <a:pPr algn="ctr" defTabSz="410766">
              <a:spcBef>
                <a:spcPts val="1500"/>
              </a:spcBef>
            </a:pPr>
            <a:r>
              <a:rPr lang="en-GB" sz="6000">
                <a:solidFill>
                  <a:schemeClr val="bg2"/>
                </a:solidFill>
                <a:latin typeface="Arial" panose="020B0604020202020204" pitchFamily="34" charset="0"/>
                <a:ea typeface="Helvetica Light"/>
                <a:cs typeface="Arial" panose="020B0604020202020204" pitchFamily="34" charset="0"/>
                <a:sym typeface="Helvetica Light"/>
              </a:rPr>
              <a:t>+</a:t>
            </a:r>
          </a:p>
        </p:txBody>
      </p:sp>
    </p:spTree>
    <p:extLst>
      <p:ext uri="{BB962C8B-B14F-4D97-AF65-F5344CB8AC3E}">
        <p14:creationId xmlns:p14="http://schemas.microsoft.com/office/powerpoint/2010/main" val="226118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56</a:t>
            </a:fld>
            <a:endPar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17" name="Pay.UK  Services Proposal -  2. Our Proposal">
            <a:extLst>
              <a:ext uri="{FF2B5EF4-FFF2-40B4-BE49-F238E27FC236}">
                <a16:creationId xmlns:a16="http://schemas.microsoft.com/office/drawing/2014/main" id="{B0545AEE-2FDD-2C48-ADD0-87C2F7844C37}"/>
              </a:ext>
            </a:extLst>
          </p:cNvPr>
          <p:cNvSpPr txBox="1"/>
          <p:nvPr/>
        </p:nvSpPr>
        <p:spPr>
          <a:xfrm>
            <a:off x="1703286" y="210051"/>
            <a:ext cx="4225515"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Helvetica" pitchFamily="2" charset="0"/>
                <a:sym typeface="Helvetica"/>
              </a:rPr>
              <a:t>CLIENT NAME</a:t>
            </a:r>
            <a:r>
              <a:rPr b="1">
                <a:solidFill>
                  <a:srgbClr val="929292"/>
                </a:solidFill>
                <a:latin typeface="Helvetica" pitchFamily="2" charset="0"/>
                <a:sym typeface="Helvetica"/>
              </a:rPr>
              <a:t> </a:t>
            </a:r>
            <a:r>
              <a:rPr>
                <a:solidFill>
                  <a:srgbClr val="929292"/>
                </a:solidFill>
                <a:latin typeface="Helvetica" pitchFamily="2" charset="0"/>
              </a:rPr>
              <a:t>Services Proposal - </a:t>
            </a:r>
            <a:r>
              <a:rPr>
                <a:latin typeface="Helvetica" pitchFamily="2" charset="0"/>
              </a:rPr>
              <a:t> </a:t>
            </a:r>
            <a:r>
              <a:rPr lang="en-US" b="1">
                <a:solidFill>
                  <a:srgbClr val="DE411B"/>
                </a:solidFill>
                <a:latin typeface="Helvetica" pitchFamily="2" charset="0"/>
                <a:sym typeface="Helvetica"/>
              </a:rPr>
              <a:t>4. Data</a:t>
            </a:r>
            <a:endParaRPr b="1">
              <a:solidFill>
                <a:srgbClr val="DE411B"/>
              </a:solidFill>
              <a:latin typeface="Helvetica" pitchFamily="2" charset="0"/>
              <a:sym typeface="Helvetica"/>
            </a:endParaRPr>
          </a:p>
        </p:txBody>
      </p:sp>
      <p:sp>
        <p:nvSpPr>
          <p:cNvPr id="18" name="Rectangle">
            <a:extLst>
              <a:ext uri="{FF2B5EF4-FFF2-40B4-BE49-F238E27FC236}">
                <a16:creationId xmlns:a16="http://schemas.microsoft.com/office/drawing/2014/main" id="{5FF8A2AB-B31E-FC4D-8283-C8B59EC496DD}"/>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19" name="Endava at a glance">
            <a:extLst>
              <a:ext uri="{FF2B5EF4-FFF2-40B4-BE49-F238E27FC236}">
                <a16:creationId xmlns:a16="http://schemas.microsoft.com/office/drawing/2014/main" id="{39012D1A-1614-C444-9BC2-C3573B7AF905}"/>
              </a:ext>
            </a:extLst>
          </p:cNvPr>
          <p:cNvSpPr txBox="1"/>
          <p:nvPr/>
        </p:nvSpPr>
        <p:spPr>
          <a:xfrm>
            <a:off x="1724345" y="1777461"/>
            <a:ext cx="16183918"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Making Data a Strategic Asset: </a:t>
            </a:r>
            <a:r>
              <a:rPr lang="en-GB" b="0">
                <a:latin typeface="Arial" panose="020B0604020202020204" pitchFamily="34" charset="0"/>
                <a:cs typeface="Arial" panose="020B0604020202020204" pitchFamily="34" charset="0"/>
              </a:rPr>
              <a:t>Endava Technology Focus</a:t>
            </a:r>
          </a:p>
        </p:txBody>
      </p:sp>
      <p:sp>
        <p:nvSpPr>
          <p:cNvPr id="31" name="Aesthetically pleasing and professional looking materials contribute to the emotional state of their audience, and those emotions will absolutely impact their decision to chose Endava as a business partner.…">
            <a:extLst>
              <a:ext uri="{FF2B5EF4-FFF2-40B4-BE49-F238E27FC236}">
                <a16:creationId xmlns:a16="http://schemas.microsoft.com/office/drawing/2014/main" id="{91669002-B21A-AF47-B237-6A761B449051}"/>
              </a:ext>
            </a:extLst>
          </p:cNvPr>
          <p:cNvSpPr txBox="1"/>
          <p:nvPr/>
        </p:nvSpPr>
        <p:spPr>
          <a:xfrm>
            <a:off x="9813474" y="5494415"/>
            <a:ext cx="12746449" cy="1067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AWS/ AZURE/GCP, Cloudera/ Hortonworks, Spark/ Python/ Scala, Apache suite/ Postgres/ MySQL, Snowflake/ Redshift/ Azure DW, NoSQL, Data streaming, Microsoft SSIS, Pentaho Data Integration, Talend Studio Data Integration</a:t>
            </a:r>
          </a:p>
        </p:txBody>
      </p:sp>
      <p:sp>
        <p:nvSpPr>
          <p:cNvPr id="33" name="Circle">
            <a:extLst>
              <a:ext uri="{FF2B5EF4-FFF2-40B4-BE49-F238E27FC236}">
                <a16:creationId xmlns:a16="http://schemas.microsoft.com/office/drawing/2014/main" id="{A1FE4BB8-8B88-F740-B8B5-B3121EFDBAE1}"/>
              </a:ext>
            </a:extLst>
          </p:cNvPr>
          <p:cNvSpPr/>
          <p:nvPr/>
        </p:nvSpPr>
        <p:spPr>
          <a:xfrm>
            <a:off x="5958965" y="4962715"/>
            <a:ext cx="2172494" cy="2172494"/>
          </a:xfrm>
          <a:prstGeom prst="ellipse">
            <a:avLst/>
          </a:prstGeom>
          <a:solidFill>
            <a:srgbClr val="DE411B"/>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35" name="People are emotional beings and react as such, even in a business capacity, and even though they think they can exclude their feelings when making critical decisions.…">
            <a:extLst>
              <a:ext uri="{FF2B5EF4-FFF2-40B4-BE49-F238E27FC236}">
                <a16:creationId xmlns:a16="http://schemas.microsoft.com/office/drawing/2014/main" id="{3518477B-A715-8A41-883B-47F0B0D84085}"/>
              </a:ext>
            </a:extLst>
          </p:cNvPr>
          <p:cNvSpPr txBox="1"/>
          <p:nvPr/>
        </p:nvSpPr>
        <p:spPr>
          <a:xfrm>
            <a:off x="1699548" y="7424984"/>
            <a:ext cx="6585250" cy="2683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When it comes to </a:t>
            </a:r>
            <a:r>
              <a:rPr lang="en-GB" b="0" err="1">
                <a:latin typeface="Arial" panose="020B0604020202020204" pitchFamily="34" charset="0"/>
                <a:cs typeface="Arial" panose="020B0604020202020204" pitchFamily="34" charset="0"/>
              </a:rPr>
              <a:t>tools&amp;technology</a:t>
            </a:r>
            <a:r>
              <a:rPr lang="en-GB" b="0">
                <a:latin typeface="Arial" panose="020B0604020202020204" pitchFamily="34" charset="0"/>
                <a:cs typeface="Arial" panose="020B0604020202020204" pitchFamily="34" charset="0"/>
              </a:rPr>
              <a:t> we‘re from an engineering perspective always curious to apply the newest and most efficient way to create business value whilst aware and conscious about the existing ecosystem we need to adopt and integrate to on client site.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Therefore most of the common technologies required we have broad experience in.</a:t>
            </a:r>
          </a:p>
        </p:txBody>
      </p:sp>
      <p:sp>
        <p:nvSpPr>
          <p:cNvPr id="36" name="Presentation Matters">
            <a:extLst>
              <a:ext uri="{FF2B5EF4-FFF2-40B4-BE49-F238E27FC236}">
                <a16:creationId xmlns:a16="http://schemas.microsoft.com/office/drawing/2014/main" id="{355AA12A-31C3-854E-8177-C6AD0EA0144D}"/>
              </a:ext>
            </a:extLst>
          </p:cNvPr>
          <p:cNvSpPr txBox="1"/>
          <p:nvPr/>
        </p:nvSpPr>
        <p:spPr>
          <a:xfrm>
            <a:off x="1683117" y="4745247"/>
            <a:ext cx="393890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80000"/>
              </a:lnSpc>
              <a:defRPr sz="5000" cap="none" spc="-150">
                <a:solidFill>
                  <a:srgbClr val="1D1D1D"/>
                </a:solidFill>
              </a:defRPr>
            </a:lvl1pPr>
          </a:lstStyle>
          <a:p>
            <a:r>
              <a:rPr lang="en-GB"/>
              <a:t>Technology</a:t>
            </a:r>
            <a:endParaRPr/>
          </a:p>
        </p:txBody>
      </p:sp>
      <p:sp>
        <p:nvSpPr>
          <p:cNvPr id="37" name="If you disagree, please…">
            <a:extLst>
              <a:ext uri="{FF2B5EF4-FFF2-40B4-BE49-F238E27FC236}">
                <a16:creationId xmlns:a16="http://schemas.microsoft.com/office/drawing/2014/main" id="{03233897-202E-5B4A-AB9E-85573C9C4019}"/>
              </a:ext>
            </a:extLst>
          </p:cNvPr>
          <p:cNvSpPr txBox="1"/>
          <p:nvPr/>
        </p:nvSpPr>
        <p:spPr>
          <a:xfrm>
            <a:off x="1709901" y="5727071"/>
            <a:ext cx="4061754" cy="13907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GB"/>
              <a:t>We aim at being agnostic To technology applying the tools appropriate and fitting the ecosystem</a:t>
            </a:r>
          </a:p>
        </p:txBody>
      </p:sp>
      <p:sp>
        <p:nvSpPr>
          <p:cNvPr id="38" name="Line">
            <a:extLst>
              <a:ext uri="{FF2B5EF4-FFF2-40B4-BE49-F238E27FC236}">
                <a16:creationId xmlns:a16="http://schemas.microsoft.com/office/drawing/2014/main" id="{184CB5FF-F664-364A-B5E7-C8BE3F80E359}"/>
              </a:ext>
            </a:extLst>
          </p:cNvPr>
          <p:cNvSpPr/>
          <p:nvPr/>
        </p:nvSpPr>
        <p:spPr>
          <a:xfrm flipV="1">
            <a:off x="9049137" y="4314530"/>
            <a:ext cx="0" cy="7033407"/>
          </a:xfrm>
          <a:prstGeom prst="line">
            <a:avLst/>
          </a:prstGeom>
          <a:ln w="25400" cap="rnd">
            <a:solidFill>
              <a:srgbClr val="000000"/>
            </a:solidFill>
            <a:custDash>
              <a:ds d="100000" sp="200000"/>
            </a:custDash>
            <a:miter lim="400000"/>
          </a:ln>
        </p:spPr>
        <p:txBody>
          <a:bodyPr lIns="0" tIns="0" rIns="0" bIns="0" anchor="ctr"/>
          <a:lstStyle/>
          <a:p>
            <a:pPr algn="ctr" defTabSz="825500">
              <a:lnSpc>
                <a:spcPct val="100000"/>
              </a:lnSpc>
              <a:defRPr sz="3200" cap="none" spc="0"/>
            </a:pPr>
            <a:endParaRPr/>
          </a:p>
        </p:txBody>
      </p:sp>
      <p:sp>
        <p:nvSpPr>
          <p:cNvPr id="39" name="ELEMENT 1…">
            <a:extLst>
              <a:ext uri="{FF2B5EF4-FFF2-40B4-BE49-F238E27FC236}">
                <a16:creationId xmlns:a16="http://schemas.microsoft.com/office/drawing/2014/main" id="{2E85B1C1-E2BC-4349-B0F6-EFDDA3CB9FD9}"/>
              </a:ext>
            </a:extLst>
          </p:cNvPr>
          <p:cNvSpPr txBox="1"/>
          <p:nvPr/>
        </p:nvSpPr>
        <p:spPr>
          <a:xfrm>
            <a:off x="9813474" y="4962715"/>
            <a:ext cx="4225513" cy="404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235131" hangingPunct="0">
              <a:lnSpc>
                <a:spcPct val="90000"/>
              </a:lnSpc>
              <a:defRPr sz="2800" spc="308">
                <a:solidFill>
                  <a:srgbClr val="000000"/>
                </a:solidFill>
              </a:defRPr>
            </a:pPr>
            <a:r>
              <a:rPr lang="en-GB" sz="2400" b="1" kern="0" cap="all" spc="154">
                <a:solidFill>
                  <a:srgbClr val="DE411B"/>
                </a:solidFill>
                <a:latin typeface="Arial" panose="020B0604020202020204"/>
                <a:sym typeface="Helvetica"/>
              </a:rPr>
              <a:t>Data ENGINEERING</a:t>
            </a:r>
            <a:endParaRPr lang="en-GB" sz="2400" kern="0">
              <a:solidFill>
                <a:srgbClr val="DE411B"/>
              </a:solidFill>
              <a:latin typeface="Arial" panose="020B0604020202020204" pitchFamily="34" charset="0"/>
              <a:cs typeface="Arial" panose="020B0604020202020204" pitchFamily="34" charset="0"/>
              <a:sym typeface="Helvetica Light"/>
            </a:endParaRPr>
          </a:p>
        </p:txBody>
      </p:sp>
      <p:sp>
        <p:nvSpPr>
          <p:cNvPr id="40" name="Aesthetically pleasing and professional looking materials contribute to the emotional state of their audience, and those emotions will absolutely impact their decision to chose Endava as a business partner.…">
            <a:extLst>
              <a:ext uri="{FF2B5EF4-FFF2-40B4-BE49-F238E27FC236}">
                <a16:creationId xmlns:a16="http://schemas.microsoft.com/office/drawing/2014/main" id="{CFD8DFFB-7E61-9C4C-B467-4CEA8033B1AB}"/>
              </a:ext>
            </a:extLst>
          </p:cNvPr>
          <p:cNvSpPr txBox="1"/>
          <p:nvPr/>
        </p:nvSpPr>
        <p:spPr>
          <a:xfrm>
            <a:off x="9813474" y="7923909"/>
            <a:ext cx="12746449"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Microsoft SSRS / SSAS / POWER BI, ORACLE, BI EE / PUBLISHER, TABLEAU</a:t>
            </a:r>
          </a:p>
        </p:txBody>
      </p:sp>
      <p:sp>
        <p:nvSpPr>
          <p:cNvPr id="41" name="ELEMENT 1…">
            <a:extLst>
              <a:ext uri="{FF2B5EF4-FFF2-40B4-BE49-F238E27FC236}">
                <a16:creationId xmlns:a16="http://schemas.microsoft.com/office/drawing/2014/main" id="{374D2119-B1F7-004C-880E-4D4CA3E40E36}"/>
              </a:ext>
            </a:extLst>
          </p:cNvPr>
          <p:cNvSpPr txBox="1"/>
          <p:nvPr/>
        </p:nvSpPr>
        <p:spPr>
          <a:xfrm>
            <a:off x="9813474" y="7392209"/>
            <a:ext cx="5309293" cy="404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235131">
              <a:defRPr sz="2800" spc="308">
                <a:solidFill>
                  <a:srgbClr val="000000"/>
                </a:solidFill>
              </a:defRPr>
            </a:pPr>
            <a:r>
              <a:rPr lang="en-GB" sz="2400" spc="154">
                <a:solidFill>
                  <a:srgbClr val="DE411B"/>
                </a:solidFill>
              </a:rPr>
              <a:t>Visualization &amp; Analytics</a:t>
            </a:r>
          </a:p>
        </p:txBody>
      </p:sp>
      <p:pic>
        <p:nvPicPr>
          <p:cNvPr id="42" name="Graphic 41">
            <a:extLst>
              <a:ext uri="{FF2B5EF4-FFF2-40B4-BE49-F238E27FC236}">
                <a16:creationId xmlns:a16="http://schemas.microsoft.com/office/drawing/2014/main" id="{854CA352-438E-B640-AC07-816C491BE39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9332" y="5706096"/>
            <a:ext cx="738092" cy="738092"/>
          </a:xfrm>
          <a:prstGeom prst="rect">
            <a:avLst/>
          </a:prstGeom>
        </p:spPr>
      </p:pic>
      <p:sp>
        <p:nvSpPr>
          <p:cNvPr id="43" name="Aesthetically pleasing and professional looking materials contribute to the emotional state of their audience, and those emotions will absolutely impact their decision to chose Endava as a business partner.…">
            <a:extLst>
              <a:ext uri="{FF2B5EF4-FFF2-40B4-BE49-F238E27FC236}">
                <a16:creationId xmlns:a16="http://schemas.microsoft.com/office/drawing/2014/main" id="{3BB7CBFF-CDB1-0D4A-9053-6C267BEBC18D}"/>
              </a:ext>
            </a:extLst>
          </p:cNvPr>
          <p:cNvSpPr txBox="1"/>
          <p:nvPr/>
        </p:nvSpPr>
        <p:spPr>
          <a:xfrm>
            <a:off x="9813474" y="9738305"/>
            <a:ext cx="12746449" cy="75982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Classification &amp; Anomaly detection, Time series analysis, Recommendation systems, NLP/ Text processing, Computer vision. </a:t>
            </a:r>
          </a:p>
        </p:txBody>
      </p:sp>
      <p:sp>
        <p:nvSpPr>
          <p:cNvPr id="46" name="ELEMENT 1…">
            <a:extLst>
              <a:ext uri="{FF2B5EF4-FFF2-40B4-BE49-F238E27FC236}">
                <a16:creationId xmlns:a16="http://schemas.microsoft.com/office/drawing/2014/main" id="{553D780E-EB71-1142-9D53-7F705A8E2CD1}"/>
              </a:ext>
            </a:extLst>
          </p:cNvPr>
          <p:cNvSpPr txBox="1"/>
          <p:nvPr/>
        </p:nvSpPr>
        <p:spPr>
          <a:xfrm>
            <a:off x="9813474" y="9206605"/>
            <a:ext cx="5309293" cy="404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235131">
              <a:defRPr sz="2800" spc="308">
                <a:solidFill>
                  <a:srgbClr val="000000"/>
                </a:solidFill>
              </a:defRPr>
            </a:pPr>
            <a:r>
              <a:rPr lang="en-GB" sz="2400" spc="154">
                <a:solidFill>
                  <a:srgbClr val="DE411B"/>
                </a:solidFill>
              </a:rPr>
              <a:t>Data Science</a:t>
            </a:r>
          </a:p>
        </p:txBody>
      </p:sp>
    </p:spTree>
    <p:extLst>
      <p:ext uri="{BB962C8B-B14F-4D97-AF65-F5344CB8AC3E}">
        <p14:creationId xmlns:p14="http://schemas.microsoft.com/office/powerpoint/2010/main" val="380786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2.2.4</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13864"/>
            <a:ext cx="14244132"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0">
              <a:lnSpc>
                <a:spcPct val="80000"/>
              </a:lnSpc>
              <a:defRPr sz="7000" cap="none" spc="-209"/>
            </a:pPr>
            <a:r>
              <a:rPr lang="en-GB" sz="7000" cap="none" spc="-209"/>
              <a:t>PCI DSS Compliance</a:t>
            </a: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 proposal</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455563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Endava at a glance">
            <a:extLst>
              <a:ext uri="{FF2B5EF4-FFF2-40B4-BE49-F238E27FC236}">
                <a16:creationId xmlns:a16="http://schemas.microsoft.com/office/drawing/2014/main" id="{759E4254-A9FA-924D-A4BA-C1835AACC771}"/>
              </a:ext>
            </a:extLst>
          </p:cNvPr>
          <p:cNvSpPr txBox="1"/>
          <p:nvPr/>
        </p:nvSpPr>
        <p:spPr>
          <a:xfrm>
            <a:off x="1724345" y="1752838"/>
            <a:ext cx="6506653" cy="7673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lnSpc>
                <a:spcPct val="80000"/>
              </a:lnSpc>
              <a:defRPr sz="5000" cap="none" spc="-150">
                <a:solidFill>
                  <a:srgbClr val="1D1D1D"/>
                </a:solidFill>
              </a:defRPr>
            </a:lvl1pPr>
          </a:lstStyle>
          <a:p>
            <a:pPr lvl="0">
              <a:defRPr sz="7000" cap="none" spc="-209"/>
            </a:pPr>
            <a:r>
              <a:rPr lang="en-GB" sz="5400" spc="-209"/>
              <a:t>PCI DSS Compliance</a:t>
            </a:r>
          </a:p>
        </p:txBody>
      </p:sp>
      <p:sp>
        <p:nvSpPr>
          <p:cNvPr id="36" name="Rectangle">
            <a:extLst>
              <a:ext uri="{FF2B5EF4-FFF2-40B4-BE49-F238E27FC236}">
                <a16:creationId xmlns:a16="http://schemas.microsoft.com/office/drawing/2014/main" id="{9D0689F3-A961-5E4A-AFE6-162D3891C078}"/>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41" name="Pay.UK  Services Proposal -  1. About Endava">
            <a:extLst>
              <a:ext uri="{FF2B5EF4-FFF2-40B4-BE49-F238E27FC236}">
                <a16:creationId xmlns:a16="http://schemas.microsoft.com/office/drawing/2014/main" id="{256A30CC-E60D-454A-BDB3-ABE68344D889}"/>
              </a:ext>
            </a:extLst>
          </p:cNvPr>
          <p:cNvSpPr txBox="1"/>
          <p:nvPr/>
        </p:nvSpPr>
        <p:spPr>
          <a:xfrm>
            <a:off x="1703286" y="210051"/>
            <a:ext cx="5172890"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Helvetica" pitchFamily="2" charset="0"/>
                <a:sym typeface="Helvetica"/>
              </a:rPr>
              <a:t>CLIENT</a:t>
            </a:r>
            <a:r>
              <a:rPr b="1">
                <a:solidFill>
                  <a:srgbClr val="929292"/>
                </a:solidFill>
                <a:latin typeface="Helvetica" pitchFamily="2" charset="0"/>
                <a:sym typeface="Helvetica"/>
              </a:rPr>
              <a:t>  </a:t>
            </a:r>
            <a:r>
              <a:rPr>
                <a:solidFill>
                  <a:srgbClr val="929292"/>
                </a:solidFill>
                <a:latin typeface="Helvetica" pitchFamily="2" charset="0"/>
              </a:rPr>
              <a:t>Services Proposal - </a:t>
            </a:r>
            <a:r>
              <a:rPr>
                <a:latin typeface="Helvetica" pitchFamily="2" charset="0"/>
              </a:rPr>
              <a:t> </a:t>
            </a:r>
            <a:r>
              <a:rPr lang="en-RO" b="1">
                <a:solidFill>
                  <a:srgbClr val="DE411B"/>
                </a:solidFill>
                <a:latin typeface="Helvetica" pitchFamily="2" charset="0"/>
                <a:sym typeface="Helvetica"/>
              </a:rPr>
              <a:t>3</a:t>
            </a:r>
            <a:r>
              <a:rPr b="1">
                <a:solidFill>
                  <a:srgbClr val="DE411B"/>
                </a:solidFill>
                <a:latin typeface="Helvetica" pitchFamily="2" charset="0"/>
                <a:sym typeface="Helvetica"/>
              </a:rPr>
              <a:t>. Endava</a:t>
            </a:r>
            <a:r>
              <a:rPr lang="en-US" b="1">
                <a:solidFill>
                  <a:srgbClr val="DE411B"/>
                </a:solidFill>
                <a:latin typeface="Helvetica" pitchFamily="2" charset="0"/>
                <a:sym typeface="Helvetica"/>
              </a:rPr>
              <a:t> Capabilities</a:t>
            </a:r>
            <a:endParaRPr b="1">
              <a:solidFill>
                <a:srgbClr val="DE411B"/>
              </a:solidFill>
              <a:latin typeface="Helvetica" pitchFamily="2" charset="0"/>
              <a:sym typeface="Helvetica"/>
            </a:endParaRPr>
          </a:p>
        </p:txBody>
      </p:sp>
      <p:sp>
        <p:nvSpPr>
          <p:cNvPr id="231" name="TextBox 230">
            <a:extLst>
              <a:ext uri="{FF2B5EF4-FFF2-40B4-BE49-F238E27FC236}">
                <a16:creationId xmlns:a16="http://schemas.microsoft.com/office/drawing/2014/main" id="{2F8E3A33-A229-C741-B041-6C79766B70E1}"/>
              </a:ext>
            </a:extLst>
          </p:cNvPr>
          <p:cNvSpPr txBox="1"/>
          <p:nvPr/>
        </p:nvSpPr>
        <p:spPr>
          <a:xfrm>
            <a:off x="960895" y="13421532"/>
            <a:ext cx="144334"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4" name="Rectangle 3">
            <a:extLst>
              <a:ext uri="{FF2B5EF4-FFF2-40B4-BE49-F238E27FC236}">
                <a16:creationId xmlns:a16="http://schemas.microsoft.com/office/drawing/2014/main" id="{C484DC27-D366-394C-9874-1CE74C8E1986}"/>
              </a:ext>
            </a:extLst>
          </p:cNvPr>
          <p:cNvSpPr/>
          <p:nvPr/>
        </p:nvSpPr>
        <p:spPr>
          <a:xfrm>
            <a:off x="1800001" y="4677228"/>
            <a:ext cx="6760664" cy="794072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80" name="Rectangle 79">
            <a:extLst>
              <a:ext uri="{FF2B5EF4-FFF2-40B4-BE49-F238E27FC236}">
                <a16:creationId xmlns:a16="http://schemas.microsoft.com/office/drawing/2014/main" id="{ECBF45D3-32B1-764A-A602-66E8326C469B}"/>
              </a:ext>
            </a:extLst>
          </p:cNvPr>
          <p:cNvSpPr/>
          <p:nvPr/>
        </p:nvSpPr>
        <p:spPr>
          <a:xfrm>
            <a:off x="8817906" y="4681030"/>
            <a:ext cx="6760664" cy="794072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81" name="Rectangle 80">
            <a:extLst>
              <a:ext uri="{FF2B5EF4-FFF2-40B4-BE49-F238E27FC236}">
                <a16:creationId xmlns:a16="http://schemas.microsoft.com/office/drawing/2014/main" id="{0AFC13FB-D4AF-944F-BF15-EE565D4A799E}"/>
              </a:ext>
            </a:extLst>
          </p:cNvPr>
          <p:cNvSpPr/>
          <p:nvPr/>
        </p:nvSpPr>
        <p:spPr>
          <a:xfrm>
            <a:off x="15835811" y="4684832"/>
            <a:ext cx="6760664" cy="794072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84" name="Rectangle 83">
            <a:extLst>
              <a:ext uri="{FF2B5EF4-FFF2-40B4-BE49-F238E27FC236}">
                <a16:creationId xmlns:a16="http://schemas.microsoft.com/office/drawing/2014/main" id="{EE3FC335-9BA3-7A43-A837-D66AB6DB05D2}"/>
              </a:ext>
            </a:extLst>
          </p:cNvPr>
          <p:cNvSpPr/>
          <p:nvPr/>
        </p:nvSpPr>
        <p:spPr>
          <a:xfrm>
            <a:off x="1800001" y="3651885"/>
            <a:ext cx="6760664" cy="906232"/>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6000" tIns="72000" rIns="216000" bIns="72000" numCol="1" spcCol="38100" rtlCol="0" anchor="ctr">
            <a:noAutofit/>
          </a:bodyPr>
          <a:lstStyle/>
          <a:p>
            <a:pPr defTabSz="825500">
              <a:lnSpc>
                <a:spcPct val="100000"/>
              </a:lnSpc>
            </a:pPr>
            <a:r>
              <a:rPr lang="en-RO" sz="3200" cap="none" spc="0">
                <a:solidFill>
                  <a:schemeClr val="tx1"/>
                </a:solidFill>
                <a:latin typeface="Arial" panose="020B0604020202020204" pitchFamily="34" charset="0"/>
                <a:ea typeface="Helvetica Light"/>
                <a:cs typeface="Arial" panose="020B0604020202020204" pitchFamily="34" charset="0"/>
                <a:sym typeface="Helvetica Light"/>
              </a:rPr>
              <a:t>PCI DSS Services</a:t>
            </a:r>
          </a:p>
        </p:txBody>
      </p:sp>
      <p:sp>
        <p:nvSpPr>
          <p:cNvPr id="85" name="Rectangle 84">
            <a:extLst>
              <a:ext uri="{FF2B5EF4-FFF2-40B4-BE49-F238E27FC236}">
                <a16:creationId xmlns:a16="http://schemas.microsoft.com/office/drawing/2014/main" id="{30B9AD60-5296-4640-804F-F684124C5662}"/>
              </a:ext>
            </a:extLst>
          </p:cNvPr>
          <p:cNvSpPr/>
          <p:nvPr/>
        </p:nvSpPr>
        <p:spPr>
          <a:xfrm>
            <a:off x="8817906" y="3652551"/>
            <a:ext cx="6760664" cy="906232"/>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6000" tIns="72000" rIns="216000" bIns="72000" numCol="1" spcCol="38100" rtlCol="0" anchor="ctr">
            <a:noAutofit/>
          </a:bodyPr>
          <a:lstStyle/>
          <a:p>
            <a:pPr defTabSz="825500">
              <a:lnSpc>
                <a:spcPct val="100000"/>
              </a:lnSpc>
            </a:pPr>
            <a:r>
              <a:rPr lang="en-RO" sz="3200" cap="none" spc="0">
                <a:solidFill>
                  <a:schemeClr val="tx1"/>
                </a:solidFill>
                <a:latin typeface="Arial" panose="020B0604020202020204" pitchFamily="34" charset="0"/>
                <a:ea typeface="Helvetica Light"/>
                <a:cs typeface="Arial" panose="020B0604020202020204" pitchFamily="34" charset="0"/>
                <a:sym typeface="Helvetica Light"/>
              </a:rPr>
              <a:t>Proven Experience</a:t>
            </a:r>
          </a:p>
        </p:txBody>
      </p:sp>
      <p:sp>
        <p:nvSpPr>
          <p:cNvPr id="86" name="Rectangle 85">
            <a:extLst>
              <a:ext uri="{FF2B5EF4-FFF2-40B4-BE49-F238E27FC236}">
                <a16:creationId xmlns:a16="http://schemas.microsoft.com/office/drawing/2014/main" id="{3BB8A7B2-FAA0-714A-A8BD-B99EE3663F90}"/>
              </a:ext>
            </a:extLst>
          </p:cNvPr>
          <p:cNvSpPr/>
          <p:nvPr/>
        </p:nvSpPr>
        <p:spPr>
          <a:xfrm>
            <a:off x="15835809" y="3653216"/>
            <a:ext cx="6760665" cy="906232"/>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6000" tIns="72000" rIns="216000" bIns="72000" numCol="1" spcCol="38100" rtlCol="0" anchor="ctr">
            <a:noAutofit/>
          </a:bodyPr>
          <a:lstStyle/>
          <a:p>
            <a:pPr defTabSz="825500">
              <a:lnSpc>
                <a:spcPct val="100000"/>
              </a:lnSpc>
            </a:pPr>
            <a:r>
              <a:rPr lang="en-RO" sz="3200" cap="none" spc="0">
                <a:solidFill>
                  <a:schemeClr val="tx1"/>
                </a:solidFill>
                <a:latin typeface="Arial" panose="020B0604020202020204" pitchFamily="34" charset="0"/>
                <a:ea typeface="Helvetica Light"/>
                <a:cs typeface="Arial" panose="020B0604020202020204" pitchFamily="34" charset="0"/>
                <a:sym typeface="Helvetica Light"/>
              </a:rPr>
              <a:t>People</a:t>
            </a:r>
            <a:endParaRPr kumimoji="0" lang="en-RO" sz="3200" b="1" i="0" u="none" strike="noStrike" cap="none" spc="0" normalizeH="0" baseline="0">
              <a:ln>
                <a:noFill/>
              </a:ln>
              <a:solidFill>
                <a:schemeClr val="tx1"/>
              </a:solidFill>
              <a:effectLst/>
              <a:uFillTx/>
              <a:latin typeface="+mn-lt"/>
              <a:ea typeface="+mn-ea"/>
              <a:cs typeface="+mn-cs"/>
              <a:sym typeface="Helvetica"/>
            </a:endParaRPr>
          </a:p>
        </p:txBody>
      </p:sp>
      <p:graphicFrame>
        <p:nvGraphicFramePr>
          <p:cNvPr id="40" name="Diagram 39">
            <a:extLst>
              <a:ext uri="{FF2B5EF4-FFF2-40B4-BE49-F238E27FC236}">
                <a16:creationId xmlns:a16="http://schemas.microsoft.com/office/drawing/2014/main" id="{DAB1D2D5-6CE8-D946-8A96-B78D627A6A7C}"/>
              </a:ext>
            </a:extLst>
          </p:cNvPr>
          <p:cNvGraphicFramePr/>
          <p:nvPr/>
        </p:nvGraphicFramePr>
        <p:xfrm>
          <a:off x="2016709" y="4808294"/>
          <a:ext cx="6327244" cy="7527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CD05641-9F76-5246-9BA2-C2DDC72BB612}"/>
              </a:ext>
            </a:extLst>
          </p:cNvPr>
          <p:cNvSpPr/>
          <p:nvPr/>
        </p:nvSpPr>
        <p:spPr>
          <a:xfrm>
            <a:off x="17134802" y="9738542"/>
            <a:ext cx="4162678" cy="590931"/>
          </a:xfrm>
          <a:prstGeom prst="rect">
            <a:avLst/>
          </a:prstGeom>
        </p:spPr>
        <p:txBody>
          <a:bodyPr wrap="none">
            <a:spAutoFit/>
          </a:bodyPr>
          <a:lstStyle/>
          <a:p>
            <a:pPr algn="ctr"/>
            <a:r>
              <a:rPr lang="en-US">
                <a:solidFill>
                  <a:schemeClr val="bg2"/>
                </a:solidFill>
                <a:latin typeface="Roboto"/>
              </a:rPr>
              <a:t>2 CONSULTANTS </a:t>
            </a:r>
            <a:br>
              <a:rPr lang="en-US">
                <a:solidFill>
                  <a:schemeClr val="bg2"/>
                </a:solidFill>
                <a:latin typeface="Roboto"/>
              </a:rPr>
            </a:br>
            <a:r>
              <a:rPr lang="en-US">
                <a:solidFill>
                  <a:schemeClr val="bg2"/>
                </a:solidFill>
                <a:latin typeface="Roboto"/>
              </a:rPr>
              <a:t>(PCI QSA, CISA, CISM, CISSP)</a:t>
            </a:r>
            <a:r>
              <a:rPr lang="en-US" b="0">
                <a:solidFill>
                  <a:schemeClr val="bg2"/>
                </a:solidFill>
                <a:latin typeface="Roboto"/>
              </a:rPr>
              <a:t>​</a:t>
            </a:r>
            <a:endParaRPr lang="en-RO">
              <a:solidFill>
                <a:schemeClr val="bg2"/>
              </a:solidFill>
            </a:endParaRPr>
          </a:p>
        </p:txBody>
      </p:sp>
      <p:grpSp>
        <p:nvGrpSpPr>
          <p:cNvPr id="23" name="Group 22">
            <a:extLst>
              <a:ext uri="{FF2B5EF4-FFF2-40B4-BE49-F238E27FC236}">
                <a16:creationId xmlns:a16="http://schemas.microsoft.com/office/drawing/2014/main" id="{DEF2D7C0-FD27-A349-AC03-00568FEF0D0C}"/>
              </a:ext>
            </a:extLst>
          </p:cNvPr>
          <p:cNvGrpSpPr/>
          <p:nvPr/>
        </p:nvGrpSpPr>
        <p:grpSpPr>
          <a:xfrm>
            <a:off x="9033820" y="7527410"/>
            <a:ext cx="6306184" cy="1767320"/>
            <a:chOff x="9033820" y="8237284"/>
            <a:chExt cx="6306184" cy="1767320"/>
          </a:xfrm>
        </p:grpSpPr>
        <p:sp>
          <p:nvSpPr>
            <p:cNvPr id="69" name="Rectangle 68">
              <a:extLst>
                <a:ext uri="{FF2B5EF4-FFF2-40B4-BE49-F238E27FC236}">
                  <a16:creationId xmlns:a16="http://schemas.microsoft.com/office/drawing/2014/main" id="{EC62FFC1-5941-3A44-8CF2-5CD871B6C257}"/>
                </a:ext>
              </a:extLst>
            </p:cNvPr>
            <p:cNvSpPr/>
            <p:nvPr/>
          </p:nvSpPr>
          <p:spPr>
            <a:xfrm>
              <a:off x="9034618" y="8701164"/>
              <a:ext cx="1125382" cy="1303440"/>
            </a:xfrm>
            <a:prstGeom prst="rect">
              <a:avLst/>
            </a:prstGeom>
            <a:solidFill>
              <a:schemeClr val="accent1"/>
            </a:solidFill>
            <a:ln>
              <a:noFill/>
            </a:ln>
          </p:spPr>
          <p:txBody>
            <a:bodyPr wrap="square" lIns="144000" tIns="144000" rIns="144000" bIns="144000" anchor="ctr">
              <a:noAutofit/>
            </a:bodyPr>
            <a:lstStyle/>
            <a:p>
              <a:pPr marL="72000" algn="ctr" defTabSz="914400">
                <a:lnSpc>
                  <a:spcPct val="100000"/>
                </a:lnSpc>
                <a:spcAft>
                  <a:spcPts val="600"/>
                </a:spcAft>
                <a:defRPr sz="2000">
                  <a:solidFill>
                    <a:srgbClr val="5E5E5E"/>
                  </a:solidFill>
                </a:defRPr>
              </a:pPr>
              <a:r>
                <a:rPr lang="en-US" sz="2800" cap="none" spc="0">
                  <a:solidFill>
                    <a:schemeClr val="tx1"/>
                  </a:solidFill>
                </a:rPr>
                <a:t>8+</a:t>
              </a:r>
              <a:endParaRPr lang="en-US" sz="2000" b="0" cap="none" spc="200">
                <a:solidFill>
                  <a:schemeClr val="tx1"/>
                </a:solidFill>
              </a:endParaRPr>
            </a:p>
          </p:txBody>
        </p:sp>
        <p:sp>
          <p:nvSpPr>
            <p:cNvPr id="70" name="Rectangle 69">
              <a:extLst>
                <a:ext uri="{FF2B5EF4-FFF2-40B4-BE49-F238E27FC236}">
                  <a16:creationId xmlns:a16="http://schemas.microsoft.com/office/drawing/2014/main" id="{08F46C7C-B93D-A841-9EC9-F1F0F87E6945}"/>
                </a:ext>
              </a:extLst>
            </p:cNvPr>
            <p:cNvSpPr/>
            <p:nvPr/>
          </p:nvSpPr>
          <p:spPr>
            <a:xfrm>
              <a:off x="9033820" y="8237284"/>
              <a:ext cx="4614084" cy="341632"/>
            </a:xfrm>
            <a:prstGeom prst="rect">
              <a:avLst/>
            </a:prstGeom>
          </p:spPr>
          <p:txBody>
            <a:bodyPr wrap="none">
              <a:spAutoFit/>
            </a:bodyPr>
            <a:lstStyle/>
            <a:p>
              <a:r>
                <a:rPr lang="en-US">
                  <a:solidFill>
                    <a:srgbClr val="000000"/>
                  </a:solidFill>
                  <a:latin typeface="Arial" panose="020B0604020202020204" pitchFamily="34" charset="0"/>
                </a:rPr>
                <a:t>SCOPE DEFINTION &amp; REDUCTION​</a:t>
              </a:r>
              <a:endParaRPr lang="en-RO"/>
            </a:p>
          </p:txBody>
        </p:sp>
        <p:sp>
          <p:nvSpPr>
            <p:cNvPr id="76" name="Rectangle 75">
              <a:extLst>
                <a:ext uri="{FF2B5EF4-FFF2-40B4-BE49-F238E27FC236}">
                  <a16:creationId xmlns:a16="http://schemas.microsoft.com/office/drawing/2014/main" id="{24629EA6-6E41-B14A-B8A8-1BF15377AF88}"/>
                </a:ext>
              </a:extLst>
            </p:cNvPr>
            <p:cNvSpPr/>
            <p:nvPr/>
          </p:nvSpPr>
          <p:spPr>
            <a:xfrm>
              <a:off x="10268059" y="8701164"/>
              <a:ext cx="5071945" cy="1303440"/>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1600" b="0" cap="none" spc="200">
                  <a:solidFill>
                    <a:schemeClr val="bg2"/>
                  </a:solidFill>
                </a:rPr>
                <a:t>SCOPE REDUCTION PROJECTS TO BANKS, MERCHANTS, PAYMENT PROCESSORS, CALL CENTERS, AND OTHER SERVICE PROVIDERS​</a:t>
              </a:r>
            </a:p>
          </p:txBody>
        </p:sp>
      </p:grpSp>
      <p:grpSp>
        <p:nvGrpSpPr>
          <p:cNvPr id="24" name="Group 23">
            <a:extLst>
              <a:ext uri="{FF2B5EF4-FFF2-40B4-BE49-F238E27FC236}">
                <a16:creationId xmlns:a16="http://schemas.microsoft.com/office/drawing/2014/main" id="{D134B095-136A-8344-A481-B011012B5DF3}"/>
              </a:ext>
            </a:extLst>
          </p:cNvPr>
          <p:cNvGrpSpPr/>
          <p:nvPr/>
        </p:nvGrpSpPr>
        <p:grpSpPr>
          <a:xfrm>
            <a:off x="9033022" y="4909774"/>
            <a:ext cx="6308577" cy="2332644"/>
            <a:chOff x="9033022" y="5619648"/>
            <a:chExt cx="6308577" cy="2332644"/>
          </a:xfrm>
        </p:grpSpPr>
        <p:sp>
          <p:nvSpPr>
            <p:cNvPr id="89" name="Rectangle 88">
              <a:extLst>
                <a:ext uri="{FF2B5EF4-FFF2-40B4-BE49-F238E27FC236}">
                  <a16:creationId xmlns:a16="http://schemas.microsoft.com/office/drawing/2014/main" id="{F00006B9-E4DD-C843-BCC1-596B059028D7}"/>
                </a:ext>
              </a:extLst>
            </p:cNvPr>
            <p:cNvSpPr/>
            <p:nvPr/>
          </p:nvSpPr>
          <p:spPr>
            <a:xfrm>
              <a:off x="10268058" y="6858000"/>
              <a:ext cx="5073541" cy="1094292"/>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1600" b="0" cap="none" spc="200">
                  <a:solidFill>
                    <a:schemeClr val="bg2"/>
                  </a:solidFill>
                </a:rPr>
                <a:t>ASSESSMENTS TO BANKS, MERCHANTS, PAYMENT PROCESSORS, CALL CENTERS, AND OTHER SERVICE PROVIDERS​</a:t>
              </a:r>
            </a:p>
          </p:txBody>
        </p:sp>
        <p:sp>
          <p:nvSpPr>
            <p:cNvPr id="5" name="Rectangle 4">
              <a:extLst>
                <a:ext uri="{FF2B5EF4-FFF2-40B4-BE49-F238E27FC236}">
                  <a16:creationId xmlns:a16="http://schemas.microsoft.com/office/drawing/2014/main" id="{35C346EF-D069-9545-A68B-F1D24E2C3208}"/>
                </a:ext>
              </a:extLst>
            </p:cNvPr>
            <p:cNvSpPr/>
            <p:nvPr/>
          </p:nvSpPr>
          <p:spPr>
            <a:xfrm>
              <a:off x="9034618" y="5619648"/>
              <a:ext cx="3854901" cy="341632"/>
            </a:xfrm>
            <a:prstGeom prst="rect">
              <a:avLst/>
            </a:prstGeom>
          </p:spPr>
          <p:txBody>
            <a:bodyPr wrap="none">
              <a:spAutoFit/>
            </a:bodyPr>
            <a:lstStyle/>
            <a:p>
              <a:r>
                <a:rPr lang="en-US">
                  <a:solidFill>
                    <a:srgbClr val="000000"/>
                  </a:solidFill>
                  <a:latin typeface="Arial" panose="020B0604020202020204" pitchFamily="34" charset="0"/>
                </a:rPr>
                <a:t>Audit and certification</a:t>
              </a:r>
              <a:r>
                <a:rPr lang="en-US" b="0">
                  <a:latin typeface="Arial" panose="020B0604020202020204" pitchFamily="34" charset="0"/>
                </a:rPr>
                <a:t>​</a:t>
              </a:r>
              <a:endParaRPr lang="en-RO"/>
            </a:p>
          </p:txBody>
        </p:sp>
        <p:sp>
          <p:nvSpPr>
            <p:cNvPr id="77" name="Rectangle 76">
              <a:extLst>
                <a:ext uri="{FF2B5EF4-FFF2-40B4-BE49-F238E27FC236}">
                  <a16:creationId xmlns:a16="http://schemas.microsoft.com/office/drawing/2014/main" id="{1F4B8259-D036-7C45-AF0B-EC781896CA59}"/>
                </a:ext>
              </a:extLst>
            </p:cNvPr>
            <p:cNvSpPr/>
            <p:nvPr/>
          </p:nvSpPr>
          <p:spPr>
            <a:xfrm>
              <a:off x="9033022" y="6230160"/>
              <a:ext cx="1125382" cy="554400"/>
            </a:xfrm>
            <a:prstGeom prst="rect">
              <a:avLst/>
            </a:prstGeom>
            <a:solidFill>
              <a:schemeClr val="accent1"/>
            </a:solidFill>
            <a:ln>
              <a:noFill/>
            </a:ln>
          </p:spPr>
          <p:txBody>
            <a:bodyPr wrap="square" lIns="144000" tIns="144000" rIns="144000" bIns="144000" anchor="ctr">
              <a:noAutofit/>
            </a:bodyPr>
            <a:lstStyle/>
            <a:p>
              <a:pPr marL="72000" algn="ctr" defTabSz="914400">
                <a:lnSpc>
                  <a:spcPct val="100000"/>
                </a:lnSpc>
                <a:spcAft>
                  <a:spcPts val="600"/>
                </a:spcAft>
                <a:defRPr sz="2000">
                  <a:solidFill>
                    <a:srgbClr val="5E5E5E"/>
                  </a:solidFill>
                </a:defRPr>
              </a:pPr>
              <a:r>
                <a:rPr lang="en-US" sz="2800" cap="none" spc="0">
                  <a:solidFill>
                    <a:schemeClr val="tx1"/>
                  </a:solidFill>
                </a:rPr>
                <a:t>30+</a:t>
              </a:r>
              <a:endParaRPr lang="en-US" sz="2000" b="0" cap="none" spc="200">
                <a:solidFill>
                  <a:schemeClr val="tx1"/>
                </a:solidFill>
              </a:endParaRPr>
            </a:p>
          </p:txBody>
        </p:sp>
        <p:sp>
          <p:nvSpPr>
            <p:cNvPr id="78" name="Rectangle 77">
              <a:extLst>
                <a:ext uri="{FF2B5EF4-FFF2-40B4-BE49-F238E27FC236}">
                  <a16:creationId xmlns:a16="http://schemas.microsoft.com/office/drawing/2014/main" id="{78822A8F-1C44-3240-8E38-605C93EF0BF8}"/>
                </a:ext>
              </a:extLst>
            </p:cNvPr>
            <p:cNvSpPr/>
            <p:nvPr/>
          </p:nvSpPr>
          <p:spPr>
            <a:xfrm>
              <a:off x="10266463" y="6230159"/>
              <a:ext cx="5073541" cy="554400"/>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1600" b="0" cap="none" spc="200">
                  <a:solidFill>
                    <a:schemeClr val="bg2"/>
                  </a:solidFill>
                </a:rPr>
                <a:t>CERTIFICATION AUDITS</a:t>
              </a:r>
            </a:p>
          </p:txBody>
        </p:sp>
        <p:sp>
          <p:nvSpPr>
            <p:cNvPr id="79" name="Rectangle 78">
              <a:extLst>
                <a:ext uri="{FF2B5EF4-FFF2-40B4-BE49-F238E27FC236}">
                  <a16:creationId xmlns:a16="http://schemas.microsoft.com/office/drawing/2014/main" id="{3F9E2DD1-F970-6647-B3F4-19AEFAF72ED0}"/>
                </a:ext>
              </a:extLst>
            </p:cNvPr>
            <p:cNvSpPr/>
            <p:nvPr/>
          </p:nvSpPr>
          <p:spPr>
            <a:xfrm>
              <a:off x="9033022" y="6857999"/>
              <a:ext cx="1125382" cy="1094292"/>
            </a:xfrm>
            <a:prstGeom prst="rect">
              <a:avLst/>
            </a:prstGeom>
            <a:solidFill>
              <a:schemeClr val="accent1"/>
            </a:solidFill>
            <a:ln>
              <a:noFill/>
            </a:ln>
          </p:spPr>
          <p:txBody>
            <a:bodyPr wrap="square" lIns="144000" tIns="144000" rIns="144000" bIns="144000" anchor="ctr">
              <a:noAutofit/>
            </a:bodyPr>
            <a:lstStyle/>
            <a:p>
              <a:pPr marL="72000" algn="ctr" defTabSz="914400">
                <a:lnSpc>
                  <a:spcPct val="100000"/>
                </a:lnSpc>
                <a:spcAft>
                  <a:spcPts val="600"/>
                </a:spcAft>
                <a:defRPr sz="2000">
                  <a:solidFill>
                    <a:srgbClr val="5E5E5E"/>
                  </a:solidFill>
                </a:defRPr>
              </a:pPr>
              <a:r>
                <a:rPr lang="en-US" sz="2800" cap="none" spc="0">
                  <a:solidFill>
                    <a:schemeClr val="tx1"/>
                  </a:solidFill>
                </a:rPr>
                <a:t>15+</a:t>
              </a:r>
              <a:endParaRPr lang="en-US" sz="2000" b="0" cap="none" spc="200">
                <a:solidFill>
                  <a:schemeClr val="tx1"/>
                </a:solidFill>
              </a:endParaRPr>
            </a:p>
          </p:txBody>
        </p:sp>
      </p:grpSp>
      <p:grpSp>
        <p:nvGrpSpPr>
          <p:cNvPr id="22" name="Group 21">
            <a:extLst>
              <a:ext uri="{FF2B5EF4-FFF2-40B4-BE49-F238E27FC236}">
                <a16:creationId xmlns:a16="http://schemas.microsoft.com/office/drawing/2014/main" id="{31EDF57C-E8A2-4548-839B-563A55BA6A0E}"/>
              </a:ext>
            </a:extLst>
          </p:cNvPr>
          <p:cNvGrpSpPr/>
          <p:nvPr/>
        </p:nvGrpSpPr>
        <p:grpSpPr>
          <a:xfrm>
            <a:off x="9033022" y="9658770"/>
            <a:ext cx="6306982" cy="2883346"/>
            <a:chOff x="9033022" y="10368644"/>
            <a:chExt cx="6306982" cy="2883346"/>
          </a:xfrm>
        </p:grpSpPr>
        <p:sp>
          <p:nvSpPr>
            <p:cNvPr id="72" name="Rectangle 71">
              <a:extLst>
                <a:ext uri="{FF2B5EF4-FFF2-40B4-BE49-F238E27FC236}">
                  <a16:creationId xmlns:a16="http://schemas.microsoft.com/office/drawing/2014/main" id="{57233B26-F895-BE48-99D2-66AA7218DF17}"/>
                </a:ext>
              </a:extLst>
            </p:cNvPr>
            <p:cNvSpPr/>
            <p:nvPr/>
          </p:nvSpPr>
          <p:spPr>
            <a:xfrm>
              <a:off x="9033022" y="10368644"/>
              <a:ext cx="4832092" cy="341632"/>
            </a:xfrm>
            <a:prstGeom prst="rect">
              <a:avLst/>
            </a:prstGeom>
          </p:spPr>
          <p:txBody>
            <a:bodyPr wrap="none">
              <a:spAutoFit/>
            </a:bodyPr>
            <a:lstStyle/>
            <a:p>
              <a:r>
                <a:rPr lang="en-US">
                  <a:solidFill>
                    <a:srgbClr val="000000"/>
                  </a:solidFill>
                  <a:latin typeface="Arial" panose="020B0604020202020204" pitchFamily="34" charset="0"/>
                </a:rPr>
                <a:t>Consultancy for remediation​</a:t>
              </a:r>
              <a:endParaRPr lang="en-RO"/>
            </a:p>
          </p:txBody>
        </p:sp>
        <p:sp>
          <p:nvSpPr>
            <p:cNvPr id="82" name="Rectangle 81">
              <a:extLst>
                <a:ext uri="{FF2B5EF4-FFF2-40B4-BE49-F238E27FC236}">
                  <a16:creationId xmlns:a16="http://schemas.microsoft.com/office/drawing/2014/main" id="{369C7354-415B-D843-BB90-58E914DB3AB9}"/>
                </a:ext>
              </a:extLst>
            </p:cNvPr>
            <p:cNvSpPr/>
            <p:nvPr/>
          </p:nvSpPr>
          <p:spPr>
            <a:xfrm>
              <a:off x="9033022" y="10832523"/>
              <a:ext cx="1125382" cy="553887"/>
            </a:xfrm>
            <a:prstGeom prst="rect">
              <a:avLst/>
            </a:prstGeom>
            <a:solidFill>
              <a:schemeClr val="accent1"/>
            </a:solidFill>
            <a:ln>
              <a:noFill/>
            </a:ln>
          </p:spPr>
          <p:txBody>
            <a:bodyPr wrap="square" lIns="144000" tIns="144000" rIns="144000" bIns="144000" anchor="ctr">
              <a:noAutofit/>
            </a:bodyPr>
            <a:lstStyle/>
            <a:p>
              <a:pPr marL="72000" algn="ctr" defTabSz="914400">
                <a:lnSpc>
                  <a:spcPct val="100000"/>
                </a:lnSpc>
                <a:spcAft>
                  <a:spcPts val="600"/>
                </a:spcAft>
                <a:defRPr sz="2000">
                  <a:solidFill>
                    <a:srgbClr val="5E5E5E"/>
                  </a:solidFill>
                </a:defRPr>
              </a:pPr>
              <a:r>
                <a:rPr lang="en-US" sz="2800" cap="none" spc="0">
                  <a:solidFill>
                    <a:schemeClr val="tx1"/>
                  </a:solidFill>
                </a:rPr>
                <a:t>10+</a:t>
              </a:r>
              <a:endParaRPr lang="en-US" sz="2000" b="0" cap="none" spc="200">
                <a:solidFill>
                  <a:schemeClr val="tx1"/>
                </a:solidFill>
              </a:endParaRPr>
            </a:p>
          </p:txBody>
        </p:sp>
        <p:sp>
          <p:nvSpPr>
            <p:cNvPr id="83" name="Rectangle 82">
              <a:extLst>
                <a:ext uri="{FF2B5EF4-FFF2-40B4-BE49-F238E27FC236}">
                  <a16:creationId xmlns:a16="http://schemas.microsoft.com/office/drawing/2014/main" id="{17603BBB-8D28-294A-ACE1-114395E4ED68}"/>
                </a:ext>
              </a:extLst>
            </p:cNvPr>
            <p:cNvSpPr/>
            <p:nvPr/>
          </p:nvSpPr>
          <p:spPr>
            <a:xfrm>
              <a:off x="10266463" y="10836285"/>
              <a:ext cx="5073541" cy="553887"/>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1600" b="0" cap="none" spc="200">
                  <a:solidFill>
                    <a:schemeClr val="bg2"/>
                  </a:solidFill>
                </a:rPr>
                <a:t>REMEDIATION PLANS​</a:t>
              </a:r>
            </a:p>
          </p:txBody>
        </p:sp>
        <p:sp>
          <p:nvSpPr>
            <p:cNvPr id="87" name="Rectangle 86">
              <a:extLst>
                <a:ext uri="{FF2B5EF4-FFF2-40B4-BE49-F238E27FC236}">
                  <a16:creationId xmlns:a16="http://schemas.microsoft.com/office/drawing/2014/main" id="{0E37FD68-8800-9C4F-BAF3-51F353F248C3}"/>
                </a:ext>
              </a:extLst>
            </p:cNvPr>
            <p:cNvSpPr/>
            <p:nvPr/>
          </p:nvSpPr>
          <p:spPr>
            <a:xfrm>
              <a:off x="9033022" y="11448397"/>
              <a:ext cx="1125382" cy="553887"/>
            </a:xfrm>
            <a:prstGeom prst="rect">
              <a:avLst/>
            </a:prstGeom>
            <a:solidFill>
              <a:schemeClr val="accent1"/>
            </a:solidFill>
            <a:ln>
              <a:noFill/>
            </a:ln>
          </p:spPr>
          <p:txBody>
            <a:bodyPr wrap="square" lIns="144000" tIns="144000" rIns="144000" bIns="144000" anchor="ctr">
              <a:noAutofit/>
            </a:bodyPr>
            <a:lstStyle/>
            <a:p>
              <a:pPr marL="72000" algn="ctr" defTabSz="914400">
                <a:lnSpc>
                  <a:spcPct val="100000"/>
                </a:lnSpc>
                <a:spcAft>
                  <a:spcPts val="600"/>
                </a:spcAft>
                <a:defRPr sz="2000">
                  <a:solidFill>
                    <a:srgbClr val="5E5E5E"/>
                  </a:solidFill>
                </a:defRPr>
              </a:pPr>
              <a:r>
                <a:rPr lang="en-US" sz="2800" cap="none" spc="0">
                  <a:solidFill>
                    <a:schemeClr val="tx1"/>
                  </a:solidFill>
                </a:rPr>
                <a:t>40+</a:t>
              </a:r>
              <a:endParaRPr lang="en-US" sz="2000" b="0" cap="none" spc="200">
                <a:solidFill>
                  <a:schemeClr val="tx1"/>
                </a:solidFill>
              </a:endParaRPr>
            </a:p>
          </p:txBody>
        </p:sp>
        <p:sp>
          <p:nvSpPr>
            <p:cNvPr id="88" name="Rectangle 87">
              <a:extLst>
                <a:ext uri="{FF2B5EF4-FFF2-40B4-BE49-F238E27FC236}">
                  <a16:creationId xmlns:a16="http://schemas.microsoft.com/office/drawing/2014/main" id="{E5223680-5F1C-804B-8610-913AFCEAD947}"/>
                </a:ext>
              </a:extLst>
            </p:cNvPr>
            <p:cNvSpPr/>
            <p:nvPr/>
          </p:nvSpPr>
          <p:spPr>
            <a:xfrm>
              <a:off x="10266463" y="11452159"/>
              <a:ext cx="5073541" cy="553887"/>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1600" b="0" cap="none" spc="200">
                  <a:solidFill>
                    <a:schemeClr val="bg2"/>
                  </a:solidFill>
                </a:rPr>
                <a:t>DOCUMENTATION</a:t>
              </a:r>
            </a:p>
          </p:txBody>
        </p:sp>
        <p:sp>
          <p:nvSpPr>
            <p:cNvPr id="101" name="Rectangle 100">
              <a:extLst>
                <a:ext uri="{FF2B5EF4-FFF2-40B4-BE49-F238E27FC236}">
                  <a16:creationId xmlns:a16="http://schemas.microsoft.com/office/drawing/2014/main" id="{AD6F312D-7D48-2249-A9C2-3C7C9E7508C2}"/>
                </a:ext>
              </a:extLst>
            </p:cNvPr>
            <p:cNvSpPr/>
            <p:nvPr/>
          </p:nvSpPr>
          <p:spPr>
            <a:xfrm>
              <a:off x="9033022" y="12060977"/>
              <a:ext cx="1125382" cy="1191013"/>
            </a:xfrm>
            <a:prstGeom prst="rect">
              <a:avLst/>
            </a:prstGeom>
            <a:solidFill>
              <a:schemeClr val="accent1"/>
            </a:solidFill>
            <a:ln>
              <a:noFill/>
            </a:ln>
          </p:spPr>
          <p:txBody>
            <a:bodyPr wrap="square" lIns="144000" tIns="144000" rIns="144000" bIns="144000" anchor="ctr">
              <a:noAutofit/>
            </a:bodyPr>
            <a:lstStyle/>
            <a:p>
              <a:pPr marL="72000" algn="ctr" defTabSz="914400">
                <a:lnSpc>
                  <a:spcPct val="100000"/>
                </a:lnSpc>
                <a:spcAft>
                  <a:spcPts val="600"/>
                </a:spcAft>
                <a:defRPr sz="2000">
                  <a:solidFill>
                    <a:srgbClr val="5E5E5E"/>
                  </a:solidFill>
                </a:defRPr>
              </a:pPr>
              <a:r>
                <a:rPr lang="en-US" sz="2800" cap="none" spc="0">
                  <a:solidFill>
                    <a:schemeClr val="tx1"/>
                  </a:solidFill>
                </a:rPr>
                <a:t>30+</a:t>
              </a:r>
              <a:endParaRPr lang="en-US" sz="2000" b="0" cap="none" spc="200">
                <a:solidFill>
                  <a:schemeClr val="tx1"/>
                </a:solidFill>
              </a:endParaRPr>
            </a:p>
          </p:txBody>
        </p:sp>
        <p:sp>
          <p:nvSpPr>
            <p:cNvPr id="103" name="Rectangle 102">
              <a:extLst>
                <a:ext uri="{FF2B5EF4-FFF2-40B4-BE49-F238E27FC236}">
                  <a16:creationId xmlns:a16="http://schemas.microsoft.com/office/drawing/2014/main" id="{DBAF3484-2592-3446-9C39-21F0AFEEE90A}"/>
                </a:ext>
              </a:extLst>
            </p:cNvPr>
            <p:cNvSpPr/>
            <p:nvPr/>
          </p:nvSpPr>
          <p:spPr>
            <a:xfrm>
              <a:off x="10266463" y="12064739"/>
              <a:ext cx="5073541" cy="1187251"/>
            </a:xfrm>
            <a:prstGeom prst="rect">
              <a:avLst/>
            </a:prstGeom>
            <a:solidFill>
              <a:schemeClr val="tx1"/>
            </a:solidFill>
          </p:spPr>
          <p:txBody>
            <a:bodyPr wrap="square" lIns="144000" tIns="144000" rIns="144000" bIns="144000" anchor="ctr">
              <a:noAutofit/>
            </a:bodyPr>
            <a:lstStyle/>
            <a:p>
              <a:pPr marL="72000" defTabSz="914400">
                <a:lnSpc>
                  <a:spcPct val="100000"/>
                </a:lnSpc>
                <a:spcAft>
                  <a:spcPts val="600"/>
                </a:spcAft>
                <a:defRPr sz="2000">
                  <a:solidFill>
                    <a:srgbClr val="5E5E5E"/>
                  </a:solidFill>
                </a:defRPr>
              </a:pPr>
              <a:r>
                <a:rPr lang="en-US" sz="1600" b="0" cap="none" spc="200">
                  <a:solidFill>
                    <a:schemeClr val="bg2"/>
                  </a:solidFill>
                </a:rPr>
                <a:t>ASSISTANCE PROJECTS TO BANKS, MERCHANTS, PAYMENT PROCESSORS, CALL CENTERS, AND OTHER SERVICE PROVIDERS​</a:t>
              </a:r>
            </a:p>
          </p:txBody>
        </p:sp>
      </p:grpSp>
      <p:pic>
        <p:nvPicPr>
          <p:cNvPr id="115" name="Graphic 114">
            <a:extLst>
              <a:ext uri="{FF2B5EF4-FFF2-40B4-BE49-F238E27FC236}">
                <a16:creationId xmlns:a16="http://schemas.microsoft.com/office/drawing/2014/main" id="{08ECAEFA-224E-EF4B-BCA7-77516011748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820573" y="6503594"/>
            <a:ext cx="2791136" cy="2791136"/>
          </a:xfrm>
          <a:prstGeom prst="rect">
            <a:avLst/>
          </a:prstGeom>
        </p:spPr>
      </p:pic>
      <p:sp>
        <p:nvSpPr>
          <p:cNvPr id="2" name="TextBox 1">
            <a:extLst>
              <a:ext uri="{FF2B5EF4-FFF2-40B4-BE49-F238E27FC236}">
                <a16:creationId xmlns:a16="http://schemas.microsoft.com/office/drawing/2014/main" id="{64B92AD7-0BA3-4872-834B-6511725A30C2}"/>
              </a:ext>
            </a:extLst>
          </p:cNvPr>
          <p:cNvSpPr txBox="1"/>
          <p:nvPr/>
        </p:nvSpPr>
        <p:spPr>
          <a:xfrm>
            <a:off x="1799997" y="11899482"/>
            <a:ext cx="6779343" cy="1436931"/>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marL="72000" defTabSz="914400">
              <a:lnSpc>
                <a:spcPct val="100000"/>
              </a:lnSpc>
              <a:spcAft>
                <a:spcPts val="600"/>
              </a:spcAft>
              <a:defRPr sz="2000">
                <a:solidFill>
                  <a:srgbClr val="5E5E5E"/>
                </a:solidFill>
              </a:defRPr>
            </a:pPr>
            <a:r>
              <a:rPr lang="en-US" b="0" cap="none" spc="200">
                <a:solidFill>
                  <a:schemeClr val="bg2"/>
                </a:solidFill>
              </a:rPr>
              <a:t>* Currently, the Audit can be done for CEMEA region only.</a:t>
            </a:r>
          </a:p>
          <a:p>
            <a:pPr algn="l" defTabSz="821531">
              <a:lnSpc>
                <a:spcPct val="100000"/>
              </a:lnSpc>
              <a:spcBef>
                <a:spcPts val="3000"/>
              </a:spcBef>
            </a:pPr>
            <a:endParaRPr lang="en-US" sz="14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51189422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dirty="0">
                <a:latin typeface="Arial" panose="020B0604020202020204"/>
                <a:cs typeface="Arial"/>
              </a:rPr>
              <a:t>2.3</a:t>
            </a:r>
            <a:endParaRPr lang="en-GB" sz="3200" b="1" i="0" u="none" strike="noStrike" kern="0" cap="none" spc="0" normalizeH="0" baseline="0" noProof="0" dirty="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lang="en-GB" sz="7000" cap="none" spc="-209" dirty="0">
                <a:latin typeface="Arial" panose="020B0604020202020204"/>
              </a:rPr>
              <a:t>Industries</a:t>
            </a:r>
            <a:endParaRPr kumimoji="0" sz="7000" b="1" i="0" u="none" strike="noStrike" kern="0" cap="none" spc="-209" normalizeH="0" baseline="0" noProof="0" dirty="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909096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extLst>
              <p:ext uri="{D42A27DB-BD31-4B8C-83A1-F6EECF244321}">
                <p14:modId xmlns:p14="http://schemas.microsoft.com/office/powerpoint/2010/main" val="491661864"/>
              </p:ext>
            </p:extLst>
          </p:nvPr>
        </p:nvGraphicFramePr>
        <p:xfrm>
          <a:off x="1787224" y="2765348"/>
          <a:ext cx="20809252" cy="9330087"/>
        </p:xfrm>
        <a:graphic>
          <a:graphicData uri="http://schemas.openxmlformats.org/drawingml/2006/table">
            <a:tbl>
              <a:tblPr>
                <a:tableStyleId>{4C3C2611-4C71-4FC5-86AE-919BDF0F9419}</a:tableStyleId>
              </a:tblPr>
              <a:tblGrid>
                <a:gridCol w="18695336">
                  <a:extLst>
                    <a:ext uri="{9D8B030D-6E8A-4147-A177-3AD203B41FA5}">
                      <a16:colId xmlns:a16="http://schemas.microsoft.com/office/drawing/2014/main" val="20001"/>
                    </a:ext>
                  </a:extLst>
                </a:gridCol>
                <a:gridCol w="2113916">
                  <a:extLst>
                    <a:ext uri="{9D8B030D-6E8A-4147-A177-3AD203B41FA5}">
                      <a16:colId xmlns:a16="http://schemas.microsoft.com/office/drawing/2014/main" val="2327088535"/>
                    </a:ext>
                  </a:extLst>
                </a:gridCol>
              </a:tblGrid>
              <a:tr h="918425">
                <a:tc>
                  <a:txBody>
                    <a:bodyPr/>
                    <a:lstStyle/>
                    <a:p>
                      <a:pPr algn="l" defTabSz="457200">
                        <a:spcBef>
                          <a:spcPts val="1200"/>
                        </a:spcBef>
                        <a:defRPr sz="1800"/>
                      </a:pP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8411662">
                <a:tc>
                  <a:txBody>
                    <a:bodyPr/>
                    <a:lstStyle/>
                    <a:p>
                      <a:pPr marL="457200" indent="-457200" algn="l" fontAlgn="base">
                        <a:buFont typeface="Arial" panose="020B0604020202020204" pitchFamily="34" charset="0"/>
                        <a:buChar char="•"/>
                      </a:pPr>
                      <a:r>
                        <a:rPr lang="en-US" sz="3200" b="0" i="0" u="none" strike="noStrike" cap="none" spc="0" baseline="0" dirty="0">
                          <a:solidFill>
                            <a:srgbClr val="000000"/>
                          </a:solidFill>
                          <a:effectLst/>
                          <a:uFillTx/>
                          <a:latin typeface="+mn-lt"/>
                          <a:ea typeface="+mn-ea"/>
                          <a:cs typeface="+mn-cs"/>
                          <a:sym typeface="Helvetica"/>
                        </a:rPr>
                        <a:t>Back in the early days of Python, we didn’t have the prevalence of multicore processors, so this all worked fine. These days, modern programming languages are more multicore friendly, and the GIL gets a bad rap. Before we explore the work to remove the GIL, it’s important to understand just how much benefit and mileage Python has gotten out of it.</a:t>
                      </a:r>
                    </a:p>
                    <a:p>
                      <a:pPr marL="457200" indent="-457200" algn="l" fontAlgn="base">
                        <a:buFont typeface="Arial" panose="020B0604020202020204" pitchFamily="34" charset="0"/>
                        <a:buChar char="•"/>
                      </a:pPr>
                      <a:endParaRPr lang="en-US" sz="3200" b="0" i="0" u="none" strike="noStrike" cap="none" spc="0" baseline="0" dirty="0">
                        <a:solidFill>
                          <a:srgbClr val="000000"/>
                        </a:solidFill>
                        <a:effectLst/>
                        <a:uFillTx/>
                        <a:latin typeface="+mn-lt"/>
                        <a:ea typeface="+mn-ea"/>
                        <a:cs typeface="+mn-cs"/>
                        <a:sym typeface="Helvetica"/>
                      </a:endParaRPr>
                    </a:p>
                    <a:p>
                      <a:pPr marL="457200" indent="-457200" algn="l" fontAlgn="base">
                        <a:buFont typeface="Arial" panose="020B0604020202020204" pitchFamily="34" charset="0"/>
                        <a:buChar char="•"/>
                      </a:pPr>
                      <a:r>
                        <a:rPr lang="en-US" sz="3200" b="0" i="0" u="none" strike="noStrike" cap="none" spc="0" baseline="0" dirty="0">
                          <a:solidFill>
                            <a:srgbClr val="000000"/>
                          </a:solidFill>
                          <a:effectLst/>
                          <a:uFillTx/>
                          <a:latin typeface="+mn-lt"/>
                          <a:ea typeface="+mn-ea"/>
                          <a:cs typeface="+mn-cs"/>
                          <a:sym typeface="Helvetica"/>
                        </a:rPr>
                        <a:t>Normally, when multiple threads can access shared state, such as global interpreter or object internal state, a programmer would need to implement fine grained locks to prevent one thread from stomping on the state set by another thread. The GIL removes the need for these fine grained locks because it imposes a global lock that prevents multiple threads from mutating this state at the same time.</a:t>
                      </a:r>
                    </a:p>
                    <a:p>
                      <a:pPr marL="457200" indent="-457200" algn="l" fontAlgn="base">
                        <a:buFont typeface="Arial" panose="020B0604020202020204" pitchFamily="34" charset="0"/>
                        <a:buChar char="•"/>
                      </a:pPr>
                      <a:endParaRPr lang="en-US" sz="3200" b="0" i="0" u="none" strike="noStrike" cap="none" spc="0" baseline="0" dirty="0">
                        <a:solidFill>
                          <a:srgbClr val="000000"/>
                        </a:solidFill>
                        <a:effectLst/>
                        <a:uFillTx/>
                        <a:latin typeface="+mn-lt"/>
                        <a:ea typeface="+mn-ea"/>
                        <a:cs typeface="+mn-cs"/>
                        <a:sym typeface="Helvetica"/>
                      </a:endParaRPr>
                    </a:p>
                    <a:p>
                      <a:pPr marL="457200" indent="-457200" algn="l" fontAlgn="base">
                        <a:buFont typeface="Arial" panose="020B0604020202020204" pitchFamily="34" charset="0"/>
                        <a:buChar char="•"/>
                      </a:pPr>
                      <a:r>
                        <a:rPr lang="en-US" sz="3200" b="0" i="0" u="none" strike="noStrike" cap="none" spc="0" baseline="0" dirty="0">
                          <a:solidFill>
                            <a:srgbClr val="000000"/>
                          </a:solidFill>
                          <a:effectLst/>
                          <a:uFillTx/>
                          <a:latin typeface="+mn-lt"/>
                          <a:ea typeface="+mn-ea"/>
                          <a:cs typeface="+mn-cs"/>
                          <a:sym typeface="Helvetica"/>
                        </a:rPr>
                        <a:t> The GIL introduces overhead that makes multi-threaded programs slower, and what is more surprising, it can even have an impact I/O-bound threads.</a:t>
                      </a:r>
                    </a:p>
                    <a:p>
                      <a:pPr marL="0" indent="0" algn="l">
                        <a:spcBef>
                          <a:spcPts val="1200"/>
                        </a:spcBef>
                        <a:buSzPct val="100000"/>
                        <a:buFont typeface="Arial" panose="020B0604020202020204" pitchFamily="34" charset="0"/>
                        <a:buNone/>
                      </a:pPr>
                      <a:endParaRPr lang="en-GB" sz="3200" b="1" baseline="-25000" dirty="0">
                        <a:solidFill>
                          <a:srgbClr val="5E5E5E"/>
                        </a:solidFill>
                        <a:latin typeface="+mn-lt"/>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7524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
        <p:nvSpPr>
          <p:cNvPr id="9" name="Title Goes Here">
            <a:extLst>
              <a:ext uri="{FF2B5EF4-FFF2-40B4-BE49-F238E27FC236}">
                <a16:creationId xmlns:a16="http://schemas.microsoft.com/office/drawing/2014/main" id="{E2371589-5BF1-0E42-A637-A7AAC4942FAD}"/>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dirty="0">
                <a:latin typeface="Arial" panose="020B0604020202020204" pitchFamily="34" charset="0"/>
                <a:cs typeface="Arial" panose="020B0604020202020204" pitchFamily="34" charset="0"/>
              </a:rPr>
              <a:t>So why does GIL exists?</a:t>
            </a:r>
          </a:p>
        </p:txBody>
      </p:sp>
    </p:spTree>
    <p:extLst>
      <p:ext uri="{BB962C8B-B14F-4D97-AF65-F5344CB8AC3E}">
        <p14:creationId xmlns:p14="http://schemas.microsoft.com/office/powerpoint/2010/main" val="166924408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E5D508C8-788B-CA47-8C64-0139B250640B}"/>
              </a:ext>
            </a:extLst>
          </p:cNvPr>
          <p:cNvSpPr/>
          <p:nvPr/>
        </p:nvSpPr>
        <p:spPr>
          <a:xfrm>
            <a:off x="6073787" y="4877704"/>
            <a:ext cx="5703316" cy="5703316"/>
          </a:xfrm>
          <a:custGeom>
            <a:avLst/>
            <a:gdLst>
              <a:gd name="connsiteX0" fmla="*/ 1425829 w 2851658"/>
              <a:gd name="connsiteY0" fmla="*/ 0 h 2851658"/>
              <a:gd name="connsiteX1" fmla="*/ 2851658 w 2851658"/>
              <a:gd name="connsiteY1" fmla="*/ 1425829 h 2851658"/>
              <a:gd name="connsiteX2" fmla="*/ 1425829 w 2851658"/>
              <a:gd name="connsiteY2" fmla="*/ 2851658 h 2851658"/>
              <a:gd name="connsiteX3" fmla="*/ 0 w 2851658"/>
              <a:gd name="connsiteY3" fmla="*/ 1425829 h 2851658"/>
              <a:gd name="connsiteX4" fmla="*/ 1425829 w 2851658"/>
              <a:gd name="connsiteY4" fmla="*/ 0 h 2851658"/>
              <a:gd name="connsiteX5" fmla="*/ 1425829 w 2851658"/>
              <a:gd name="connsiteY5" fmla="*/ 665943 h 2851658"/>
              <a:gd name="connsiteX6" fmla="*/ 665943 w 2851658"/>
              <a:gd name="connsiteY6" fmla="*/ 1425829 h 2851658"/>
              <a:gd name="connsiteX7" fmla="*/ 1425829 w 2851658"/>
              <a:gd name="connsiteY7" fmla="*/ 2185715 h 2851658"/>
              <a:gd name="connsiteX8" fmla="*/ 2185715 w 2851658"/>
              <a:gd name="connsiteY8" fmla="*/ 1425829 h 2851658"/>
              <a:gd name="connsiteX9" fmla="*/ 1425829 w 2851658"/>
              <a:gd name="connsiteY9" fmla="*/ 665943 h 285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1658" h="2851658">
                <a:moveTo>
                  <a:pt x="1425829" y="0"/>
                </a:moveTo>
                <a:cubicBezTo>
                  <a:pt x="2213293" y="0"/>
                  <a:pt x="2851658" y="638365"/>
                  <a:pt x="2851658" y="1425829"/>
                </a:cubicBezTo>
                <a:cubicBezTo>
                  <a:pt x="2851658" y="2213293"/>
                  <a:pt x="2213293" y="2851658"/>
                  <a:pt x="1425829" y="2851658"/>
                </a:cubicBezTo>
                <a:cubicBezTo>
                  <a:pt x="638365" y="2851658"/>
                  <a:pt x="0" y="2213293"/>
                  <a:pt x="0" y="1425829"/>
                </a:cubicBezTo>
                <a:cubicBezTo>
                  <a:pt x="0" y="638365"/>
                  <a:pt x="638365" y="0"/>
                  <a:pt x="1425829" y="0"/>
                </a:cubicBezTo>
                <a:close/>
                <a:moveTo>
                  <a:pt x="1425829" y="665943"/>
                </a:moveTo>
                <a:cubicBezTo>
                  <a:pt x="1006156" y="665943"/>
                  <a:pt x="665943" y="1006156"/>
                  <a:pt x="665943" y="1425829"/>
                </a:cubicBezTo>
                <a:cubicBezTo>
                  <a:pt x="665943" y="1845502"/>
                  <a:pt x="1006156" y="2185715"/>
                  <a:pt x="1425829" y="2185715"/>
                </a:cubicBezTo>
                <a:cubicBezTo>
                  <a:pt x="1845502" y="2185715"/>
                  <a:pt x="2185715" y="1845502"/>
                  <a:pt x="2185715" y="1425829"/>
                </a:cubicBezTo>
                <a:cubicBezTo>
                  <a:pt x="2185715" y="1006156"/>
                  <a:pt x="1845502" y="665943"/>
                  <a:pt x="1425829" y="665943"/>
                </a:cubicBezTo>
                <a:close/>
              </a:path>
            </a:pathLst>
          </a:custGeom>
          <a:solidFill>
            <a:srgbClr val="DE42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GB" sz="3600" b="0" kern="1200" cap="none" spc="0">
              <a:solidFill>
                <a:prstClr val="white"/>
              </a:solidFill>
              <a:latin typeface="Calibri" panose="020F0502020204030204"/>
            </a:endParaRPr>
          </a:p>
        </p:txBody>
      </p:sp>
      <p:sp>
        <p:nvSpPr>
          <p:cNvPr id="4" name="Oval 3">
            <a:extLst>
              <a:ext uri="{FF2B5EF4-FFF2-40B4-BE49-F238E27FC236}">
                <a16:creationId xmlns:a16="http://schemas.microsoft.com/office/drawing/2014/main" id="{FD14BA4B-B10A-2344-A609-855C60D47A90}"/>
              </a:ext>
            </a:extLst>
          </p:cNvPr>
          <p:cNvSpPr/>
          <p:nvPr/>
        </p:nvSpPr>
        <p:spPr>
          <a:xfrm>
            <a:off x="6591767" y="5395684"/>
            <a:ext cx="4667356" cy="4667356"/>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lnSpc>
                <a:spcPct val="100000"/>
              </a:lnSpc>
            </a:pPr>
            <a:endParaRPr lang="en-GB" sz="3600" b="0" kern="1200" cap="none" spc="0">
              <a:solidFill>
                <a:prstClr val="white"/>
              </a:solidFill>
              <a:latin typeface="Calibri" panose="020F0502020204030204"/>
            </a:endParaRPr>
          </a:p>
        </p:txBody>
      </p:sp>
      <p:cxnSp>
        <p:nvCxnSpPr>
          <p:cNvPr id="5" name="Straight Connector 4">
            <a:extLst>
              <a:ext uri="{FF2B5EF4-FFF2-40B4-BE49-F238E27FC236}">
                <a16:creationId xmlns:a16="http://schemas.microsoft.com/office/drawing/2014/main" id="{5B043104-98B0-694B-933D-073F5537212A}"/>
              </a:ext>
            </a:extLst>
          </p:cNvPr>
          <p:cNvCxnSpPr>
            <a:cxnSpLocks/>
          </p:cNvCxnSpPr>
          <p:nvPr/>
        </p:nvCxnSpPr>
        <p:spPr>
          <a:xfrm flipH="1" flipV="1">
            <a:off x="6386897" y="5679147"/>
            <a:ext cx="709756" cy="630942"/>
          </a:xfrm>
          <a:prstGeom prst="line">
            <a:avLst/>
          </a:prstGeom>
          <a:ln>
            <a:solidFill>
              <a:schemeClr val="accent2">
                <a:lumMod val="40000"/>
                <a:lumOff val="6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BFFFB93-D9B2-DE4B-BF57-689257E4F63C}"/>
              </a:ext>
            </a:extLst>
          </p:cNvPr>
          <p:cNvCxnSpPr>
            <a:cxnSpLocks/>
          </p:cNvCxnSpPr>
          <p:nvPr/>
        </p:nvCxnSpPr>
        <p:spPr>
          <a:xfrm flipV="1">
            <a:off x="10701998" y="5561580"/>
            <a:ext cx="858382" cy="657068"/>
          </a:xfrm>
          <a:prstGeom prst="line">
            <a:avLst/>
          </a:prstGeom>
          <a:ln>
            <a:solidFill>
              <a:schemeClr val="accent2">
                <a:lumMod val="40000"/>
                <a:lumOff val="6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C3CF42-E874-4A4D-8472-E591EB3893BD}"/>
              </a:ext>
            </a:extLst>
          </p:cNvPr>
          <p:cNvCxnSpPr>
            <a:cxnSpLocks/>
          </p:cNvCxnSpPr>
          <p:nvPr/>
        </p:nvCxnSpPr>
        <p:spPr>
          <a:xfrm flipH="1">
            <a:off x="5555808" y="8274300"/>
            <a:ext cx="1046054" cy="297256"/>
          </a:xfrm>
          <a:prstGeom prst="line">
            <a:avLst/>
          </a:prstGeom>
          <a:ln>
            <a:solidFill>
              <a:schemeClr val="accent2">
                <a:lumMod val="40000"/>
                <a:lumOff val="6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349952-ED83-2A49-A4D4-AEC240E0B51E}"/>
              </a:ext>
            </a:extLst>
          </p:cNvPr>
          <p:cNvCxnSpPr>
            <a:cxnSpLocks/>
          </p:cNvCxnSpPr>
          <p:nvPr/>
        </p:nvCxnSpPr>
        <p:spPr>
          <a:xfrm>
            <a:off x="11178798" y="8218916"/>
            <a:ext cx="1116286" cy="352640"/>
          </a:xfrm>
          <a:prstGeom prst="line">
            <a:avLst/>
          </a:prstGeom>
          <a:ln>
            <a:solidFill>
              <a:schemeClr val="accent2">
                <a:lumMod val="40000"/>
                <a:lumOff val="6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E66603-2FE7-AD42-80A3-E5BF2268CD66}"/>
              </a:ext>
            </a:extLst>
          </p:cNvPr>
          <p:cNvCxnSpPr>
            <a:cxnSpLocks/>
          </p:cNvCxnSpPr>
          <p:nvPr/>
        </p:nvCxnSpPr>
        <p:spPr>
          <a:xfrm flipH="1">
            <a:off x="7469065" y="9851151"/>
            <a:ext cx="450472" cy="925494"/>
          </a:xfrm>
          <a:prstGeom prst="line">
            <a:avLst/>
          </a:prstGeom>
          <a:ln>
            <a:solidFill>
              <a:schemeClr val="accent2">
                <a:lumMod val="40000"/>
                <a:lumOff val="6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2C78CF-B924-9D48-B762-C7B9EBA9C4F9}"/>
              </a:ext>
            </a:extLst>
          </p:cNvPr>
          <p:cNvCxnSpPr>
            <a:cxnSpLocks/>
          </p:cNvCxnSpPr>
          <p:nvPr/>
        </p:nvCxnSpPr>
        <p:spPr>
          <a:xfrm>
            <a:off x="9988136" y="9801804"/>
            <a:ext cx="427382" cy="974840"/>
          </a:xfrm>
          <a:prstGeom prst="line">
            <a:avLst/>
          </a:prstGeom>
          <a:ln>
            <a:solidFill>
              <a:schemeClr val="accent2">
                <a:lumMod val="40000"/>
                <a:lumOff val="6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7A4889-8123-4D49-B92C-5E68A2EAE142}"/>
              </a:ext>
            </a:extLst>
          </p:cNvPr>
          <p:cNvCxnSpPr>
            <a:cxnSpLocks/>
          </p:cNvCxnSpPr>
          <p:nvPr/>
        </p:nvCxnSpPr>
        <p:spPr>
          <a:xfrm flipH="1" flipV="1">
            <a:off x="8925443" y="4282098"/>
            <a:ext cx="4" cy="1083584"/>
          </a:xfrm>
          <a:prstGeom prst="line">
            <a:avLst/>
          </a:prstGeom>
          <a:ln>
            <a:solidFill>
              <a:schemeClr val="accent2">
                <a:lumMod val="40000"/>
                <a:lumOff val="60000"/>
              </a:schemeClr>
            </a:solidFill>
            <a:head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CCCE7F-2B11-B347-850F-3E375A935B0E}"/>
              </a:ext>
            </a:extLst>
          </p:cNvPr>
          <p:cNvSpPr/>
          <p:nvPr/>
        </p:nvSpPr>
        <p:spPr>
          <a:xfrm>
            <a:off x="6351629" y="3082342"/>
            <a:ext cx="5147628" cy="1200329"/>
          </a:xfrm>
          <a:prstGeom prst="rect">
            <a:avLst/>
          </a:prstGeom>
        </p:spPr>
        <p:txBody>
          <a:bodyPr wrap="square">
            <a:spAutoFit/>
          </a:bodyPr>
          <a:lstStyle/>
          <a:p>
            <a:pPr algn="ctr" defTabSz="1643062" hangingPunct="1">
              <a:lnSpc>
                <a:spcPct val="100000"/>
              </a:lnSpc>
              <a:defRPr sz="2500" spc="-75">
                <a:latin typeface="Helvetica"/>
                <a:ea typeface="Helvetica"/>
                <a:cs typeface="Helvetica"/>
                <a:sym typeface="Helvetica"/>
              </a:defRPr>
            </a:pPr>
            <a:r>
              <a:rPr lang="en-GB" sz="2400" kern="1200" cap="none" spc="-150">
                <a:solidFill>
                  <a:prstClr val="black"/>
                </a:solidFill>
                <a:latin typeface="Helvetica"/>
              </a:rPr>
              <a:t>BANKING</a:t>
            </a:r>
          </a:p>
          <a:p>
            <a:pPr algn="ctr" defTabSz="1643062" hangingPunct="1">
              <a:lnSpc>
                <a:spcPct val="100000"/>
              </a:lnSpc>
              <a:defRPr sz="1700" spc="-51">
                <a:solidFill>
                  <a:srgbClr val="F55C51"/>
                </a:solidFill>
                <a:latin typeface="Helvetica"/>
                <a:ea typeface="Helvetica"/>
                <a:cs typeface="Helvetica"/>
                <a:sym typeface="Helvetica"/>
              </a:defRPr>
            </a:pPr>
            <a:r>
              <a:rPr lang="en-GB" sz="1600" kern="1200" cap="none" spc="-102">
                <a:solidFill>
                  <a:srgbClr val="F55C51"/>
                </a:solidFill>
                <a:latin typeface="Helvetica"/>
              </a:rPr>
              <a:t>Investment | Retail | Commercial | Fintech</a:t>
            </a:r>
          </a:p>
          <a:p>
            <a:pPr algn="ctr" defTabSz="1643062" hangingPunct="1">
              <a:lnSpc>
                <a:spcPct val="100000"/>
              </a:lnSpc>
              <a:defRPr sz="1700" spc="-51">
                <a:latin typeface="Helvetica"/>
                <a:ea typeface="Helvetica"/>
                <a:cs typeface="Helvetica"/>
                <a:sym typeface="Helvetica"/>
              </a:defRPr>
            </a:pPr>
            <a:r>
              <a:rPr lang="en-GB" sz="1600" b="0" kern="1200" cap="none" spc="-102">
                <a:solidFill>
                  <a:prstClr val="black"/>
                </a:solidFill>
                <a:latin typeface="Helvetica"/>
              </a:rPr>
              <a:t>Post-Trade | Invoice Finance | GTB | P&amp;L | Risk | Reporting | Mobile | Electronic Trading | Open Banking</a:t>
            </a:r>
          </a:p>
        </p:txBody>
      </p:sp>
      <p:sp>
        <p:nvSpPr>
          <p:cNvPr id="13" name="Rectangle 12">
            <a:extLst>
              <a:ext uri="{FF2B5EF4-FFF2-40B4-BE49-F238E27FC236}">
                <a16:creationId xmlns:a16="http://schemas.microsoft.com/office/drawing/2014/main" id="{48C61441-2C4D-A246-8CE7-14B8B2EE6CBA}"/>
              </a:ext>
            </a:extLst>
          </p:cNvPr>
          <p:cNvSpPr/>
          <p:nvPr/>
        </p:nvSpPr>
        <p:spPr>
          <a:xfrm>
            <a:off x="11463993" y="4836138"/>
            <a:ext cx="4423300" cy="1200329"/>
          </a:xfrm>
          <a:prstGeom prst="rect">
            <a:avLst/>
          </a:prstGeom>
        </p:spPr>
        <p:txBody>
          <a:bodyPr wrap="square">
            <a:spAutoFit/>
          </a:bodyPr>
          <a:lstStyle/>
          <a:p>
            <a:pPr defTabSz="1643062" hangingPunct="1">
              <a:lnSpc>
                <a:spcPct val="100000"/>
              </a:lnSpc>
              <a:defRPr sz="2500" spc="-75">
                <a:latin typeface="Helvetica"/>
                <a:ea typeface="Helvetica"/>
                <a:cs typeface="Helvetica"/>
                <a:sym typeface="Helvetica"/>
              </a:defRPr>
            </a:pPr>
            <a:r>
              <a:rPr lang="en-GB" sz="2400" kern="1200" cap="none" spc="-150">
                <a:solidFill>
                  <a:prstClr val="black"/>
                </a:solidFill>
                <a:latin typeface="Helvetica"/>
              </a:rPr>
              <a:t>MARKET VENDORS</a:t>
            </a:r>
          </a:p>
          <a:p>
            <a:pPr defTabSz="1643062" hangingPunct="1">
              <a:lnSpc>
                <a:spcPct val="100000"/>
              </a:lnSpc>
              <a:defRPr sz="1800" spc="-53">
                <a:solidFill>
                  <a:srgbClr val="F55C51"/>
                </a:solidFill>
                <a:latin typeface="Helvetica"/>
                <a:ea typeface="Helvetica"/>
                <a:cs typeface="Helvetica"/>
                <a:sym typeface="Helvetica"/>
              </a:defRPr>
            </a:pPr>
            <a:r>
              <a:rPr lang="en-GB" sz="1600" kern="1200" cap="none" spc="-106">
                <a:solidFill>
                  <a:srgbClr val="F55C51"/>
                </a:solidFill>
                <a:latin typeface="Helvetica"/>
              </a:rPr>
              <a:t>Market Data Vendors | Platform Providers</a:t>
            </a:r>
          </a:p>
          <a:p>
            <a:pPr defTabSz="1643062" hangingPunct="1">
              <a:lnSpc>
                <a:spcPct val="100000"/>
              </a:lnSpc>
              <a:defRPr sz="1800" spc="-53">
                <a:latin typeface="Helvetica"/>
                <a:ea typeface="Helvetica"/>
                <a:cs typeface="Helvetica"/>
                <a:sym typeface="Helvetica"/>
              </a:defRPr>
            </a:pPr>
            <a:r>
              <a:rPr lang="en-GB" sz="1600" b="0" kern="1200" cap="none" spc="-106">
                <a:solidFill>
                  <a:prstClr val="black"/>
                </a:solidFill>
                <a:latin typeface="Helvetica"/>
              </a:rPr>
              <a:t>API Integrations | UI/UX Redesign &amp; Refactoring | Data Management &amp; Analytics</a:t>
            </a:r>
          </a:p>
        </p:txBody>
      </p:sp>
      <p:sp>
        <p:nvSpPr>
          <p:cNvPr id="14" name="Rectangle 13">
            <a:extLst>
              <a:ext uri="{FF2B5EF4-FFF2-40B4-BE49-F238E27FC236}">
                <a16:creationId xmlns:a16="http://schemas.microsoft.com/office/drawing/2014/main" id="{B0130AC6-F0C7-8E4C-A298-AE1C1707B33E}"/>
              </a:ext>
            </a:extLst>
          </p:cNvPr>
          <p:cNvSpPr/>
          <p:nvPr/>
        </p:nvSpPr>
        <p:spPr>
          <a:xfrm>
            <a:off x="10310561" y="10675041"/>
            <a:ext cx="5147628" cy="1446550"/>
          </a:xfrm>
          <a:prstGeom prst="rect">
            <a:avLst/>
          </a:prstGeom>
        </p:spPr>
        <p:txBody>
          <a:bodyPr wrap="square">
            <a:spAutoFit/>
          </a:bodyPr>
          <a:lstStyle/>
          <a:p>
            <a:pPr defTabSz="1643062" hangingPunct="1">
              <a:lnSpc>
                <a:spcPct val="100000"/>
              </a:lnSpc>
              <a:defRPr sz="2500" spc="-75">
                <a:latin typeface="Helvetica"/>
                <a:ea typeface="Helvetica"/>
                <a:cs typeface="Helvetica"/>
                <a:sym typeface="Helvetica"/>
              </a:defRPr>
            </a:pPr>
            <a:r>
              <a:rPr lang="en-GB" sz="2400" kern="1200" cap="none" spc="-150">
                <a:solidFill>
                  <a:prstClr val="black"/>
                </a:solidFill>
                <a:latin typeface="Helvetica"/>
              </a:rPr>
              <a:t>BROKING &amp; TRADING</a:t>
            </a:r>
          </a:p>
          <a:p>
            <a:pPr defTabSz="1643062" hangingPunct="1">
              <a:lnSpc>
                <a:spcPct val="100000"/>
              </a:lnSpc>
              <a:defRPr sz="1800" spc="-53">
                <a:solidFill>
                  <a:srgbClr val="F55C51"/>
                </a:solidFill>
                <a:latin typeface="Helvetica"/>
                <a:ea typeface="Helvetica"/>
                <a:cs typeface="Helvetica"/>
                <a:sym typeface="Helvetica"/>
              </a:defRPr>
            </a:pPr>
            <a:r>
              <a:rPr lang="en-GB" sz="1600" kern="1200" cap="none" spc="-106">
                <a:solidFill>
                  <a:srgbClr val="F55C51"/>
                </a:solidFill>
                <a:latin typeface="Helvetica"/>
              </a:rPr>
              <a:t>Prime &amp; Interdealer Brokerages | E-Trading </a:t>
            </a:r>
          </a:p>
          <a:p>
            <a:pPr defTabSz="1643062" hangingPunct="1">
              <a:lnSpc>
                <a:spcPct val="100000"/>
              </a:lnSpc>
              <a:defRPr sz="1800" spc="-53">
                <a:latin typeface="Helvetica"/>
                <a:ea typeface="Helvetica"/>
                <a:cs typeface="Helvetica"/>
                <a:sym typeface="Helvetica"/>
              </a:defRPr>
            </a:pPr>
            <a:r>
              <a:rPr lang="en-GB" sz="1600" b="0" kern="1200" cap="none" spc="-106">
                <a:solidFill>
                  <a:prstClr val="black"/>
                </a:solidFill>
                <a:latin typeface="Helvetica"/>
              </a:rPr>
              <a:t>Volume Matching Engine | UI Frameworks | Single Dealer Platforms | Mobile Applications | FIX Connectivity | Global Application Management</a:t>
            </a:r>
          </a:p>
        </p:txBody>
      </p:sp>
      <p:sp>
        <p:nvSpPr>
          <p:cNvPr id="15" name="Rectangle 14">
            <a:extLst>
              <a:ext uri="{FF2B5EF4-FFF2-40B4-BE49-F238E27FC236}">
                <a16:creationId xmlns:a16="http://schemas.microsoft.com/office/drawing/2014/main" id="{7DF4B9B1-16F5-7246-AF7B-F2B5A6227AA6}"/>
              </a:ext>
            </a:extLst>
          </p:cNvPr>
          <p:cNvSpPr/>
          <p:nvPr/>
        </p:nvSpPr>
        <p:spPr>
          <a:xfrm>
            <a:off x="2481577" y="4836138"/>
            <a:ext cx="3988900" cy="1446550"/>
          </a:xfrm>
          <a:prstGeom prst="rect">
            <a:avLst/>
          </a:prstGeom>
        </p:spPr>
        <p:txBody>
          <a:bodyPr wrap="square">
            <a:spAutoFit/>
          </a:bodyPr>
          <a:lstStyle/>
          <a:p>
            <a:pPr algn="r" defTabSz="1643062" hangingPunct="1">
              <a:lnSpc>
                <a:spcPct val="100000"/>
              </a:lnSpc>
              <a:defRPr sz="2500" spc="-75">
                <a:latin typeface="Helvetica"/>
                <a:ea typeface="Helvetica"/>
                <a:cs typeface="Helvetica"/>
                <a:sym typeface="Helvetica"/>
              </a:defRPr>
            </a:pPr>
            <a:r>
              <a:rPr lang="en-GB" sz="2400" kern="1200" cap="none" spc="-150">
                <a:solidFill>
                  <a:prstClr val="black"/>
                </a:solidFill>
                <a:latin typeface="Helvetica"/>
              </a:rPr>
              <a:t>INSURANCE</a:t>
            </a:r>
          </a:p>
          <a:p>
            <a:pPr algn="r" defTabSz="1643062" hangingPunct="1">
              <a:lnSpc>
                <a:spcPct val="100000"/>
              </a:lnSpc>
              <a:defRPr sz="1800" spc="-53">
                <a:solidFill>
                  <a:srgbClr val="F55C51"/>
                </a:solidFill>
                <a:latin typeface="Helvetica"/>
                <a:ea typeface="Helvetica"/>
                <a:cs typeface="Helvetica"/>
                <a:sym typeface="Helvetica"/>
              </a:defRPr>
            </a:pPr>
            <a:r>
              <a:rPr lang="en-GB" sz="1600" kern="1200" cap="none" spc="-106">
                <a:solidFill>
                  <a:srgbClr val="F55C51"/>
                </a:solidFill>
                <a:latin typeface="Helvetica"/>
              </a:rPr>
              <a:t>Personal &amp; Commercial Lines  |  </a:t>
            </a:r>
            <a:br>
              <a:rPr lang="en-GB" sz="1600" kern="1200" cap="none" spc="-106">
                <a:solidFill>
                  <a:srgbClr val="F55C51"/>
                </a:solidFill>
                <a:latin typeface="Helvetica"/>
              </a:rPr>
            </a:br>
            <a:r>
              <a:rPr lang="en-GB" sz="1600" kern="1200" cap="none" spc="-106">
                <a:solidFill>
                  <a:srgbClr val="F55C51"/>
                </a:solidFill>
                <a:latin typeface="Helvetica"/>
              </a:rPr>
              <a:t>Brokers |  Re Insurance | </a:t>
            </a:r>
            <a:r>
              <a:rPr lang="en-GB" sz="1600" kern="1200" cap="none" spc="-106" err="1">
                <a:solidFill>
                  <a:srgbClr val="F55C51"/>
                </a:solidFill>
                <a:latin typeface="Helvetica"/>
              </a:rPr>
              <a:t>Insurtech</a:t>
            </a:r>
            <a:r>
              <a:rPr lang="en-GB" sz="1600" kern="1200" cap="none" spc="-106">
                <a:solidFill>
                  <a:srgbClr val="F55C51"/>
                </a:solidFill>
                <a:latin typeface="Helvetica"/>
              </a:rPr>
              <a:t> </a:t>
            </a:r>
          </a:p>
          <a:p>
            <a:pPr algn="r" defTabSz="1643062" hangingPunct="1">
              <a:lnSpc>
                <a:spcPct val="100000"/>
              </a:lnSpc>
              <a:defRPr sz="1800" spc="-53">
                <a:latin typeface="Helvetica"/>
                <a:ea typeface="Helvetica"/>
                <a:cs typeface="Helvetica"/>
                <a:sym typeface="Helvetica"/>
              </a:defRPr>
            </a:pPr>
            <a:r>
              <a:rPr lang="en-GB" sz="1600" b="0" kern="1200" cap="none" spc="-106">
                <a:solidFill>
                  <a:prstClr val="black"/>
                </a:solidFill>
                <a:latin typeface="Helvetica"/>
              </a:rPr>
              <a:t>White labelled platforms | Quotation engines | Mobile Broking Platforms | Websites </a:t>
            </a:r>
          </a:p>
        </p:txBody>
      </p:sp>
      <p:sp>
        <p:nvSpPr>
          <p:cNvPr id="16" name="Rectangle 15">
            <a:extLst>
              <a:ext uri="{FF2B5EF4-FFF2-40B4-BE49-F238E27FC236}">
                <a16:creationId xmlns:a16="http://schemas.microsoft.com/office/drawing/2014/main" id="{5101C06D-EEF3-D54B-BDA8-34DC3BF146E1}"/>
              </a:ext>
            </a:extLst>
          </p:cNvPr>
          <p:cNvSpPr/>
          <p:nvPr/>
        </p:nvSpPr>
        <p:spPr>
          <a:xfrm>
            <a:off x="1646818" y="8176119"/>
            <a:ext cx="4015526" cy="1446550"/>
          </a:xfrm>
          <a:prstGeom prst="rect">
            <a:avLst/>
          </a:prstGeom>
        </p:spPr>
        <p:txBody>
          <a:bodyPr wrap="square">
            <a:spAutoFit/>
          </a:bodyPr>
          <a:lstStyle/>
          <a:p>
            <a:pPr algn="r" defTabSz="1643062" hangingPunct="1">
              <a:lnSpc>
                <a:spcPct val="100000"/>
              </a:lnSpc>
              <a:defRPr sz="2500" spc="-75">
                <a:latin typeface="Helvetica"/>
                <a:ea typeface="Helvetica"/>
                <a:cs typeface="Helvetica"/>
                <a:sym typeface="Helvetica"/>
              </a:defRPr>
            </a:pPr>
            <a:r>
              <a:rPr lang="en-GB" sz="2400" kern="1200" cap="none" spc="-150">
                <a:solidFill>
                  <a:prstClr val="black"/>
                </a:solidFill>
                <a:latin typeface="Helvetica"/>
              </a:rPr>
              <a:t>PAYMENTS</a:t>
            </a:r>
          </a:p>
          <a:p>
            <a:pPr algn="r" defTabSz="1643062" hangingPunct="1">
              <a:lnSpc>
                <a:spcPct val="100000"/>
              </a:lnSpc>
              <a:defRPr sz="1800" spc="-53">
                <a:solidFill>
                  <a:srgbClr val="F55C51"/>
                </a:solidFill>
                <a:latin typeface="Helvetica"/>
                <a:ea typeface="Helvetica"/>
                <a:cs typeface="Helvetica"/>
                <a:sym typeface="Helvetica"/>
              </a:defRPr>
            </a:pPr>
            <a:r>
              <a:rPr lang="en-GB" sz="1600" kern="1200" cap="none" spc="-106">
                <a:solidFill>
                  <a:srgbClr val="F55C51"/>
                </a:solidFill>
                <a:latin typeface="Helvetica"/>
              </a:rPr>
              <a:t>PSPs  | Acquirers |  Schemes | </a:t>
            </a:r>
            <a:r>
              <a:rPr lang="en-GB" sz="1600" kern="1200" cap="none" spc="-106" err="1">
                <a:solidFill>
                  <a:srgbClr val="F55C51"/>
                </a:solidFill>
                <a:latin typeface="Helvetica"/>
              </a:rPr>
              <a:t>Paytech</a:t>
            </a:r>
            <a:endParaRPr lang="en-GB" sz="1600" kern="1200" cap="none" spc="-106">
              <a:solidFill>
                <a:srgbClr val="F55C51"/>
              </a:solidFill>
              <a:latin typeface="Helvetica"/>
            </a:endParaRPr>
          </a:p>
          <a:p>
            <a:pPr algn="r" defTabSz="1643062" hangingPunct="1">
              <a:lnSpc>
                <a:spcPct val="100000"/>
              </a:lnSpc>
              <a:defRPr sz="1800" spc="-53">
                <a:latin typeface="Helvetica"/>
                <a:ea typeface="Helvetica"/>
                <a:cs typeface="Helvetica"/>
                <a:sym typeface="Helvetica"/>
              </a:defRPr>
            </a:pPr>
            <a:r>
              <a:rPr lang="en-GB" sz="1600" b="0" kern="1200" cap="none" spc="-106">
                <a:solidFill>
                  <a:prstClr val="black"/>
                </a:solidFill>
                <a:latin typeface="Helvetica"/>
              </a:rPr>
              <a:t>Real Time Payments | Clearing &amp; Settlement | Mobile Payments | Portals | </a:t>
            </a:r>
            <a:r>
              <a:rPr lang="en-GB" sz="1600" b="0" kern="1200" cap="none" spc="-106" err="1">
                <a:solidFill>
                  <a:prstClr val="black"/>
                </a:solidFill>
                <a:latin typeface="Helvetica"/>
              </a:rPr>
              <a:t>Ecomm</a:t>
            </a:r>
            <a:r>
              <a:rPr lang="en-GB" sz="1600" b="0" kern="1200" cap="none" spc="-106">
                <a:solidFill>
                  <a:prstClr val="black"/>
                </a:solidFill>
                <a:latin typeface="Helvetica"/>
              </a:rPr>
              <a:t>  Gateways | Acquiring Platforms</a:t>
            </a:r>
          </a:p>
        </p:txBody>
      </p:sp>
      <p:sp>
        <p:nvSpPr>
          <p:cNvPr id="17" name="Rectangle 16">
            <a:extLst>
              <a:ext uri="{FF2B5EF4-FFF2-40B4-BE49-F238E27FC236}">
                <a16:creationId xmlns:a16="http://schemas.microsoft.com/office/drawing/2014/main" id="{EEDB7BBE-648F-5E4F-B863-7C9797530003}"/>
              </a:ext>
            </a:extLst>
          </p:cNvPr>
          <p:cNvSpPr/>
          <p:nvPr/>
        </p:nvSpPr>
        <p:spPr>
          <a:xfrm>
            <a:off x="2493893" y="10675040"/>
            <a:ext cx="5147628" cy="1446550"/>
          </a:xfrm>
          <a:prstGeom prst="rect">
            <a:avLst/>
          </a:prstGeom>
        </p:spPr>
        <p:txBody>
          <a:bodyPr wrap="square">
            <a:spAutoFit/>
          </a:bodyPr>
          <a:lstStyle/>
          <a:p>
            <a:pPr algn="r" defTabSz="1643062" hangingPunct="1">
              <a:lnSpc>
                <a:spcPct val="100000"/>
              </a:lnSpc>
              <a:defRPr sz="2500" spc="-75">
                <a:latin typeface="Helvetica"/>
                <a:ea typeface="Helvetica"/>
                <a:cs typeface="Helvetica"/>
                <a:sym typeface="Helvetica"/>
              </a:defRPr>
            </a:pPr>
            <a:r>
              <a:rPr lang="en-GB" sz="2400" kern="1200" cap="none" spc="-150">
                <a:solidFill>
                  <a:prstClr val="black"/>
                </a:solidFill>
                <a:latin typeface="Helvetica"/>
              </a:rPr>
              <a:t>INVESTMENT MANAGEMENT</a:t>
            </a:r>
          </a:p>
          <a:p>
            <a:pPr algn="r" defTabSz="1643062" hangingPunct="1">
              <a:lnSpc>
                <a:spcPct val="100000"/>
              </a:lnSpc>
              <a:defRPr sz="1800" spc="-53">
                <a:solidFill>
                  <a:srgbClr val="F55C51"/>
                </a:solidFill>
                <a:latin typeface="Helvetica"/>
                <a:ea typeface="Helvetica"/>
                <a:cs typeface="Helvetica"/>
                <a:sym typeface="Helvetica"/>
              </a:defRPr>
            </a:pPr>
            <a:r>
              <a:rPr lang="en-GB" sz="1600" kern="1200" cap="none" spc="-106">
                <a:solidFill>
                  <a:srgbClr val="F55C51"/>
                </a:solidFill>
                <a:latin typeface="Helvetica"/>
              </a:rPr>
              <a:t>Retail | Institutional | Wealth | Hedge Funds | </a:t>
            </a:r>
            <a:r>
              <a:rPr lang="en-GB" sz="1600" kern="1200" cap="none" spc="-106" err="1">
                <a:solidFill>
                  <a:srgbClr val="F55C51"/>
                </a:solidFill>
                <a:latin typeface="Helvetica"/>
              </a:rPr>
              <a:t>Regtech</a:t>
            </a:r>
            <a:endParaRPr lang="en-GB" sz="1600" kern="1200" cap="none" spc="-106">
              <a:solidFill>
                <a:srgbClr val="F55C51"/>
              </a:solidFill>
              <a:latin typeface="Helvetica"/>
            </a:endParaRPr>
          </a:p>
          <a:p>
            <a:pPr algn="r" defTabSz="1643062" hangingPunct="1">
              <a:lnSpc>
                <a:spcPct val="100000"/>
              </a:lnSpc>
              <a:defRPr sz="1800" spc="-53">
                <a:latin typeface="Helvetica"/>
                <a:ea typeface="Helvetica"/>
                <a:cs typeface="Helvetica"/>
                <a:sym typeface="Helvetica"/>
              </a:defRPr>
            </a:pPr>
            <a:r>
              <a:rPr lang="en-GB" sz="1600" b="0" kern="1200" cap="none" spc="-106">
                <a:solidFill>
                  <a:prstClr val="black"/>
                </a:solidFill>
                <a:latin typeface="Helvetica"/>
              </a:rPr>
              <a:t>Websites | Client Portals | Reporting Solutions | Portfolio Management Tools | Fund Admin | Risk Modelling | Trading Analytics | Data Management &amp; Strategy | UI / UX </a:t>
            </a:r>
          </a:p>
        </p:txBody>
      </p:sp>
      <p:pic>
        <p:nvPicPr>
          <p:cNvPr id="18" name="Picture 17" descr="A picture containing window, light&#10;&#10;Description automatically generated">
            <a:extLst>
              <a:ext uri="{FF2B5EF4-FFF2-40B4-BE49-F238E27FC236}">
                <a16:creationId xmlns:a16="http://schemas.microsoft.com/office/drawing/2014/main" id="{67B21994-F9C0-3C4F-A719-B7F6155F36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66816" y="6211744"/>
            <a:ext cx="1052722" cy="742656"/>
          </a:xfrm>
          <a:prstGeom prst="rect">
            <a:avLst/>
          </a:prstGeom>
        </p:spPr>
      </p:pic>
      <p:pic>
        <p:nvPicPr>
          <p:cNvPr id="19" name="Picture 18" descr="A close up of a logo&#10;&#10;Description automatically generated">
            <a:extLst>
              <a:ext uri="{FF2B5EF4-FFF2-40B4-BE49-F238E27FC236}">
                <a16:creationId xmlns:a16="http://schemas.microsoft.com/office/drawing/2014/main" id="{636E9BD8-40F6-8B40-95A9-890877DD3E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8867" y="7652172"/>
            <a:ext cx="1259480" cy="888516"/>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2917C8A9-D00A-974E-87D9-0BE0E602B0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58720" y="6070733"/>
            <a:ext cx="1234550" cy="870930"/>
          </a:xfrm>
          <a:prstGeom prst="rect">
            <a:avLst/>
          </a:prstGeom>
        </p:spPr>
      </p:pic>
      <p:pic>
        <p:nvPicPr>
          <p:cNvPr id="21" name="Graphic 20">
            <a:extLst>
              <a:ext uri="{FF2B5EF4-FFF2-40B4-BE49-F238E27FC236}">
                <a16:creationId xmlns:a16="http://schemas.microsoft.com/office/drawing/2014/main" id="{81F0E34A-8F1A-2D43-B531-62EF7F47D93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53173" y="9215143"/>
            <a:ext cx="469816" cy="474286"/>
          </a:xfrm>
          <a:prstGeom prst="rect">
            <a:avLst/>
          </a:prstGeom>
        </p:spPr>
      </p:pic>
      <p:pic>
        <p:nvPicPr>
          <p:cNvPr id="22" name="Picture 21" descr="A close up of a sign&#10;&#10;Description automatically generated">
            <a:extLst>
              <a:ext uri="{FF2B5EF4-FFF2-40B4-BE49-F238E27FC236}">
                <a16:creationId xmlns:a16="http://schemas.microsoft.com/office/drawing/2014/main" id="{0DD56C35-61D2-914C-BD28-043C8BDFADB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35800" y="8996056"/>
            <a:ext cx="1079718" cy="76170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1FC4FC8A-C527-F847-9BDB-76BA7EF5068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8684732" y="5543591"/>
            <a:ext cx="513754" cy="513754"/>
          </a:xfrm>
          <a:prstGeom prst="rect">
            <a:avLst/>
          </a:prstGeom>
        </p:spPr>
      </p:pic>
      <p:pic>
        <p:nvPicPr>
          <p:cNvPr id="24" name="Picture 23" descr="A picture containing drawing, light&#10;&#10;Description automatically generated">
            <a:extLst>
              <a:ext uri="{FF2B5EF4-FFF2-40B4-BE49-F238E27FC236}">
                <a16:creationId xmlns:a16="http://schemas.microsoft.com/office/drawing/2014/main" id="{2F04D6F5-2254-914D-82A5-89C1653ECE3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45457" y="7843616"/>
            <a:ext cx="863076" cy="608868"/>
          </a:xfrm>
          <a:prstGeom prst="rect">
            <a:avLst/>
          </a:prstGeom>
        </p:spPr>
      </p:pic>
      <p:sp>
        <p:nvSpPr>
          <p:cNvPr id="27" name="Rectangle 26">
            <a:extLst>
              <a:ext uri="{FF2B5EF4-FFF2-40B4-BE49-F238E27FC236}">
                <a16:creationId xmlns:a16="http://schemas.microsoft.com/office/drawing/2014/main" id="{00B0A0DA-FA33-9F4E-BADB-F4542AD26E0B}"/>
              </a:ext>
            </a:extLst>
          </p:cNvPr>
          <p:cNvSpPr/>
          <p:nvPr/>
        </p:nvSpPr>
        <p:spPr>
          <a:xfrm>
            <a:off x="12224060" y="8177616"/>
            <a:ext cx="4697498" cy="1200329"/>
          </a:xfrm>
          <a:prstGeom prst="rect">
            <a:avLst/>
          </a:prstGeom>
        </p:spPr>
        <p:txBody>
          <a:bodyPr wrap="square">
            <a:spAutoFit/>
          </a:bodyPr>
          <a:lstStyle/>
          <a:p>
            <a:pPr defTabSz="1643062" hangingPunct="1">
              <a:lnSpc>
                <a:spcPct val="100000"/>
              </a:lnSpc>
              <a:defRPr sz="2500" spc="-75">
                <a:latin typeface="Helvetica"/>
                <a:ea typeface="Helvetica"/>
                <a:cs typeface="Helvetica"/>
                <a:sym typeface="Helvetica"/>
              </a:defRPr>
            </a:pPr>
            <a:r>
              <a:rPr lang="en-GB" sz="2400" kern="1200" cap="none" spc="-150">
                <a:solidFill>
                  <a:prstClr val="black"/>
                </a:solidFill>
                <a:latin typeface="Helvetica"/>
              </a:rPr>
              <a:t>EXCHANGES</a:t>
            </a:r>
          </a:p>
          <a:p>
            <a:pPr defTabSz="1643062" hangingPunct="1">
              <a:lnSpc>
                <a:spcPct val="100000"/>
              </a:lnSpc>
              <a:defRPr sz="1800" spc="-53">
                <a:solidFill>
                  <a:srgbClr val="F55C51"/>
                </a:solidFill>
                <a:latin typeface="Helvetica"/>
                <a:ea typeface="Helvetica"/>
                <a:cs typeface="Helvetica"/>
                <a:sym typeface="Helvetica"/>
              </a:defRPr>
            </a:pPr>
            <a:r>
              <a:rPr lang="en-GB" sz="1600" kern="1200" cap="none" spc="-106">
                <a:solidFill>
                  <a:srgbClr val="F55C51"/>
                </a:solidFill>
                <a:latin typeface="Helvetica"/>
              </a:rPr>
              <a:t>Global Exchanges | Digital Asset Exchanges</a:t>
            </a:r>
          </a:p>
          <a:p>
            <a:pPr defTabSz="1643062" hangingPunct="1">
              <a:lnSpc>
                <a:spcPct val="100000"/>
              </a:lnSpc>
              <a:defRPr sz="1800" spc="-53">
                <a:latin typeface="Helvetica"/>
                <a:ea typeface="Helvetica"/>
                <a:cs typeface="Helvetica"/>
                <a:sym typeface="Helvetica"/>
              </a:defRPr>
            </a:pPr>
            <a:r>
              <a:rPr lang="en-GB" sz="1600" b="0" kern="1200" cap="none" spc="-106">
                <a:solidFill>
                  <a:prstClr val="black"/>
                </a:solidFill>
                <a:latin typeface="Helvetica"/>
              </a:rPr>
              <a:t>Monitoring | Pricing | Clearing &amp; Settlement | Post Trade | FIX Connectivity | Mobile Applications</a:t>
            </a:r>
          </a:p>
        </p:txBody>
      </p:sp>
      <p:pic>
        <p:nvPicPr>
          <p:cNvPr id="29" name="Picture 28">
            <a:extLst>
              <a:ext uri="{FF2B5EF4-FFF2-40B4-BE49-F238E27FC236}">
                <a16:creationId xmlns:a16="http://schemas.microsoft.com/office/drawing/2014/main" id="{10BDC4C2-2FFF-EB48-A745-01D44F893797}"/>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6983934" y="5141129"/>
            <a:ext cx="6509835" cy="7239001"/>
          </a:xfrm>
          <a:prstGeom prst="rect">
            <a:avLst/>
          </a:prstGeom>
        </p:spPr>
      </p:pic>
      <p:sp>
        <p:nvSpPr>
          <p:cNvPr id="30" name="Endava is a NYSE listed Technology Services organization used by leading Financial Institutions to Define, Design, Build &amp; Evolve world-class Products and Platforms.…">
            <a:extLst>
              <a:ext uri="{FF2B5EF4-FFF2-40B4-BE49-F238E27FC236}">
                <a16:creationId xmlns:a16="http://schemas.microsoft.com/office/drawing/2014/main" id="{1286AA45-5EE6-C346-80D0-3CA4D6D308E1}"/>
              </a:ext>
            </a:extLst>
          </p:cNvPr>
          <p:cNvSpPr txBox="1"/>
          <p:nvPr/>
        </p:nvSpPr>
        <p:spPr>
          <a:xfrm>
            <a:off x="16921558" y="1995475"/>
            <a:ext cx="1818604" cy="4372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nchor="ctr">
            <a:spAutoFit/>
          </a:bodyPr>
          <a:lstStyle/>
          <a:p>
            <a:pPr defTabSz="457200">
              <a:lnSpc>
                <a:spcPts val="2500"/>
              </a:lnSpc>
              <a:spcAft>
                <a:spcPts val="600"/>
              </a:spcAft>
              <a:defRPr sz="2000" b="0">
                <a:latin typeface="Helvetica Light"/>
                <a:ea typeface="Helvetica Light"/>
                <a:cs typeface="Helvetica Light"/>
                <a:sym typeface="Helvetica Light"/>
              </a:defRPr>
            </a:pPr>
            <a:r>
              <a:rPr lang="en-GB" b="0" spc="0">
                <a:solidFill>
                  <a:srgbClr val="000000"/>
                </a:solidFill>
                <a:latin typeface="Arial" panose="020B0604020202020204" pitchFamily="34" charset="0"/>
                <a:ea typeface="Helvetica Light"/>
                <a:cs typeface="Arial" panose="020B0604020202020204" pitchFamily="34" charset="0"/>
              </a:rPr>
              <a:t>Key Stats</a:t>
            </a:r>
            <a:endParaRPr b="0" spc="0">
              <a:solidFill>
                <a:srgbClr val="000000"/>
              </a:solidFill>
              <a:latin typeface="Arial" panose="020B0604020202020204" pitchFamily="34" charset="0"/>
              <a:ea typeface="Helvetica Light"/>
              <a:cs typeface="Arial" panose="020B0604020202020204" pitchFamily="34" charset="0"/>
              <a:sym typeface="Helvetica Light"/>
            </a:endParaRPr>
          </a:p>
        </p:txBody>
      </p:sp>
      <p:sp>
        <p:nvSpPr>
          <p:cNvPr id="31" name="Rectangle 196">
            <a:extLst>
              <a:ext uri="{FF2B5EF4-FFF2-40B4-BE49-F238E27FC236}">
                <a16:creationId xmlns:a16="http://schemas.microsoft.com/office/drawing/2014/main" id="{BDCEB99F-7BEB-0A48-AEBC-9C84D0108F9F}"/>
              </a:ext>
            </a:extLst>
          </p:cNvPr>
          <p:cNvSpPr/>
          <p:nvPr/>
        </p:nvSpPr>
        <p:spPr>
          <a:xfrm>
            <a:off x="16983934" y="2420229"/>
            <a:ext cx="6260846" cy="45719"/>
          </a:xfrm>
          <a:prstGeom prst="rect">
            <a:avLst/>
          </a:prstGeom>
          <a:solidFill>
            <a:srgbClr val="0070C0"/>
          </a:solidFill>
          <a:ln w="12700" cap="flat">
            <a:noFill/>
            <a:miter lim="400000"/>
          </a:ln>
          <a:effectLst/>
        </p:spPr>
        <p:txBody>
          <a:bodyPr wrap="square" lIns="45719" tIns="45719" rIns="45719" bIns="45719" numCol="1" anchor="ctr">
            <a:noAutofit/>
          </a:bodyPr>
          <a:lstStyle/>
          <a:p>
            <a:pPr defTabSz="914377">
              <a:defRPr sz="1800" b="0">
                <a:solidFill>
                  <a:srgbClr val="FFFFFF"/>
                </a:solidFill>
                <a:latin typeface="Calibri"/>
                <a:ea typeface="Calibri"/>
                <a:cs typeface="Calibri"/>
                <a:sym typeface="Calibri"/>
              </a:defRPr>
            </a:pPr>
            <a:endParaRPr b="0">
              <a:solidFill>
                <a:srgbClr val="000000"/>
              </a:solidFill>
              <a:latin typeface="Arial" panose="020B0604020202020204" pitchFamily="34" charset="0"/>
              <a:ea typeface="Calibri"/>
              <a:cs typeface="Arial" panose="020B0604020202020204" pitchFamily="34" charset="0"/>
              <a:sym typeface="Calibri"/>
            </a:endParaRPr>
          </a:p>
        </p:txBody>
      </p:sp>
      <p:sp>
        <p:nvSpPr>
          <p:cNvPr id="32" name="Rectangle 239">
            <a:extLst>
              <a:ext uri="{FF2B5EF4-FFF2-40B4-BE49-F238E27FC236}">
                <a16:creationId xmlns:a16="http://schemas.microsoft.com/office/drawing/2014/main" id="{AF22DEB6-66D5-E34B-B6F6-5DBFD0EF5F5D}"/>
              </a:ext>
            </a:extLst>
          </p:cNvPr>
          <p:cNvSpPr/>
          <p:nvPr/>
        </p:nvSpPr>
        <p:spPr>
          <a:xfrm>
            <a:off x="16983934" y="2690027"/>
            <a:ext cx="2830983" cy="992480"/>
          </a:xfrm>
          <a:prstGeom prst="rect">
            <a:avLst/>
          </a:prstGeom>
          <a:noFill/>
          <a:ln w="19050" cap="flat">
            <a:solidFill>
              <a:srgbClr val="2276AA"/>
            </a:solidFill>
            <a:miter lim="400000"/>
          </a:ln>
          <a:effectLst/>
        </p:spPr>
        <p:txBody>
          <a:bodyPr wrap="square" lIns="45719" tIns="45719" rIns="45719" bIns="45719" numCol="1" anchor="ctr">
            <a:noAutofit/>
          </a:bodyPr>
          <a:lstStyle/>
          <a:p>
            <a:pPr algn="ctr" defTabSz="914377">
              <a:defRPr sz="1800" b="0">
                <a:solidFill>
                  <a:srgbClr val="FFFFFF"/>
                </a:solidFill>
                <a:latin typeface="Calibri"/>
                <a:ea typeface="Calibri"/>
                <a:cs typeface="Calibri"/>
                <a:sym typeface="Calibri"/>
              </a:defRPr>
            </a:pPr>
            <a:endParaRPr b="0">
              <a:solidFill>
                <a:srgbClr val="000000">
                  <a:lumMod val="50000"/>
                  <a:lumOff val="50000"/>
                </a:srgbClr>
              </a:solidFill>
              <a:latin typeface="Arial" panose="020B0604020202020204" pitchFamily="34" charset="0"/>
              <a:ea typeface="Calibri"/>
              <a:cs typeface="Arial" panose="020B0604020202020204" pitchFamily="34" charset="0"/>
              <a:sym typeface="Calibri"/>
            </a:endParaRPr>
          </a:p>
        </p:txBody>
      </p:sp>
      <p:sp>
        <p:nvSpPr>
          <p:cNvPr id="33" name="Rectangle 32">
            <a:extLst>
              <a:ext uri="{FF2B5EF4-FFF2-40B4-BE49-F238E27FC236}">
                <a16:creationId xmlns:a16="http://schemas.microsoft.com/office/drawing/2014/main" id="{4B97F2B8-E22C-DC48-A25A-B0B7712BECC3}"/>
              </a:ext>
            </a:extLst>
          </p:cNvPr>
          <p:cNvSpPr/>
          <p:nvPr/>
        </p:nvSpPr>
        <p:spPr>
          <a:xfrm>
            <a:off x="16992483" y="2710915"/>
            <a:ext cx="2822430" cy="1210114"/>
          </a:xfrm>
          <a:prstGeom prst="rect">
            <a:avLst/>
          </a:prstGeom>
        </p:spPr>
        <p:txBody>
          <a:bodyPr wrap="square" anchor="ctr">
            <a:noAutofit/>
          </a:bodyPr>
          <a:lstStyle/>
          <a:p>
            <a:pPr algn="ctr">
              <a:lnSpc>
                <a:spcPts val="1812"/>
              </a:lnSpc>
              <a:defRPr sz="2900">
                <a:solidFill>
                  <a:srgbClr val="FFFFFF"/>
                </a:solidFill>
                <a:latin typeface="Arial"/>
                <a:ea typeface="Arial"/>
                <a:cs typeface="Arial"/>
                <a:sym typeface="Arial"/>
              </a:defRPr>
            </a:pPr>
            <a:r>
              <a:rPr lang="en-GB" sz="4800" spc="-150">
                <a:solidFill>
                  <a:srgbClr val="000000">
                    <a:lumMod val="50000"/>
                    <a:lumOff val="50000"/>
                  </a:srgbClr>
                </a:solidFill>
                <a:latin typeface="Arial" panose="020B0604020202020204" pitchFamily="34" charset="0"/>
                <a:ea typeface="Arial"/>
                <a:cs typeface="Arial" panose="020B0604020202020204" pitchFamily="34" charset="0"/>
                <a:sym typeface="Arial"/>
              </a:rPr>
              <a:t>4000+</a:t>
            </a:r>
            <a:endParaRPr lang="en-GB" sz="2000" spc="-150">
              <a:solidFill>
                <a:srgbClr val="000000">
                  <a:lumMod val="50000"/>
                  <a:lumOff val="50000"/>
                </a:srgbClr>
              </a:solidFill>
              <a:latin typeface="Arial" panose="020B0604020202020204" pitchFamily="34" charset="0"/>
              <a:ea typeface="Arial"/>
              <a:cs typeface="Arial" panose="020B0604020202020204" pitchFamily="34" charset="0"/>
              <a:sym typeface="Arial"/>
            </a:endParaRPr>
          </a:p>
          <a:p>
            <a:pPr algn="ctr">
              <a:lnSpc>
                <a:spcPts val="1812"/>
              </a:lnSpc>
              <a:defRPr sz="2900">
                <a:solidFill>
                  <a:srgbClr val="FFFFFF"/>
                </a:solidFill>
                <a:latin typeface="Arial"/>
                <a:ea typeface="Arial"/>
                <a:cs typeface="Arial"/>
                <a:sym typeface="Arial"/>
              </a:defRPr>
            </a:pPr>
            <a:r>
              <a:rPr lang="en-GB" sz="1600">
                <a:solidFill>
                  <a:srgbClr val="000000">
                    <a:lumMod val="50000"/>
                    <a:lumOff val="50000"/>
                  </a:srgbClr>
                </a:solidFill>
                <a:latin typeface="Arial" panose="020B0604020202020204" pitchFamily="34" charset="0"/>
                <a:ea typeface="Arial"/>
                <a:cs typeface="Arial" panose="020B0604020202020204" pitchFamily="34" charset="0"/>
                <a:sym typeface="Arial"/>
              </a:rPr>
              <a:t>FTEs</a:t>
            </a:r>
          </a:p>
        </p:txBody>
      </p:sp>
      <p:grpSp>
        <p:nvGrpSpPr>
          <p:cNvPr id="34" name="Group 33">
            <a:extLst>
              <a:ext uri="{FF2B5EF4-FFF2-40B4-BE49-F238E27FC236}">
                <a16:creationId xmlns:a16="http://schemas.microsoft.com/office/drawing/2014/main" id="{0CD9E4C0-EF86-4C4B-B05C-2F10DD2C4736}"/>
              </a:ext>
            </a:extLst>
          </p:cNvPr>
          <p:cNvGrpSpPr/>
          <p:nvPr/>
        </p:nvGrpSpPr>
        <p:grpSpPr>
          <a:xfrm>
            <a:off x="20396437" y="2690027"/>
            <a:ext cx="2830983" cy="1231002"/>
            <a:chOff x="10627211" y="4786172"/>
            <a:chExt cx="1361744" cy="784182"/>
          </a:xfrm>
          <a:noFill/>
        </p:grpSpPr>
        <p:sp>
          <p:nvSpPr>
            <p:cNvPr id="35" name="Rectangle 239">
              <a:extLst>
                <a:ext uri="{FF2B5EF4-FFF2-40B4-BE49-F238E27FC236}">
                  <a16:creationId xmlns:a16="http://schemas.microsoft.com/office/drawing/2014/main" id="{22BAB2DE-11A0-744C-8B46-B718A6B6C635}"/>
                </a:ext>
              </a:extLst>
            </p:cNvPr>
            <p:cNvSpPr/>
            <p:nvPr/>
          </p:nvSpPr>
          <p:spPr>
            <a:xfrm>
              <a:off x="10627211" y="4786172"/>
              <a:ext cx="1361744" cy="632237"/>
            </a:xfrm>
            <a:prstGeom prst="rect">
              <a:avLst/>
            </a:prstGeom>
            <a:grpFill/>
            <a:ln w="19050" cap="flat">
              <a:solidFill>
                <a:srgbClr val="DE421C"/>
              </a:solidFill>
              <a:miter lim="400000"/>
            </a:ln>
            <a:effectLst/>
          </p:spPr>
          <p:txBody>
            <a:bodyPr wrap="square" lIns="45719" tIns="45719" rIns="45719" bIns="45719" numCol="1" anchor="ctr">
              <a:noAutofit/>
            </a:bodyPr>
            <a:lstStyle/>
            <a:p>
              <a:pPr algn="ctr" defTabSz="914377">
                <a:defRPr sz="1800" b="0">
                  <a:solidFill>
                    <a:srgbClr val="FFFFFF"/>
                  </a:solidFill>
                  <a:latin typeface="Calibri"/>
                  <a:ea typeface="Calibri"/>
                  <a:cs typeface="Calibri"/>
                  <a:sym typeface="Calibri"/>
                </a:defRPr>
              </a:pPr>
              <a:endParaRPr b="0">
                <a:solidFill>
                  <a:srgbClr val="000000">
                    <a:lumMod val="50000"/>
                    <a:lumOff val="50000"/>
                  </a:srgbClr>
                </a:solidFill>
                <a:latin typeface="Arial" panose="020B0604020202020204" pitchFamily="34" charset="0"/>
                <a:ea typeface="Calibri"/>
                <a:cs typeface="Arial" panose="020B0604020202020204" pitchFamily="34" charset="0"/>
                <a:sym typeface="Calibri"/>
              </a:endParaRPr>
            </a:p>
          </p:txBody>
        </p:sp>
        <p:sp>
          <p:nvSpPr>
            <p:cNvPr id="36" name="Rectangle 35">
              <a:extLst>
                <a:ext uri="{FF2B5EF4-FFF2-40B4-BE49-F238E27FC236}">
                  <a16:creationId xmlns:a16="http://schemas.microsoft.com/office/drawing/2014/main" id="{9BBE4AB7-FA3C-1344-AA80-205AF2CF8CEC}"/>
                </a:ext>
              </a:extLst>
            </p:cNvPr>
            <p:cNvSpPr/>
            <p:nvPr/>
          </p:nvSpPr>
          <p:spPr>
            <a:xfrm>
              <a:off x="10631323" y="4799478"/>
              <a:ext cx="1357630" cy="770876"/>
            </a:xfrm>
            <a:prstGeom prst="rect">
              <a:avLst/>
            </a:prstGeom>
            <a:grpFill/>
          </p:spPr>
          <p:txBody>
            <a:bodyPr wrap="square" lIns="91440" tIns="45720" rIns="91440" bIns="45720" anchor="ctr">
              <a:noAutofit/>
            </a:bodyPr>
            <a:lstStyle/>
            <a:p>
              <a:pPr algn="ctr">
                <a:lnSpc>
                  <a:spcPts val="1812"/>
                </a:lnSpc>
                <a:defRPr sz="2900">
                  <a:solidFill>
                    <a:srgbClr val="FFFFFF"/>
                  </a:solidFill>
                  <a:latin typeface="Arial"/>
                  <a:ea typeface="Arial"/>
                  <a:cs typeface="Arial"/>
                  <a:sym typeface="Arial"/>
                </a:defRPr>
              </a:pPr>
              <a:r>
                <a:rPr lang="en-GB" sz="4800" spc="-150">
                  <a:solidFill>
                    <a:srgbClr val="000000"/>
                  </a:solidFill>
                  <a:latin typeface="Arial"/>
                  <a:ea typeface="Arial"/>
                  <a:cs typeface="Arial"/>
                  <a:sym typeface="Arial"/>
                </a:rPr>
                <a:t>150+</a:t>
              </a:r>
              <a:endParaRPr lang="en-GB" sz="2000" spc="-150">
                <a:solidFill>
                  <a:srgbClr val="000000"/>
                </a:solidFill>
                <a:latin typeface="Arial"/>
                <a:ea typeface="Arial"/>
                <a:cs typeface="Arial"/>
                <a:sym typeface="Arial"/>
              </a:endParaRPr>
            </a:p>
            <a:p>
              <a:pPr algn="ctr">
                <a:lnSpc>
                  <a:spcPts val="1812"/>
                </a:lnSpc>
                <a:defRPr sz="2900">
                  <a:solidFill>
                    <a:srgbClr val="FFFFFF"/>
                  </a:solidFill>
                  <a:latin typeface="Arial"/>
                  <a:ea typeface="Arial"/>
                  <a:cs typeface="Arial"/>
                  <a:sym typeface="Arial"/>
                </a:defRPr>
              </a:pPr>
              <a:r>
                <a:rPr lang="en-GB" sz="1600">
                  <a:solidFill>
                    <a:srgbClr val="000000"/>
                  </a:solidFill>
                  <a:latin typeface="Arial"/>
                  <a:ea typeface="Arial"/>
                  <a:cs typeface="Arial"/>
                  <a:sym typeface="Arial"/>
                </a:rPr>
                <a:t>SMEs</a:t>
              </a:r>
              <a:endParaRPr lang="en-GB" sz="1600">
                <a:solidFill>
                  <a:srgbClr val="000000"/>
                </a:solidFill>
                <a:latin typeface="Arial"/>
                <a:ea typeface="Arial"/>
                <a:cs typeface="Arial"/>
              </a:endParaRPr>
            </a:p>
          </p:txBody>
        </p:sp>
      </p:grpSp>
      <p:grpSp>
        <p:nvGrpSpPr>
          <p:cNvPr id="37" name="Group 36">
            <a:extLst>
              <a:ext uri="{FF2B5EF4-FFF2-40B4-BE49-F238E27FC236}">
                <a16:creationId xmlns:a16="http://schemas.microsoft.com/office/drawing/2014/main" id="{94A6DAB7-5BEB-A840-96B0-A32EB3EDBDE7}"/>
              </a:ext>
            </a:extLst>
          </p:cNvPr>
          <p:cNvGrpSpPr/>
          <p:nvPr/>
        </p:nvGrpSpPr>
        <p:grpSpPr>
          <a:xfrm>
            <a:off x="16983934" y="3849524"/>
            <a:ext cx="2830983" cy="1231002"/>
            <a:chOff x="10627211" y="4786172"/>
            <a:chExt cx="1361744" cy="784182"/>
          </a:xfrm>
          <a:noFill/>
        </p:grpSpPr>
        <p:sp>
          <p:nvSpPr>
            <p:cNvPr id="38" name="Rectangle 239">
              <a:extLst>
                <a:ext uri="{FF2B5EF4-FFF2-40B4-BE49-F238E27FC236}">
                  <a16:creationId xmlns:a16="http://schemas.microsoft.com/office/drawing/2014/main" id="{8DFE48B9-D611-F644-8EC1-112B534E7C85}"/>
                </a:ext>
              </a:extLst>
            </p:cNvPr>
            <p:cNvSpPr/>
            <p:nvPr/>
          </p:nvSpPr>
          <p:spPr>
            <a:xfrm>
              <a:off x="10627211" y="4786172"/>
              <a:ext cx="1361744" cy="632237"/>
            </a:xfrm>
            <a:prstGeom prst="rect">
              <a:avLst/>
            </a:prstGeom>
            <a:grpFill/>
            <a:ln w="19050" cap="flat">
              <a:solidFill>
                <a:srgbClr val="DE421C"/>
              </a:solidFill>
              <a:miter lim="400000"/>
            </a:ln>
            <a:effectLst/>
          </p:spPr>
          <p:txBody>
            <a:bodyPr wrap="square" lIns="45719" tIns="45719" rIns="45719" bIns="45719" numCol="1" anchor="ctr">
              <a:noAutofit/>
            </a:bodyPr>
            <a:lstStyle/>
            <a:p>
              <a:pPr algn="ctr" defTabSz="914377">
                <a:defRPr sz="1800" b="0">
                  <a:solidFill>
                    <a:srgbClr val="FFFFFF"/>
                  </a:solidFill>
                  <a:latin typeface="Calibri"/>
                  <a:ea typeface="Calibri"/>
                  <a:cs typeface="Calibri"/>
                  <a:sym typeface="Calibri"/>
                </a:defRPr>
              </a:pPr>
              <a:endParaRPr b="0">
                <a:solidFill>
                  <a:srgbClr val="000000">
                    <a:lumMod val="50000"/>
                    <a:lumOff val="50000"/>
                  </a:srgbClr>
                </a:solidFill>
                <a:latin typeface="Arial" panose="020B0604020202020204" pitchFamily="34" charset="0"/>
                <a:ea typeface="Calibri"/>
                <a:cs typeface="Arial" panose="020B0604020202020204" pitchFamily="34" charset="0"/>
                <a:sym typeface="Calibri"/>
              </a:endParaRPr>
            </a:p>
          </p:txBody>
        </p:sp>
        <p:sp>
          <p:nvSpPr>
            <p:cNvPr id="39" name="Rectangle 38">
              <a:extLst>
                <a:ext uri="{FF2B5EF4-FFF2-40B4-BE49-F238E27FC236}">
                  <a16:creationId xmlns:a16="http://schemas.microsoft.com/office/drawing/2014/main" id="{FEFC6D5B-9945-0849-8527-F51C1E0F7C9D}"/>
                </a:ext>
              </a:extLst>
            </p:cNvPr>
            <p:cNvSpPr/>
            <p:nvPr/>
          </p:nvSpPr>
          <p:spPr>
            <a:xfrm>
              <a:off x="10631323" y="4799478"/>
              <a:ext cx="1357630" cy="770876"/>
            </a:xfrm>
            <a:prstGeom prst="rect">
              <a:avLst/>
            </a:prstGeom>
            <a:grpFill/>
          </p:spPr>
          <p:txBody>
            <a:bodyPr wrap="square" lIns="91440" tIns="45720" rIns="91440" bIns="45720" anchor="ctr">
              <a:noAutofit/>
            </a:bodyPr>
            <a:lstStyle/>
            <a:p>
              <a:pPr algn="ctr">
                <a:lnSpc>
                  <a:spcPts val="1812"/>
                </a:lnSpc>
                <a:defRPr sz="2900">
                  <a:solidFill>
                    <a:srgbClr val="FFFFFF"/>
                  </a:solidFill>
                  <a:latin typeface="Arial"/>
                  <a:ea typeface="Arial"/>
                  <a:cs typeface="Arial"/>
                  <a:sym typeface="Arial"/>
                </a:defRPr>
              </a:pPr>
              <a:r>
                <a:rPr lang="en-GB" sz="4800" spc="-150">
                  <a:solidFill>
                    <a:srgbClr val="000000"/>
                  </a:solidFill>
                  <a:latin typeface="Arial"/>
                  <a:ea typeface="Arial"/>
                  <a:cs typeface="Arial"/>
                  <a:sym typeface="Arial"/>
                </a:rPr>
                <a:t>300+</a:t>
              </a:r>
              <a:endParaRPr lang="en-GB" sz="2000" spc="-150">
                <a:solidFill>
                  <a:srgbClr val="000000"/>
                </a:solidFill>
                <a:latin typeface="Arial"/>
                <a:ea typeface="Arial"/>
                <a:cs typeface="Arial"/>
                <a:sym typeface="Arial"/>
              </a:endParaRPr>
            </a:p>
            <a:p>
              <a:pPr algn="ctr">
                <a:lnSpc>
                  <a:spcPts val="1812"/>
                </a:lnSpc>
                <a:defRPr sz="2900">
                  <a:solidFill>
                    <a:srgbClr val="FFFFFF"/>
                  </a:solidFill>
                  <a:latin typeface="Arial"/>
                  <a:ea typeface="Arial"/>
                  <a:cs typeface="Arial"/>
                  <a:sym typeface="Arial"/>
                </a:defRPr>
              </a:pPr>
              <a:r>
                <a:rPr lang="en-GB" sz="1600">
                  <a:solidFill>
                    <a:srgbClr val="000000"/>
                  </a:solidFill>
                  <a:latin typeface="Arial"/>
                  <a:ea typeface="Arial"/>
                  <a:cs typeface="Arial"/>
                  <a:sym typeface="Arial"/>
                </a:rPr>
                <a:t>Clients</a:t>
              </a:r>
              <a:endParaRPr lang="en-GB" sz="1600">
                <a:solidFill>
                  <a:srgbClr val="000000"/>
                </a:solidFill>
                <a:latin typeface="Arial"/>
                <a:ea typeface="Arial"/>
                <a:cs typeface="Arial"/>
              </a:endParaRPr>
            </a:p>
          </p:txBody>
        </p:sp>
      </p:grpSp>
      <p:grpSp>
        <p:nvGrpSpPr>
          <p:cNvPr id="40" name="Group 39">
            <a:extLst>
              <a:ext uri="{FF2B5EF4-FFF2-40B4-BE49-F238E27FC236}">
                <a16:creationId xmlns:a16="http://schemas.microsoft.com/office/drawing/2014/main" id="{AF85958C-9AA5-D449-85C2-B878AE1D53B9}"/>
              </a:ext>
            </a:extLst>
          </p:cNvPr>
          <p:cNvGrpSpPr/>
          <p:nvPr/>
        </p:nvGrpSpPr>
        <p:grpSpPr>
          <a:xfrm>
            <a:off x="20396437" y="3849524"/>
            <a:ext cx="2830983" cy="1231002"/>
            <a:chOff x="10627211" y="4786172"/>
            <a:chExt cx="1361744" cy="784182"/>
          </a:xfrm>
          <a:noFill/>
        </p:grpSpPr>
        <p:sp>
          <p:nvSpPr>
            <p:cNvPr id="41" name="Rectangle 239">
              <a:extLst>
                <a:ext uri="{FF2B5EF4-FFF2-40B4-BE49-F238E27FC236}">
                  <a16:creationId xmlns:a16="http://schemas.microsoft.com/office/drawing/2014/main" id="{2D336B2B-343C-1C49-9B47-452C5447DE6C}"/>
                </a:ext>
              </a:extLst>
            </p:cNvPr>
            <p:cNvSpPr/>
            <p:nvPr/>
          </p:nvSpPr>
          <p:spPr>
            <a:xfrm>
              <a:off x="10627211" y="4786172"/>
              <a:ext cx="1361744" cy="632237"/>
            </a:xfrm>
            <a:prstGeom prst="rect">
              <a:avLst/>
            </a:prstGeom>
            <a:grpFill/>
            <a:ln w="19050" cap="flat">
              <a:solidFill>
                <a:srgbClr val="379BD7">
                  <a:lumMod val="75000"/>
                </a:srgbClr>
              </a:solidFill>
              <a:miter lim="400000"/>
            </a:ln>
            <a:effectLst/>
          </p:spPr>
          <p:txBody>
            <a:bodyPr wrap="square" lIns="45719" tIns="45719" rIns="45719" bIns="45719" numCol="1"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sz="1800" b="0">
                  <a:solidFill>
                    <a:srgbClr val="FFFFFF"/>
                  </a:solidFill>
                  <a:latin typeface="Calibri"/>
                  <a:ea typeface="Calibri"/>
                  <a:cs typeface="Calibri"/>
                  <a:sym typeface="Calibri"/>
                </a:defRPr>
              </a:pPr>
              <a:endParaRPr kumimoji="0" sz="1800" b="0" i="0" u="none" strike="noStrike" kern="0" cap="none" spc="0" normalizeH="0" baseline="0" noProof="0">
                <a:ln>
                  <a:noFill/>
                </a:ln>
                <a:solidFill>
                  <a:srgbClr val="000000">
                    <a:lumMod val="50000"/>
                    <a:lumOff val="50000"/>
                  </a:srgbClr>
                </a:solidFill>
                <a:effectLst/>
                <a:uLnTx/>
                <a:uFillTx/>
                <a:latin typeface="Arial" panose="020B0604020202020204" pitchFamily="34" charset="0"/>
                <a:ea typeface="Calibri"/>
                <a:cs typeface="Arial" panose="020B0604020202020204" pitchFamily="34" charset="0"/>
                <a:sym typeface="Calibri"/>
              </a:endParaRPr>
            </a:p>
          </p:txBody>
        </p:sp>
        <p:sp>
          <p:nvSpPr>
            <p:cNvPr id="42" name="Rectangle 41">
              <a:extLst>
                <a:ext uri="{FF2B5EF4-FFF2-40B4-BE49-F238E27FC236}">
                  <a16:creationId xmlns:a16="http://schemas.microsoft.com/office/drawing/2014/main" id="{2800CDB4-64EE-0147-9B93-32858A2A172A}"/>
                </a:ext>
              </a:extLst>
            </p:cNvPr>
            <p:cNvSpPr/>
            <p:nvPr/>
          </p:nvSpPr>
          <p:spPr>
            <a:xfrm>
              <a:off x="10631323" y="4799478"/>
              <a:ext cx="1357630" cy="770876"/>
            </a:xfrm>
            <a:prstGeom prst="rect">
              <a:avLst/>
            </a:prstGeom>
            <a:grpFill/>
          </p:spPr>
          <p:txBody>
            <a:bodyPr wrap="square" lIns="91440" tIns="45720" rIns="91440" bIns="45720" anchor="ctr">
              <a:noAutofit/>
            </a:bodyPr>
            <a:lstStyle/>
            <a:p>
              <a:pPr marL="0" marR="0" lvl="0" indent="0" algn="ctr" defTabSz="914400" eaLnBrk="1" fontAlgn="auto" latinLnBrk="0" hangingPunct="1">
                <a:lnSpc>
                  <a:spcPts val="1812"/>
                </a:lnSpc>
                <a:spcBef>
                  <a:spcPts val="0"/>
                </a:spcBef>
                <a:spcAft>
                  <a:spcPts val="0"/>
                </a:spcAft>
                <a:buClrTx/>
                <a:buSzTx/>
                <a:buFontTx/>
                <a:buNone/>
                <a:tabLst/>
                <a:defRPr sz="2900">
                  <a:solidFill>
                    <a:srgbClr val="FFFFFF"/>
                  </a:solidFill>
                  <a:latin typeface="Arial"/>
                  <a:ea typeface="Arial"/>
                  <a:cs typeface="Arial"/>
                  <a:sym typeface="Arial"/>
                </a:defRPr>
              </a:pPr>
              <a:r>
                <a:rPr lang="en-GB" sz="4800" spc="-150">
                  <a:solidFill>
                    <a:srgbClr val="000000"/>
                  </a:solidFill>
                  <a:latin typeface="Arial"/>
                  <a:cs typeface="Arial"/>
                  <a:sym typeface="Arial"/>
                </a:rPr>
                <a:t>450</a:t>
              </a:r>
              <a:endParaRPr lang="en-GB" sz="4800" spc="-150">
                <a:solidFill>
                  <a:srgbClr val="000000">
                    <a:lumMod val="50000"/>
                    <a:lumOff val="50000"/>
                  </a:srgbClr>
                </a:solidFill>
                <a:latin typeface="Arial" panose="020B0604020202020204" pitchFamily="34" charset="0"/>
                <a:cs typeface="Arial" panose="020B0604020202020204" pitchFamily="34" charset="0"/>
                <a:sym typeface="Arial"/>
              </a:endParaRPr>
            </a:p>
            <a:p>
              <a:pPr marL="0" marR="0" lvl="0" indent="0" algn="ctr" defTabSz="914400" eaLnBrk="1" fontAlgn="auto" latinLnBrk="0" hangingPunct="1">
                <a:lnSpc>
                  <a:spcPts val="1812"/>
                </a:lnSpc>
                <a:spcBef>
                  <a:spcPts val="0"/>
                </a:spcBef>
                <a:spcAft>
                  <a:spcPts val="0"/>
                </a:spcAft>
                <a:buClrTx/>
                <a:buSzTx/>
                <a:buFontTx/>
                <a:buNone/>
                <a:tabLst/>
                <a:defRPr sz="2900">
                  <a:solidFill>
                    <a:srgbClr val="FFFFFF"/>
                  </a:solidFill>
                  <a:latin typeface="Arial"/>
                  <a:ea typeface="Arial"/>
                  <a:cs typeface="Arial"/>
                  <a:sym typeface="Arial"/>
                </a:defRPr>
              </a:pPr>
              <a:r>
                <a:rPr kumimoji="0" lang="en-GB" sz="1600" b="0" i="0" u="none" strike="noStrike" kern="0" cap="none" spc="0" normalizeH="0" baseline="0" noProof="0">
                  <a:ln>
                    <a:noFill/>
                  </a:ln>
                  <a:solidFill>
                    <a:srgbClr val="000000"/>
                  </a:solidFill>
                  <a:effectLst/>
                  <a:uLnTx/>
                  <a:uFillTx/>
                  <a:latin typeface="Arial"/>
                  <a:ea typeface="Arial"/>
                  <a:cs typeface="Arial"/>
                  <a:sym typeface="Arial"/>
                </a:rPr>
                <a:t>Active Projects</a:t>
              </a:r>
              <a:endParaRPr lang="en-GB" sz="1600" b="0" i="0" u="none" strike="noStrike" kern="0" cap="none" spc="0" normalizeH="0" baseline="0" noProof="0">
                <a:ln>
                  <a:noFill/>
                </a:ln>
                <a:solidFill>
                  <a:srgbClr val="000000"/>
                </a:solidFill>
                <a:effectLst/>
                <a:uLnTx/>
                <a:uFillTx/>
                <a:latin typeface="Arial"/>
                <a:ea typeface="Arial"/>
                <a:cs typeface="Arial"/>
              </a:endParaRPr>
            </a:p>
          </p:txBody>
        </p:sp>
      </p:grpSp>
      <p:sp>
        <p:nvSpPr>
          <p:cNvPr id="46" name="Endava at a glance">
            <a:extLst>
              <a:ext uri="{FF2B5EF4-FFF2-40B4-BE49-F238E27FC236}">
                <a16:creationId xmlns:a16="http://schemas.microsoft.com/office/drawing/2014/main" id="{FDC81F09-CFEC-9F49-9243-22ED9E438711}"/>
              </a:ext>
            </a:extLst>
          </p:cNvPr>
          <p:cNvSpPr txBox="1"/>
          <p:nvPr/>
        </p:nvSpPr>
        <p:spPr>
          <a:xfrm>
            <a:off x="1724345" y="1765919"/>
            <a:ext cx="8354851" cy="7412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80000"/>
              </a:lnSpc>
              <a:defRPr sz="5000" cap="none" spc="-150">
                <a:solidFill>
                  <a:srgbClr val="1D1D1D"/>
                </a:solidFill>
              </a:defRPr>
            </a:lvl1pPr>
          </a:lstStyle>
          <a:p>
            <a:r>
              <a:rPr lang="en-GB">
                <a:latin typeface="Helvetica" pitchFamily="2" charset="0"/>
              </a:rPr>
              <a:t>Financial Services at Endava</a:t>
            </a:r>
          </a:p>
        </p:txBody>
      </p:sp>
      <p:sp>
        <p:nvSpPr>
          <p:cNvPr id="47" name="Rectangle">
            <a:extLst>
              <a:ext uri="{FF2B5EF4-FFF2-40B4-BE49-F238E27FC236}">
                <a16:creationId xmlns:a16="http://schemas.microsoft.com/office/drawing/2014/main" id="{C24C7B2F-F32C-4849-87F1-99ED0B5BADA3}"/>
              </a:ext>
            </a:extLst>
          </p:cNvPr>
          <p:cNvSpPr/>
          <p:nvPr/>
        </p:nvSpPr>
        <p:spPr>
          <a:xfrm>
            <a:off x="1787224" y="2503639"/>
            <a:ext cx="920968" cy="91438"/>
          </a:xfrm>
          <a:prstGeom prst="rect">
            <a:avLst/>
          </a:prstGeom>
          <a:solidFill>
            <a:srgbClr val="DE421C"/>
          </a:solidFill>
          <a:ln w="12700">
            <a:miter lim="400000"/>
          </a:ln>
        </p:spPr>
        <p:txBody>
          <a:bodyPr lIns="71438" tIns="71438" rIns="71438" bIns="71438" anchor="ctr"/>
          <a:lstStyle/>
          <a:p>
            <a:pPr defTabSz="1828800" hangingPunct="1">
              <a:lnSpc>
                <a:spcPct val="100000"/>
              </a:lnSpc>
              <a:defRPr sz="3200">
                <a:solidFill>
                  <a:srgbClr val="FFFFFF"/>
                </a:solidFill>
              </a:defRPr>
            </a:pPr>
            <a:endParaRPr sz="3200" b="0" kern="1200" cap="none" spc="0">
              <a:latin typeface="Calibri" panose="020F0502020204030204"/>
            </a:endParaRPr>
          </a:p>
        </p:txBody>
      </p:sp>
      <p:sp>
        <p:nvSpPr>
          <p:cNvPr id="43" name="Pay.UK  Services Proposal -  1. About Endava">
            <a:extLst>
              <a:ext uri="{FF2B5EF4-FFF2-40B4-BE49-F238E27FC236}">
                <a16:creationId xmlns:a16="http://schemas.microsoft.com/office/drawing/2014/main" id="{FC864030-B2AC-7F45-A1C3-5760731C0E41}"/>
              </a:ext>
            </a:extLst>
          </p:cNvPr>
          <p:cNvSpPr txBox="1"/>
          <p:nvPr/>
        </p:nvSpPr>
        <p:spPr>
          <a:xfrm>
            <a:off x="1703286" y="210051"/>
            <a:ext cx="4645501"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Helvetica" pitchFamily="2" charset="0"/>
                <a:sym typeface="Helvetica"/>
              </a:rPr>
              <a:t>CLIENT</a:t>
            </a:r>
            <a:r>
              <a:rPr b="1">
                <a:solidFill>
                  <a:srgbClr val="929292"/>
                </a:solidFill>
                <a:latin typeface="Helvetica" pitchFamily="2" charset="0"/>
                <a:sym typeface="Helvetica"/>
              </a:rPr>
              <a:t>  </a:t>
            </a:r>
            <a:r>
              <a:rPr>
                <a:solidFill>
                  <a:srgbClr val="929292"/>
                </a:solidFill>
                <a:latin typeface="Helvetica" pitchFamily="2" charset="0"/>
              </a:rPr>
              <a:t>Services Proposal - </a:t>
            </a:r>
            <a:r>
              <a:rPr>
                <a:latin typeface="Helvetica" pitchFamily="2" charset="0"/>
              </a:rPr>
              <a:t> </a:t>
            </a:r>
            <a:r>
              <a:rPr b="1">
                <a:solidFill>
                  <a:srgbClr val="DE411B"/>
                </a:solidFill>
                <a:latin typeface="Helvetica" pitchFamily="2" charset="0"/>
                <a:sym typeface="Helvetica"/>
              </a:rPr>
              <a:t>1. About Endava</a:t>
            </a:r>
          </a:p>
        </p:txBody>
      </p:sp>
    </p:spTree>
    <p:extLst>
      <p:ext uri="{BB962C8B-B14F-4D97-AF65-F5344CB8AC3E}">
        <p14:creationId xmlns:p14="http://schemas.microsoft.com/office/powerpoint/2010/main" val="126082830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sz="3200" b="1" i="0" u="none" strike="noStrike" kern="0" cap="none" spc="0" normalizeH="0" baseline="0" noProof="0">
                <a:ln>
                  <a:noFill/>
                </a:ln>
                <a:solidFill>
                  <a:srgbClr val="DE411B"/>
                </a:solidFill>
                <a:effectLst/>
                <a:uLnTx/>
                <a:uFillTx/>
                <a:latin typeface="Arial" panose="020B0604020202020204"/>
                <a:cs typeface="Arial"/>
              </a:rPr>
              <a:t>3</a:t>
            </a: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Our Understanding (The Ask)</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311771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sz="3200" b="1" i="0" u="none" strike="noStrike" kern="0" cap="none" spc="0" normalizeH="0" baseline="0" noProof="0">
                <a:ln>
                  <a:noFill/>
                </a:ln>
                <a:solidFill>
                  <a:srgbClr val="DE411B"/>
                </a:solidFill>
                <a:effectLst/>
                <a:uLnTx/>
                <a:uFillTx/>
                <a:latin typeface="Arial" panose="020B0604020202020204"/>
                <a:cs typeface="Arial"/>
              </a:rPr>
              <a:t>3.1</a:t>
            </a: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The Ask</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345392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4E4680E4-8C53-8B4C-84CF-DC1345100A41}"/>
              </a:ext>
            </a:extLst>
          </p:cNvPr>
          <p:cNvSpPr txBox="1"/>
          <p:nvPr/>
        </p:nvSpPr>
        <p:spPr>
          <a:xfrm>
            <a:off x="1800000" y="3682232"/>
            <a:ext cx="13485825" cy="80849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800" spc="0">
                <a:solidFill>
                  <a:schemeClr val="bg1"/>
                </a:solidFill>
                <a:latin typeface="Arial" panose="020B0604020202020204" pitchFamily="34" charset="0"/>
                <a:cs typeface="Arial" panose="020B0604020202020204" pitchFamily="34" charset="0"/>
              </a:rPr>
              <a:t>Lorem ipsum </a:t>
            </a:r>
            <a:r>
              <a:rPr lang="en-GB" sz="2800" spc="0" err="1">
                <a:solidFill>
                  <a:schemeClr val="bg1"/>
                </a:solidFill>
                <a:latin typeface="Arial" panose="020B0604020202020204" pitchFamily="34" charset="0"/>
                <a:cs typeface="Arial" panose="020B0604020202020204" pitchFamily="34" charset="0"/>
              </a:rPr>
              <a:t>dolor</a:t>
            </a:r>
            <a:r>
              <a:rPr lang="en-GB" sz="2800" spc="0">
                <a:solidFill>
                  <a:schemeClr val="bg1"/>
                </a:solidFill>
                <a:latin typeface="Arial" panose="020B0604020202020204" pitchFamily="34" charset="0"/>
                <a:cs typeface="Arial" panose="020B0604020202020204" pitchFamily="34" charset="0"/>
              </a:rPr>
              <a:t> sit </a:t>
            </a:r>
            <a:r>
              <a:rPr lang="en-GB" sz="2800" spc="0" err="1">
                <a:solidFill>
                  <a:schemeClr val="bg1"/>
                </a:solidFill>
                <a:latin typeface="Arial" panose="020B0604020202020204" pitchFamily="34" charset="0"/>
                <a:cs typeface="Arial" panose="020B0604020202020204" pitchFamily="34" charset="0"/>
              </a:rPr>
              <a:t>amet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consectetur</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adipiscing</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elit</a:t>
            </a:r>
            <a:r>
              <a:rPr lang="en-GB" sz="2800" spc="0">
                <a:solidFill>
                  <a:schemeClr val="bg1"/>
                </a:solidFill>
                <a:latin typeface="Arial" panose="020B0604020202020204" pitchFamily="34" charset="0"/>
                <a:cs typeface="Arial" panose="020B0604020202020204" pitchFamily="34" charset="0"/>
              </a:rPr>
              <a:t>. Vestibulum </a:t>
            </a:r>
            <a:r>
              <a:rPr lang="en-GB" sz="2800" spc="0" err="1">
                <a:solidFill>
                  <a:schemeClr val="bg1"/>
                </a:solidFill>
                <a:latin typeface="Arial" panose="020B0604020202020204" pitchFamily="34" charset="0"/>
                <a:cs typeface="Arial" panose="020B0604020202020204" pitchFamily="34" charset="0"/>
              </a:rPr>
              <a:t>tristique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elementum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quam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eu</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tempor</a:t>
            </a:r>
            <a:r>
              <a:rPr lang="en-GB" sz="2800" spc="0">
                <a:solidFill>
                  <a:schemeClr val="bg1"/>
                </a:solidFill>
                <a:latin typeface="Arial" panose="020B0604020202020204" pitchFamily="34" charset="0"/>
                <a:cs typeface="Arial" panose="020B0604020202020204" pitchFamily="34" charset="0"/>
              </a:rPr>
              <a:t>. Duis a </a:t>
            </a:r>
            <a:r>
              <a:rPr lang="en-GB" sz="2800" spc="0" err="1">
                <a:solidFill>
                  <a:schemeClr val="bg1"/>
                </a:solidFill>
                <a:latin typeface="Arial" panose="020B0604020202020204" pitchFamily="34" charset="0"/>
                <a:cs typeface="Arial" panose="020B0604020202020204" pitchFamily="34" charset="0"/>
              </a:rPr>
              <a:t>imperdiet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velit</a:t>
            </a:r>
            <a:r>
              <a:rPr lang="en-GB" sz="2800" spc="0">
                <a:solidFill>
                  <a:schemeClr val="bg1"/>
                </a:solidFill>
                <a:latin typeface="Arial" panose="020B0604020202020204" pitchFamily="34" charset="0"/>
                <a:cs typeface="Arial" panose="020B0604020202020204" pitchFamily="34" charset="0"/>
              </a:rPr>
              <a:t>, non </a:t>
            </a:r>
            <a:r>
              <a:rPr lang="en-GB" sz="2800" spc="0" err="1">
                <a:solidFill>
                  <a:schemeClr val="bg1"/>
                </a:solidFill>
                <a:latin typeface="Arial" panose="020B0604020202020204" pitchFamily="34" charset="0"/>
                <a:cs typeface="Arial" panose="020B0604020202020204" pitchFamily="34" charset="0"/>
              </a:rPr>
              <a:t>scelerisque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risus</a:t>
            </a:r>
            <a:r>
              <a:rPr lang="en-GB" sz="2800" spc="0">
                <a:solidFill>
                  <a:schemeClr val="bg1"/>
                </a:solidFill>
                <a:latin typeface="Arial" panose="020B0604020202020204" pitchFamily="34" charset="0"/>
                <a:cs typeface="Arial" panose="020B0604020202020204" pitchFamily="34" charset="0"/>
              </a:rPr>
              <a:t>. Cras </a:t>
            </a:r>
            <a:r>
              <a:rPr lang="en-GB" sz="2800" spc="0" err="1">
                <a:solidFill>
                  <a:schemeClr val="bg1"/>
                </a:solidFill>
                <a:latin typeface="Arial" panose="020B0604020202020204" pitchFamily="34" charset="0"/>
                <a:cs typeface="Arial" panose="020B0604020202020204" pitchFamily="34" charset="0"/>
              </a:rPr>
              <a:t>imperdiet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pellentesque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massa</a:t>
            </a:r>
            <a:r>
              <a:rPr lang="en-GB" sz="2800" spc="0">
                <a:solidFill>
                  <a:schemeClr val="bg1"/>
                </a:solidFill>
                <a:latin typeface="Arial" panose="020B0604020202020204" pitchFamily="34" charset="0"/>
                <a:cs typeface="Arial" panose="020B0604020202020204" pitchFamily="34" charset="0"/>
              </a:rPr>
              <a:t>, vitae </a:t>
            </a:r>
            <a:r>
              <a:rPr lang="en-GB" sz="2800" spc="0" err="1">
                <a:solidFill>
                  <a:schemeClr val="bg1"/>
                </a:solidFill>
                <a:latin typeface="Arial" panose="020B0604020202020204" pitchFamily="34" charset="0"/>
                <a:cs typeface="Arial" panose="020B0604020202020204" pitchFamily="34" charset="0"/>
              </a:rPr>
              <a:t>vehicula</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tellus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mollis</a:t>
            </a:r>
            <a:r>
              <a:rPr lang="en-GB" sz="2800" spc="0">
                <a:solidFill>
                  <a:schemeClr val="bg1"/>
                </a:solidFill>
                <a:latin typeface="Arial" panose="020B0604020202020204" pitchFamily="34" charset="0"/>
                <a:cs typeface="Arial" panose="020B0604020202020204" pitchFamily="34" charset="0"/>
              </a:rPr>
              <a:t> in. Duis vitae libero </a:t>
            </a:r>
            <a:r>
              <a:rPr lang="en-GB" sz="2800" spc="0" err="1">
                <a:solidFill>
                  <a:schemeClr val="bg1"/>
                </a:solidFill>
                <a:latin typeface="Arial" panose="020B0604020202020204" pitchFamily="34" charset="0"/>
                <a:cs typeface="Arial" panose="020B0604020202020204" pitchFamily="34" charset="0"/>
              </a:rPr>
              <a:t>elementum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venenatis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augue</a:t>
            </a:r>
            <a:r>
              <a:rPr lang="en-GB" sz="2800" spc="0">
                <a:solidFill>
                  <a:schemeClr val="bg1"/>
                </a:solidFill>
                <a:latin typeface="Arial" panose="020B0604020202020204" pitchFamily="34" charset="0"/>
                <a:cs typeface="Arial" panose="020B0604020202020204" pitchFamily="34" charset="0"/>
              </a:rPr>
              <a:t> vitae, </a:t>
            </a:r>
            <a:r>
              <a:rPr lang="en-GB" sz="2800" spc="0" err="1">
                <a:solidFill>
                  <a:schemeClr val="bg1"/>
                </a:solidFill>
                <a:latin typeface="Arial" panose="020B0604020202020204" pitchFamily="34" charset="0"/>
                <a:cs typeface="Arial" panose="020B0604020202020204" pitchFamily="34" charset="0"/>
              </a:rPr>
              <a:t>aliquam</a:t>
            </a:r>
            <a:r>
              <a:rPr lang="en-GB" sz="2800" spc="0">
                <a:solidFill>
                  <a:schemeClr val="bg1"/>
                </a:solidFill>
                <a:latin typeface="Arial" panose="020B0604020202020204" pitchFamily="34" charset="0"/>
                <a:cs typeface="Arial" panose="020B0604020202020204" pitchFamily="34" charset="0"/>
              </a:rPr>
              <a:t> ante. Aenean </a:t>
            </a:r>
            <a:r>
              <a:rPr lang="en-GB" sz="2800" spc="0" err="1">
                <a:solidFill>
                  <a:schemeClr val="bg1"/>
                </a:solidFill>
                <a:latin typeface="Arial" panose="020B0604020202020204" pitchFamily="34" charset="0"/>
                <a:cs typeface="Arial" panose="020B0604020202020204" pitchFamily="34" charset="0"/>
              </a:rPr>
              <a:t>vel</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elit</a:t>
            </a:r>
            <a:r>
              <a:rPr lang="en-GB" sz="2800" spc="0">
                <a:solidFill>
                  <a:schemeClr val="bg1"/>
                </a:solidFill>
                <a:latin typeface="Arial" panose="020B0604020202020204" pitchFamily="34" charset="0"/>
                <a:cs typeface="Arial" panose="020B0604020202020204" pitchFamily="34" charset="0"/>
              </a:rPr>
              <a:t> gravida, </a:t>
            </a:r>
            <a:r>
              <a:rPr lang="en-GB" sz="2800" spc="0" err="1">
                <a:solidFill>
                  <a:schemeClr val="bg1"/>
                </a:solidFill>
                <a:latin typeface="Arial" panose="020B0604020202020204" pitchFamily="34" charset="0"/>
                <a:cs typeface="Arial" panose="020B0604020202020204" pitchFamily="34" charset="0"/>
              </a:rPr>
              <a:t>pellentesque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massa</a:t>
            </a:r>
            <a:r>
              <a:rPr lang="en-GB" sz="2800" spc="0">
                <a:solidFill>
                  <a:schemeClr val="bg1"/>
                </a:solidFill>
                <a:latin typeface="Arial" panose="020B0604020202020204" pitchFamily="34" charset="0"/>
                <a:cs typeface="Arial" panose="020B0604020202020204" pitchFamily="34" charset="0"/>
              </a:rPr>
              <a:t> vitae, </a:t>
            </a:r>
            <a:r>
              <a:rPr lang="en-GB" sz="2800" spc="0" err="1">
                <a:solidFill>
                  <a:schemeClr val="bg1"/>
                </a:solidFill>
                <a:latin typeface="Arial" panose="020B0604020202020204" pitchFamily="34" charset="0"/>
                <a:cs typeface="Arial" panose="020B0604020202020204" pitchFamily="34" charset="0"/>
              </a:rPr>
              <a:t>faucibus</a:t>
            </a:r>
            <a:r>
              <a:rPr lang="en-GB" sz="2800" spc="0">
                <a:solidFill>
                  <a:schemeClr val="bg1"/>
                </a:solidFill>
                <a:latin typeface="Arial" panose="020B0604020202020204" pitchFamily="34" charset="0"/>
                <a:cs typeface="Arial" panose="020B0604020202020204" pitchFamily="34" charset="0"/>
              </a:rPr>
              <a:t> ante. In </a:t>
            </a:r>
            <a:r>
              <a:rPr lang="en-GB" sz="2800" spc="0" err="1">
                <a:solidFill>
                  <a:schemeClr val="bg1"/>
                </a:solidFill>
                <a:latin typeface="Arial" panose="020B0604020202020204" pitchFamily="34" charset="0"/>
                <a:cs typeface="Arial" panose="020B0604020202020204" pitchFamily="34" charset="0"/>
              </a:rPr>
              <a:t>hac</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habitasse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platea</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dictumst</a:t>
            </a:r>
            <a:r>
              <a:rPr lang="en-GB" sz="2800" spc="0">
                <a:solidFill>
                  <a:schemeClr val="bg1"/>
                </a:solidFill>
                <a:latin typeface="Arial" panose="020B0604020202020204" pitchFamily="34" charset="0"/>
                <a:cs typeface="Arial" panose="020B0604020202020204" pitchFamily="34" charset="0"/>
              </a:rPr>
              <a:t>. Aenean auctor nisi </a:t>
            </a:r>
            <a:r>
              <a:rPr lang="en-GB" sz="2800" spc="0" err="1">
                <a:solidFill>
                  <a:schemeClr val="bg1"/>
                </a:solidFill>
                <a:latin typeface="Arial" panose="020B0604020202020204" pitchFamily="34" charset="0"/>
                <a:cs typeface="Arial" panose="020B0604020202020204" pitchFamily="34" charset="0"/>
              </a:rPr>
              <a:t>leo</a:t>
            </a:r>
            <a:r>
              <a:rPr lang="en-GB" sz="2800" spc="0">
                <a:solidFill>
                  <a:schemeClr val="bg1"/>
                </a:solidFill>
                <a:latin typeface="Arial" panose="020B0604020202020204" pitchFamily="34" charset="0"/>
                <a:cs typeface="Arial" panose="020B0604020202020204" pitchFamily="34" charset="0"/>
              </a:rPr>
              <a:t>, id </a:t>
            </a:r>
            <a:r>
              <a:rPr lang="en-GB" sz="2800" spc="0" err="1">
                <a:solidFill>
                  <a:schemeClr val="bg1"/>
                </a:solidFill>
                <a:latin typeface="Arial" panose="020B0604020202020204" pitchFamily="34" charset="0"/>
                <a:cs typeface="Arial" panose="020B0604020202020204" pitchFamily="34" charset="0"/>
              </a:rPr>
              <a:t>elementum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est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aliquam</a:t>
            </a:r>
            <a:r>
              <a:rPr lang="en-GB" sz="2800" spc="0">
                <a:solidFill>
                  <a:schemeClr val="bg1"/>
                </a:solidFill>
                <a:latin typeface="Arial" panose="020B0604020202020204" pitchFamily="34" charset="0"/>
                <a:cs typeface="Arial" panose="020B0604020202020204" pitchFamily="34" charset="0"/>
              </a:rPr>
              <a:t> in.</a:t>
            </a:r>
          </a:p>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800" spc="0" err="1">
                <a:solidFill>
                  <a:schemeClr val="bg1"/>
                </a:solidFill>
                <a:latin typeface="Arial" panose="020B0604020202020204" pitchFamily="34" charset="0"/>
                <a:cs typeface="Arial" panose="020B0604020202020204" pitchFamily="34" charset="0"/>
              </a:rPr>
              <a:t>Quisque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elementum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arcu</a:t>
            </a:r>
            <a:r>
              <a:rPr lang="en-GB" sz="2800" spc="0">
                <a:solidFill>
                  <a:schemeClr val="bg1"/>
                </a:solidFill>
                <a:latin typeface="Arial" panose="020B0604020202020204" pitchFamily="34" charset="0"/>
                <a:cs typeface="Arial" panose="020B0604020202020204" pitchFamily="34" charset="0"/>
              </a:rPr>
              <a:t> vitae </a:t>
            </a:r>
            <a:r>
              <a:rPr lang="en-GB" sz="2800" spc="0" err="1">
                <a:solidFill>
                  <a:schemeClr val="bg1"/>
                </a:solidFill>
                <a:latin typeface="Arial" panose="020B0604020202020204" pitchFamily="34" charset="0"/>
                <a:cs typeface="Arial" panose="020B0604020202020204" pitchFamily="34" charset="0"/>
              </a:rPr>
              <a:t>accumsan</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sodales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neque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sapien</a:t>
            </a:r>
            <a:r>
              <a:rPr lang="en-GB" sz="2800" spc="0">
                <a:solidFill>
                  <a:schemeClr val="bg1"/>
                </a:solidFill>
                <a:latin typeface="Arial" panose="020B0604020202020204" pitchFamily="34" charset="0"/>
                <a:cs typeface="Arial" panose="020B0604020202020204" pitchFamily="34" charset="0"/>
              </a:rPr>
              <a:t> convallis </a:t>
            </a:r>
            <a:r>
              <a:rPr lang="en-GB" sz="2800" spc="0" err="1">
                <a:solidFill>
                  <a:schemeClr val="bg1"/>
                </a:solidFill>
                <a:latin typeface="Arial" panose="020B0604020202020204" pitchFamily="34" charset="0"/>
                <a:cs typeface="Arial" panose="020B0604020202020204" pitchFamily="34" charset="0"/>
              </a:rPr>
              <a:t>felis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elementum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finibus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sapien</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lacus</a:t>
            </a:r>
            <a:r>
              <a:rPr lang="en-GB" sz="2800" spc="0">
                <a:solidFill>
                  <a:schemeClr val="bg1"/>
                </a:solidFill>
                <a:latin typeface="Arial" panose="020B0604020202020204" pitchFamily="34" charset="0"/>
                <a:cs typeface="Arial" panose="020B0604020202020204" pitchFamily="34" charset="0"/>
              </a:rPr>
              <a:t> vitae ante. </a:t>
            </a:r>
            <a:r>
              <a:rPr lang="en-GB" sz="2800" spc="0" err="1">
                <a:solidFill>
                  <a:schemeClr val="bg1"/>
                </a:solidFill>
                <a:latin typeface="Arial" panose="020B0604020202020204" pitchFamily="34" charset="0"/>
                <a:cs typeface="Arial" panose="020B0604020202020204" pitchFamily="34" charset="0"/>
              </a:rPr>
              <a:t>Phasellus</a:t>
            </a:r>
            <a:r>
              <a:rPr lang="en-GB" sz="2800" spc="0">
                <a:solidFill>
                  <a:schemeClr val="bg1"/>
                </a:solidFill>
                <a:latin typeface="Arial" panose="020B0604020202020204" pitchFamily="34" charset="0"/>
                <a:cs typeface="Arial" panose="020B0604020202020204" pitchFamily="34" charset="0"/>
              </a:rPr>
              <a:t> fermentum id </a:t>
            </a:r>
            <a:r>
              <a:rPr lang="en-GB" sz="2800" spc="0" err="1">
                <a:solidFill>
                  <a:schemeClr val="bg1"/>
                </a:solidFill>
                <a:latin typeface="Arial" panose="020B0604020202020204" pitchFamily="34" charset="0"/>
                <a:cs typeface="Arial" panose="020B0604020202020204" pitchFamily="34" charset="0"/>
              </a:rPr>
              <a:t>massa</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ut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ornare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Sed</a:t>
            </a:r>
            <a:r>
              <a:rPr lang="en-GB" sz="2800" spc="0">
                <a:solidFill>
                  <a:schemeClr val="bg1"/>
                </a:solidFill>
                <a:latin typeface="Arial" panose="020B0604020202020204" pitchFamily="34" charset="0"/>
                <a:cs typeface="Arial" panose="020B0604020202020204" pitchFamily="34" charset="0"/>
              </a:rPr>
              <a:t> semper </a:t>
            </a:r>
            <a:r>
              <a:rPr lang="en-GB" sz="2800" spc="0" err="1">
                <a:solidFill>
                  <a:schemeClr val="bg1"/>
                </a:solidFill>
                <a:latin typeface="Arial" panose="020B0604020202020204" pitchFamily="34" charset="0"/>
                <a:cs typeface="Arial" panose="020B0604020202020204" pitchFamily="34" charset="0"/>
              </a:rPr>
              <a:t>sem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eget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enim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scelerisque</a:t>
            </a:r>
            <a:r>
              <a:rPr lang="en-GB" sz="2800" spc="0">
                <a:solidFill>
                  <a:schemeClr val="bg1"/>
                </a:solidFill>
                <a:latin typeface="Arial" panose="020B0604020202020204" pitchFamily="34" charset="0"/>
                <a:cs typeface="Arial" panose="020B0604020202020204" pitchFamily="34" charset="0"/>
              </a:rPr>
              <a:t>, et gravida </a:t>
            </a:r>
            <a:r>
              <a:rPr lang="en-GB" sz="2800" spc="0" err="1">
                <a:solidFill>
                  <a:schemeClr val="bg1"/>
                </a:solidFill>
                <a:latin typeface="Arial" panose="020B0604020202020204" pitchFamily="34" charset="0"/>
                <a:cs typeface="Arial" panose="020B0604020202020204" pitchFamily="34" charset="0"/>
              </a:rPr>
              <a:t>erat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ullamcorper</a:t>
            </a:r>
            <a:r>
              <a:rPr lang="en-GB" sz="2800" spc="0">
                <a:solidFill>
                  <a:schemeClr val="bg1"/>
                </a:solidFill>
                <a:latin typeface="Arial" panose="020B0604020202020204" pitchFamily="34" charset="0"/>
                <a:cs typeface="Arial" panose="020B0604020202020204" pitchFamily="34" charset="0"/>
              </a:rPr>
              <a:t>. Ut </a:t>
            </a:r>
            <a:r>
              <a:rPr lang="en-GB" sz="2800" spc="0" err="1">
                <a:solidFill>
                  <a:schemeClr val="bg1"/>
                </a:solidFill>
                <a:latin typeface="Arial" panose="020B0604020202020204" pitchFamily="34" charset="0"/>
                <a:cs typeface="Arial" panose="020B0604020202020204" pitchFamily="34" charset="0"/>
              </a:rPr>
              <a:t>ultricies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volutpat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odio</a:t>
            </a:r>
            <a:r>
              <a:rPr lang="en-GB" sz="2800" spc="0">
                <a:solidFill>
                  <a:schemeClr val="bg1"/>
                </a:solidFill>
                <a:latin typeface="Arial" panose="020B0604020202020204" pitchFamily="34" charset="0"/>
                <a:cs typeface="Arial" panose="020B0604020202020204" pitchFamily="34" charset="0"/>
              </a:rPr>
              <a:t>, sit </a:t>
            </a:r>
            <a:r>
              <a:rPr lang="en-GB" sz="2800" spc="0" err="1">
                <a:solidFill>
                  <a:schemeClr val="bg1"/>
                </a:solidFill>
                <a:latin typeface="Arial" panose="020B0604020202020204" pitchFamily="34" charset="0"/>
                <a:cs typeface="Arial" panose="020B0604020202020204" pitchFamily="34" charset="0"/>
              </a:rPr>
              <a:t>amet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pretium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lacus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tincidunt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euismod</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Praesent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imperdiet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facilisis</a:t>
            </a:r>
            <a:r>
              <a:rPr lang="en-GB" sz="2800" spc="0">
                <a:solidFill>
                  <a:schemeClr val="bg1"/>
                </a:solidFill>
                <a:latin typeface="Arial" panose="020B0604020202020204" pitchFamily="34" charset="0"/>
                <a:cs typeface="Arial" panose="020B0604020202020204" pitchFamily="34" charset="0"/>
              </a:rPr>
              <a:t> vestibulum. Proin </a:t>
            </a:r>
            <a:r>
              <a:rPr lang="en-GB" sz="2800" spc="0" err="1">
                <a:solidFill>
                  <a:schemeClr val="bg1"/>
                </a:solidFill>
                <a:latin typeface="Arial" panose="020B0604020202020204" pitchFamily="34" charset="0"/>
                <a:cs typeface="Arial" panose="020B0604020202020204" pitchFamily="34" charset="0"/>
              </a:rPr>
              <a:t>est</a:t>
            </a:r>
            <a:r>
              <a:rPr lang="en-GB" sz="2800" spc="0">
                <a:solidFill>
                  <a:schemeClr val="bg1"/>
                </a:solidFill>
                <a:latin typeface="Arial" panose="020B0604020202020204" pitchFamily="34" charset="0"/>
                <a:cs typeface="Arial" panose="020B0604020202020204" pitchFamily="34" charset="0"/>
              </a:rPr>
              <a:t> ante, </a:t>
            </a:r>
            <a:r>
              <a:rPr lang="en-GB" sz="2800" spc="0" err="1">
                <a:solidFill>
                  <a:schemeClr val="bg1"/>
                </a:solidFill>
                <a:latin typeface="Arial" panose="020B0604020202020204" pitchFamily="34" charset="0"/>
                <a:cs typeface="Arial" panose="020B0604020202020204" pitchFamily="34" charset="0"/>
              </a:rPr>
              <a:t>ultricies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eget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nisl</a:t>
            </a:r>
            <a:r>
              <a:rPr lang="en-GB" sz="2800" spc="0">
                <a:solidFill>
                  <a:schemeClr val="bg1"/>
                </a:solidFill>
                <a:latin typeface="Arial" panose="020B0604020202020204" pitchFamily="34" charset="0"/>
                <a:cs typeface="Arial" panose="020B0604020202020204" pitchFamily="34" charset="0"/>
              </a:rPr>
              <a:t> sit </a:t>
            </a:r>
            <a:r>
              <a:rPr lang="en-GB" sz="2800" spc="0" err="1">
                <a:solidFill>
                  <a:schemeClr val="bg1"/>
                </a:solidFill>
                <a:latin typeface="Arial" panose="020B0604020202020204" pitchFamily="34" charset="0"/>
                <a:cs typeface="Arial" panose="020B0604020202020204" pitchFamily="34" charset="0"/>
              </a:rPr>
              <a:t>amet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ultricies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interdum</a:t>
            </a:r>
            <a:r>
              <a:rPr lang="en-GB" sz="2800" spc="0">
                <a:solidFill>
                  <a:schemeClr val="bg1"/>
                </a:solidFill>
                <a:latin typeface="Arial" panose="020B0604020202020204" pitchFamily="34" charset="0"/>
                <a:cs typeface="Arial" panose="020B0604020202020204" pitchFamily="34" charset="0"/>
              </a:rPr>
              <a:t> sem. Ut </a:t>
            </a:r>
            <a:r>
              <a:rPr lang="en-GB" sz="2800" spc="0" err="1">
                <a:solidFill>
                  <a:schemeClr val="bg1"/>
                </a:solidFill>
                <a:latin typeface="Arial" panose="020B0604020202020204" pitchFamily="34" charset="0"/>
                <a:cs typeface="Arial" panose="020B0604020202020204" pitchFamily="34" charset="0"/>
              </a:rPr>
              <a:t>eu</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arcu</a:t>
            </a:r>
            <a:r>
              <a:rPr lang="en-GB" sz="2800" spc="0">
                <a:solidFill>
                  <a:schemeClr val="bg1"/>
                </a:solidFill>
                <a:latin typeface="Arial" panose="020B0604020202020204" pitchFamily="34" charset="0"/>
                <a:cs typeface="Arial" panose="020B0604020202020204" pitchFamily="34" charset="0"/>
              </a:rPr>
              <a:t> ligula. In </a:t>
            </a:r>
            <a:r>
              <a:rPr lang="en-GB" sz="2800" spc="0" err="1">
                <a:solidFill>
                  <a:schemeClr val="bg1"/>
                </a:solidFill>
                <a:latin typeface="Arial" panose="020B0604020202020204" pitchFamily="34" charset="0"/>
                <a:cs typeface="Arial" panose="020B0604020202020204" pitchFamily="34" charset="0"/>
              </a:rPr>
              <a:t>luctus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lectus</a:t>
            </a:r>
            <a:r>
              <a:rPr lang="en-GB" sz="2800" spc="0">
                <a:solidFill>
                  <a:schemeClr val="bg1"/>
                </a:solidFill>
                <a:latin typeface="Arial" panose="020B0604020202020204" pitchFamily="34" charset="0"/>
                <a:cs typeface="Arial" panose="020B0604020202020204" pitchFamily="34" charset="0"/>
              </a:rPr>
              <a:t> sit </a:t>
            </a:r>
            <a:r>
              <a:rPr lang="en-GB" sz="2800" spc="0" err="1">
                <a:solidFill>
                  <a:schemeClr val="bg1"/>
                </a:solidFill>
                <a:latin typeface="Arial" panose="020B0604020202020204" pitchFamily="34" charset="0"/>
                <a:cs typeface="Arial" panose="020B0604020202020204" pitchFamily="34" charset="0"/>
              </a:rPr>
              <a:t>amet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velit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ornare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venenatis</a:t>
            </a:r>
            <a:r>
              <a:rPr lang="en-GB" sz="2800" spc="0">
                <a:solidFill>
                  <a:schemeClr val="bg1"/>
                </a:solidFill>
                <a:latin typeface="Arial" panose="020B0604020202020204" pitchFamily="34" charset="0"/>
                <a:cs typeface="Arial" panose="020B0604020202020204" pitchFamily="34" charset="0"/>
              </a:rPr>
              <a:t>. Nam </a:t>
            </a:r>
            <a:r>
              <a:rPr lang="en-GB" sz="2800" spc="0" err="1">
                <a:solidFill>
                  <a:schemeClr val="bg1"/>
                </a:solidFill>
                <a:latin typeface="Arial" panose="020B0604020202020204" pitchFamily="34" charset="0"/>
                <a:cs typeface="Arial" panose="020B0604020202020204" pitchFamily="34" charset="0"/>
              </a:rPr>
              <a:t>pretium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dignissim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massa</a:t>
            </a:r>
            <a:r>
              <a:rPr lang="en-GB" sz="2800" spc="0">
                <a:solidFill>
                  <a:schemeClr val="bg1"/>
                </a:solidFill>
                <a:latin typeface="Arial" panose="020B0604020202020204" pitchFamily="34" charset="0"/>
                <a:cs typeface="Arial" panose="020B0604020202020204" pitchFamily="34" charset="0"/>
              </a:rPr>
              <a:t>, ac </a:t>
            </a:r>
            <a:r>
              <a:rPr lang="en-GB" sz="2800" spc="0" err="1">
                <a:solidFill>
                  <a:schemeClr val="bg1"/>
                </a:solidFill>
                <a:latin typeface="Arial" panose="020B0604020202020204" pitchFamily="34" charset="0"/>
                <a:cs typeface="Arial" panose="020B0604020202020204" pitchFamily="34" charset="0"/>
              </a:rPr>
              <a:t>ullamcorper</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risus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vehicula</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quis</a:t>
            </a:r>
            <a:r>
              <a:rPr lang="en-GB" sz="2800" spc="0">
                <a:solidFill>
                  <a:schemeClr val="bg1"/>
                </a:solidFill>
                <a:latin typeface="Arial" panose="020B0604020202020204" pitchFamily="34" charset="0"/>
                <a:cs typeface="Arial" panose="020B0604020202020204" pitchFamily="34" charset="0"/>
              </a:rPr>
              <a:t>. Cras in ante ligula. Nunc ac </a:t>
            </a:r>
            <a:r>
              <a:rPr lang="en-GB" sz="2800" spc="0" err="1">
                <a:solidFill>
                  <a:schemeClr val="bg1"/>
                </a:solidFill>
                <a:latin typeface="Arial" panose="020B0604020202020204" pitchFamily="34" charset="0"/>
                <a:cs typeface="Arial" panose="020B0604020202020204" pitchFamily="34" charset="0"/>
              </a:rPr>
              <a:t>nibh</a:t>
            </a:r>
            <a:r>
              <a:rPr lang="en-GB" sz="2800" spc="0">
                <a:solidFill>
                  <a:schemeClr val="bg1"/>
                </a:solidFill>
                <a:latin typeface="Arial" panose="020B0604020202020204" pitchFamily="34" charset="0"/>
                <a:cs typeface="Arial" panose="020B0604020202020204" pitchFamily="34" charset="0"/>
              </a:rPr>
              <a:t> non </a:t>
            </a:r>
            <a:r>
              <a:rPr lang="en-GB" sz="2800" spc="0" err="1">
                <a:solidFill>
                  <a:schemeClr val="bg1"/>
                </a:solidFill>
                <a:latin typeface="Arial" panose="020B0604020202020204" pitchFamily="34" charset="0"/>
                <a:cs typeface="Arial" panose="020B0604020202020204" pitchFamily="34" charset="0"/>
              </a:rPr>
              <a:t>turpis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tincidunt</a:t>
            </a:r>
            <a:r>
              <a:rPr lang="en-GB" sz="2800" spc="0">
                <a:solidFill>
                  <a:schemeClr val="bg1"/>
                </a:solidFill>
                <a:latin typeface="Arial" panose="020B0604020202020204" pitchFamily="34" charset="0"/>
                <a:cs typeface="Arial" panose="020B0604020202020204" pitchFamily="34" charset="0"/>
              </a:rPr>
              <a:t> vestibulum in </a:t>
            </a:r>
            <a:r>
              <a:rPr lang="en-GB" sz="2800" spc="0" err="1">
                <a:solidFill>
                  <a:schemeClr val="bg1"/>
                </a:solidFill>
                <a:latin typeface="Arial" panose="020B0604020202020204" pitchFamily="34" charset="0"/>
                <a:cs typeface="Arial" panose="020B0604020202020204" pitchFamily="34" charset="0"/>
              </a:rPr>
              <a:t>nec</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felis</a:t>
            </a:r>
            <a:r>
              <a:rPr lang="en-GB" sz="2800" spc="0">
                <a:solidFill>
                  <a:schemeClr val="bg1"/>
                </a:solidFill>
                <a:latin typeface="Arial" panose="020B0604020202020204" pitchFamily="34" charset="0"/>
                <a:cs typeface="Arial" panose="020B0604020202020204" pitchFamily="34" charset="0"/>
              </a:rPr>
              <a:t>.</a:t>
            </a:r>
          </a:p>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800" spc="0">
                <a:solidFill>
                  <a:schemeClr val="bg1"/>
                </a:solidFill>
                <a:latin typeface="Arial" panose="020B0604020202020204" pitchFamily="34" charset="0"/>
                <a:cs typeface="Arial" panose="020B0604020202020204" pitchFamily="34" charset="0"/>
              </a:rPr>
              <a:t>Cras </a:t>
            </a:r>
            <a:r>
              <a:rPr lang="en-GB" sz="2800" spc="0" err="1">
                <a:solidFill>
                  <a:schemeClr val="bg1"/>
                </a:solidFill>
                <a:latin typeface="Arial" panose="020B0604020202020204" pitchFamily="34" charset="0"/>
                <a:cs typeface="Arial" panose="020B0604020202020204" pitchFamily="34" charset="0"/>
              </a:rPr>
              <a:t>viverra</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dapibus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erat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vel</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ultrices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tellus</a:t>
            </a:r>
            <a:r>
              <a:rPr lang="en-GB" sz="2800" spc="0">
                <a:solidFill>
                  <a:schemeClr val="bg1"/>
                </a:solidFill>
                <a:latin typeface="Arial" panose="020B0604020202020204" pitchFamily="34" charset="0"/>
                <a:cs typeface="Arial" panose="020B0604020202020204" pitchFamily="34" charset="0"/>
              </a:rPr>
              <a:t> fermentum id. </a:t>
            </a:r>
            <a:r>
              <a:rPr lang="en-GB" sz="2800" spc="0" err="1">
                <a:solidFill>
                  <a:schemeClr val="bg1"/>
                </a:solidFill>
                <a:latin typeface="Arial" panose="020B0604020202020204" pitchFamily="34" charset="0"/>
                <a:cs typeface="Arial" panose="020B0604020202020204" pitchFamily="34" charset="0"/>
              </a:rPr>
              <a:t>Quisque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arcu</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tellus</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vulputate</a:t>
            </a:r>
            <a:r>
              <a:rPr lang="en-GB" sz="2800" spc="0">
                <a:solidFill>
                  <a:schemeClr val="bg1"/>
                </a:solidFill>
                <a:latin typeface="Arial" panose="020B0604020202020204" pitchFamily="34" charset="0"/>
                <a:cs typeface="Arial" panose="020B0604020202020204" pitchFamily="34" charset="0"/>
              </a:rPr>
              <a:t> id </a:t>
            </a:r>
            <a:r>
              <a:rPr lang="en-GB" sz="2800" spc="0" err="1">
                <a:solidFill>
                  <a:schemeClr val="bg1"/>
                </a:solidFill>
                <a:latin typeface="Arial" panose="020B0604020202020204" pitchFamily="34" charset="0"/>
                <a:cs typeface="Arial" panose="020B0604020202020204" pitchFamily="34" charset="0"/>
              </a:rPr>
              <a:t>augue</a:t>
            </a:r>
            <a:r>
              <a:rPr lang="en-GB" sz="2800" spc="0">
                <a:solidFill>
                  <a:schemeClr val="bg1"/>
                </a:solidFill>
                <a:latin typeface="Arial" panose="020B0604020202020204" pitchFamily="34" charset="0"/>
                <a:cs typeface="Arial" panose="020B0604020202020204" pitchFamily="34" charset="0"/>
              </a:rPr>
              <a:t> at, vestibulum maximus </a:t>
            </a:r>
            <a:r>
              <a:rPr lang="en-GB" sz="2800" spc="0" err="1">
                <a:solidFill>
                  <a:schemeClr val="bg1"/>
                </a:solidFill>
                <a:latin typeface="Arial" panose="020B0604020202020204" pitchFamily="34" charset="0"/>
                <a:cs typeface="Arial" panose="020B0604020202020204" pitchFamily="34" charset="0"/>
              </a:rPr>
              <a:t>erat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Nulla</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facilisi</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Fusce</a:t>
            </a:r>
            <a:r>
              <a:rPr lang="en-GB" sz="2800" spc="0">
                <a:solidFill>
                  <a:schemeClr val="bg1"/>
                </a:solidFill>
                <a:latin typeface="Arial" panose="020B0604020202020204" pitchFamily="34" charset="0"/>
                <a:cs typeface="Arial" panose="020B0604020202020204" pitchFamily="34" charset="0"/>
              </a:rPr>
              <a:t> ante ligula, </a:t>
            </a:r>
            <a:r>
              <a:rPr lang="en-GB" sz="2800" spc="0" err="1">
                <a:solidFill>
                  <a:schemeClr val="bg1"/>
                </a:solidFill>
                <a:latin typeface="Arial" panose="020B0604020202020204" pitchFamily="34" charset="0"/>
                <a:cs typeface="Arial" panose="020B0604020202020204" pitchFamily="34" charset="0"/>
              </a:rPr>
              <a:t>finibus</a:t>
            </a:r>
            <a:r>
              <a:rPr lang="en-GB" sz="2800" spc="0">
                <a:solidFill>
                  <a:schemeClr val="bg1"/>
                </a:solidFill>
                <a:latin typeface="Arial" panose="020B0604020202020204" pitchFamily="34" charset="0"/>
                <a:cs typeface="Arial" panose="020B0604020202020204" pitchFamily="34" charset="0"/>
              </a:rPr>
              <a:t> ac </a:t>
            </a:r>
            <a:r>
              <a:rPr lang="en-GB" sz="2800" spc="0" err="1">
                <a:solidFill>
                  <a:schemeClr val="bg1"/>
                </a:solidFill>
                <a:latin typeface="Arial" panose="020B0604020202020204" pitchFamily="34" charset="0"/>
                <a:cs typeface="Arial" panose="020B0604020202020204" pitchFamily="34" charset="0"/>
              </a:rPr>
              <a:t>est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eget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congue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sodales</a:t>
            </a:r>
            <a:r>
              <a:rPr lang="en-GB" sz="2800" spc="0">
                <a:solidFill>
                  <a:schemeClr val="bg1"/>
                </a:solidFill>
                <a:latin typeface="Arial" panose="020B0604020202020204" pitchFamily="34" charset="0"/>
                <a:cs typeface="Arial" panose="020B0604020202020204" pitchFamily="34" charset="0"/>
              </a:rPr>
              <a:t> lorem. </a:t>
            </a:r>
          </a:p>
        </p:txBody>
      </p:sp>
      <p:sp>
        <p:nvSpPr>
          <p:cNvPr id="8" name="Pay.UK  Services Proposal -  2. Our Proposal">
            <a:extLst>
              <a:ext uri="{FF2B5EF4-FFF2-40B4-BE49-F238E27FC236}">
                <a16:creationId xmlns:a16="http://schemas.microsoft.com/office/drawing/2014/main" id="{F10BC17B-67EF-1D45-8E3A-83FBC1405DB7}"/>
              </a:ext>
            </a:extLst>
          </p:cNvPr>
          <p:cNvSpPr txBox="1"/>
          <p:nvPr/>
        </p:nvSpPr>
        <p:spPr>
          <a:xfrm>
            <a:off x="1703286" y="210051"/>
            <a:ext cx="4352152"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9" name="Our proposal is to split the brief into three key phases of work in order to smoothly transition from discovery to day to day operations. Our approach assumes using the staging baseline that has already been created and the existing NFRs.">
            <a:extLst>
              <a:ext uri="{FF2B5EF4-FFF2-40B4-BE49-F238E27FC236}">
                <a16:creationId xmlns:a16="http://schemas.microsoft.com/office/drawing/2014/main" id="{4DEA67B0-D061-AE4B-8FBC-ED9770B85CD5}"/>
              </a:ext>
            </a:extLst>
          </p:cNvPr>
          <p:cNvSpPr txBox="1"/>
          <p:nvPr/>
        </p:nvSpPr>
        <p:spPr>
          <a:xfrm>
            <a:off x="1800000" y="3184649"/>
            <a:ext cx="20823670" cy="3533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defRPr spc="198">
                <a:solidFill>
                  <a:srgbClr val="000000"/>
                </a:solidFill>
              </a:defRPr>
            </a:lvl1pPr>
          </a:lstStyle>
          <a:p>
            <a:r>
              <a:rPr lang="en-US">
                <a:solidFill>
                  <a:srgbClr val="DE411B"/>
                </a:solidFill>
                <a:latin typeface="Arial" panose="020B0604020202020204" pitchFamily="34" charset="0"/>
                <a:cs typeface="Arial" panose="020B0604020202020204" pitchFamily="34" charset="0"/>
              </a:rPr>
              <a:t>SUBTITLE 1 (optional)</a:t>
            </a:r>
            <a:endParaRPr sz="1200" spc="132">
              <a:solidFill>
                <a:srgbClr val="DE411B"/>
              </a:solidFill>
              <a:latin typeface="Arial" panose="020B0604020202020204" pitchFamily="34" charset="0"/>
              <a:ea typeface="Times Roman"/>
              <a:cs typeface="Arial" panose="020B0604020202020204" pitchFamily="34" charset="0"/>
              <a:sym typeface="Times Roman"/>
            </a:endParaRPr>
          </a:p>
        </p:txBody>
      </p:sp>
      <p:sp>
        <p:nvSpPr>
          <p:cNvPr id="7" name="Title Goes Here">
            <a:extLst>
              <a:ext uri="{FF2B5EF4-FFF2-40B4-BE49-F238E27FC236}">
                <a16:creationId xmlns:a16="http://schemas.microsoft.com/office/drawing/2014/main" id="{50A34477-1F11-D54F-B92B-76C1BF1CB69D}"/>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The Ask template 1</a:t>
            </a:r>
          </a:p>
        </p:txBody>
      </p:sp>
      <p:sp>
        <p:nvSpPr>
          <p:cNvPr id="2" name="Rectangle 1">
            <a:extLst>
              <a:ext uri="{FF2B5EF4-FFF2-40B4-BE49-F238E27FC236}">
                <a16:creationId xmlns:a16="http://schemas.microsoft.com/office/drawing/2014/main" id="{1BB15D3F-BF12-4349-86BA-6D68E829953D}"/>
              </a:ext>
            </a:extLst>
          </p:cNvPr>
          <p:cNvSpPr/>
          <p:nvPr/>
        </p:nvSpPr>
        <p:spPr>
          <a:xfrm>
            <a:off x="18978740" y="3682232"/>
            <a:ext cx="3605259" cy="3605259"/>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3" name="TextBox 2">
            <a:extLst>
              <a:ext uri="{FF2B5EF4-FFF2-40B4-BE49-F238E27FC236}">
                <a16:creationId xmlns:a16="http://schemas.microsoft.com/office/drawing/2014/main" id="{BD7FDB28-A277-D344-9BB4-E14B6B78CE8B}"/>
              </a:ext>
            </a:extLst>
          </p:cNvPr>
          <p:cNvSpPr txBox="1"/>
          <p:nvPr/>
        </p:nvSpPr>
        <p:spPr>
          <a:xfrm>
            <a:off x="19717890" y="5228061"/>
            <a:ext cx="2126958" cy="51360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RO" sz="2400" cap="none" spc="0">
                <a:solidFill>
                  <a:srgbClr val="5E5E5E"/>
                </a:solidFill>
                <a:latin typeface="Arial" panose="020B0604020202020204" pitchFamily="34" charset="0"/>
                <a:ea typeface="Helvetica Light"/>
                <a:cs typeface="Arial" panose="020B0604020202020204" pitchFamily="34" charset="0"/>
                <a:sym typeface="Helvetica Light"/>
              </a:rPr>
              <a:t>Client Logo</a:t>
            </a:r>
          </a:p>
        </p:txBody>
      </p:sp>
    </p:spTree>
    <p:extLst>
      <p:ext uri="{BB962C8B-B14F-4D97-AF65-F5344CB8AC3E}">
        <p14:creationId xmlns:p14="http://schemas.microsoft.com/office/powerpoint/2010/main" val="1019457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4.1</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Approach 1</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9380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Goes Here">
            <a:extLst>
              <a:ext uri="{FF2B5EF4-FFF2-40B4-BE49-F238E27FC236}">
                <a16:creationId xmlns:a16="http://schemas.microsoft.com/office/drawing/2014/main" id="{50A34477-1F11-D54F-B92B-76C1BF1CB69D}"/>
              </a:ext>
            </a:extLst>
          </p:cNvPr>
          <p:cNvSpPr txBox="1"/>
          <p:nvPr/>
        </p:nvSpPr>
        <p:spPr>
          <a:xfrm>
            <a:off x="1703287" y="5920308"/>
            <a:ext cx="9156972" cy="18753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GB" sz="7200">
                <a:latin typeface="Arial" panose="020B0604020202020204" pitchFamily="34" charset="0"/>
                <a:cs typeface="Arial" panose="020B0604020202020204" pitchFamily="34" charset="0"/>
              </a:rPr>
              <a:t>Presentation title or pitch line goes here</a:t>
            </a:r>
          </a:p>
        </p:txBody>
      </p:sp>
      <p:sp>
        <p:nvSpPr>
          <p:cNvPr id="11" name="Pay.UK  Services Proposal -  2. Our Proposal">
            <a:extLst>
              <a:ext uri="{FF2B5EF4-FFF2-40B4-BE49-F238E27FC236}">
                <a16:creationId xmlns:a16="http://schemas.microsoft.com/office/drawing/2014/main" id="{74E4A74B-2E4A-A847-B743-48789E83A2D7}"/>
              </a:ext>
            </a:extLst>
          </p:cNvPr>
          <p:cNvSpPr txBox="1"/>
          <p:nvPr/>
        </p:nvSpPr>
        <p:spPr>
          <a:xfrm>
            <a:off x="1703286" y="210051"/>
            <a:ext cx="4352152"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Tree>
    <p:extLst>
      <p:ext uri="{BB962C8B-B14F-4D97-AF65-F5344CB8AC3E}">
        <p14:creationId xmlns:p14="http://schemas.microsoft.com/office/powerpoint/2010/main" val="1404567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4E4680E4-8C53-8B4C-84CF-DC1345100A41}"/>
              </a:ext>
            </a:extLst>
          </p:cNvPr>
          <p:cNvSpPr txBox="1"/>
          <p:nvPr/>
        </p:nvSpPr>
        <p:spPr>
          <a:xfrm>
            <a:off x="1718042" y="9530339"/>
            <a:ext cx="13485825" cy="10060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spAutoFit/>
          </a:bodyPr>
          <a:lstStyle/>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800" spc="0">
                <a:solidFill>
                  <a:schemeClr val="bg1"/>
                </a:solidFill>
                <a:latin typeface="Arial" panose="020B0604020202020204" pitchFamily="34" charset="0"/>
                <a:cs typeface="Arial" panose="020B0604020202020204" pitchFamily="34" charset="0"/>
              </a:rPr>
              <a:t>Aenean </a:t>
            </a:r>
            <a:r>
              <a:rPr lang="en-GB" sz="2800" spc="0" err="1">
                <a:solidFill>
                  <a:schemeClr val="bg1"/>
                </a:solidFill>
                <a:latin typeface="Arial" panose="020B0604020202020204" pitchFamily="34" charset="0"/>
                <a:cs typeface="Arial" panose="020B0604020202020204" pitchFamily="34" charset="0"/>
              </a:rPr>
              <a:t>vel</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elit</a:t>
            </a:r>
            <a:r>
              <a:rPr lang="en-GB" sz="2800" spc="0">
                <a:solidFill>
                  <a:schemeClr val="bg1"/>
                </a:solidFill>
                <a:latin typeface="Arial" panose="020B0604020202020204" pitchFamily="34" charset="0"/>
                <a:cs typeface="Arial" panose="020B0604020202020204" pitchFamily="34" charset="0"/>
              </a:rPr>
              <a:t> gravida, </a:t>
            </a:r>
            <a:r>
              <a:rPr lang="en-GB" sz="2800" spc="0" err="1">
                <a:solidFill>
                  <a:schemeClr val="bg1"/>
                </a:solidFill>
                <a:latin typeface="Arial" panose="020B0604020202020204" pitchFamily="34" charset="0"/>
                <a:cs typeface="Arial" panose="020B0604020202020204" pitchFamily="34" charset="0"/>
              </a:rPr>
              <a:t>pellentesque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massa</a:t>
            </a:r>
            <a:r>
              <a:rPr lang="en-GB" sz="2800" spc="0">
                <a:solidFill>
                  <a:schemeClr val="bg1"/>
                </a:solidFill>
                <a:latin typeface="Arial" panose="020B0604020202020204" pitchFamily="34" charset="0"/>
                <a:cs typeface="Arial" panose="020B0604020202020204" pitchFamily="34" charset="0"/>
              </a:rPr>
              <a:t> vitae, </a:t>
            </a:r>
            <a:r>
              <a:rPr lang="en-GB" sz="2800" spc="0" err="1">
                <a:solidFill>
                  <a:schemeClr val="bg1"/>
                </a:solidFill>
                <a:latin typeface="Arial" panose="020B0604020202020204" pitchFamily="34" charset="0"/>
                <a:cs typeface="Arial" panose="020B0604020202020204" pitchFamily="34" charset="0"/>
              </a:rPr>
              <a:t>faucibus</a:t>
            </a:r>
            <a:r>
              <a:rPr lang="en-GB" sz="2800" spc="0">
                <a:solidFill>
                  <a:schemeClr val="bg1"/>
                </a:solidFill>
                <a:latin typeface="Arial" panose="020B0604020202020204" pitchFamily="34" charset="0"/>
                <a:cs typeface="Arial" panose="020B0604020202020204" pitchFamily="34" charset="0"/>
              </a:rPr>
              <a:t> ante. In </a:t>
            </a:r>
            <a:r>
              <a:rPr lang="en-GB" sz="2800" spc="0" err="1">
                <a:solidFill>
                  <a:schemeClr val="bg1"/>
                </a:solidFill>
                <a:latin typeface="Arial" panose="020B0604020202020204" pitchFamily="34" charset="0"/>
                <a:cs typeface="Arial" panose="020B0604020202020204" pitchFamily="34" charset="0"/>
              </a:rPr>
              <a:t>hac</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habitasse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platea</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dictumst</a:t>
            </a:r>
            <a:r>
              <a:rPr lang="en-GB" sz="2800" spc="0">
                <a:solidFill>
                  <a:schemeClr val="bg1"/>
                </a:solidFill>
                <a:latin typeface="Arial" panose="020B0604020202020204" pitchFamily="34" charset="0"/>
                <a:cs typeface="Arial" panose="020B0604020202020204" pitchFamily="34" charset="0"/>
              </a:rPr>
              <a:t>. Aenean auctor nisi </a:t>
            </a:r>
            <a:r>
              <a:rPr lang="en-GB" sz="2800" spc="0" err="1">
                <a:solidFill>
                  <a:schemeClr val="bg1"/>
                </a:solidFill>
                <a:latin typeface="Arial" panose="020B0604020202020204" pitchFamily="34" charset="0"/>
                <a:cs typeface="Arial" panose="020B0604020202020204" pitchFamily="34" charset="0"/>
              </a:rPr>
              <a:t>leo</a:t>
            </a:r>
            <a:r>
              <a:rPr lang="en-GB" sz="2800" spc="0">
                <a:solidFill>
                  <a:schemeClr val="bg1"/>
                </a:solidFill>
                <a:latin typeface="Arial" panose="020B0604020202020204" pitchFamily="34" charset="0"/>
                <a:cs typeface="Arial" panose="020B0604020202020204" pitchFamily="34" charset="0"/>
              </a:rPr>
              <a:t>, id </a:t>
            </a:r>
            <a:r>
              <a:rPr lang="en-GB" sz="2800" spc="0" err="1">
                <a:solidFill>
                  <a:schemeClr val="bg1"/>
                </a:solidFill>
                <a:latin typeface="Arial" panose="020B0604020202020204" pitchFamily="34" charset="0"/>
                <a:cs typeface="Arial" panose="020B0604020202020204" pitchFamily="34" charset="0"/>
              </a:rPr>
              <a:t>elementum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est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aliquam</a:t>
            </a:r>
            <a:r>
              <a:rPr lang="en-GB" sz="2800" spc="0">
                <a:solidFill>
                  <a:schemeClr val="bg1"/>
                </a:solidFill>
                <a:latin typeface="Arial" panose="020B0604020202020204" pitchFamily="34" charset="0"/>
                <a:cs typeface="Arial" panose="020B0604020202020204" pitchFamily="34" charset="0"/>
              </a:rPr>
              <a:t> in.</a:t>
            </a:r>
          </a:p>
        </p:txBody>
      </p:sp>
      <p:sp>
        <p:nvSpPr>
          <p:cNvPr id="7" name="Title Goes Here">
            <a:extLst>
              <a:ext uri="{FF2B5EF4-FFF2-40B4-BE49-F238E27FC236}">
                <a16:creationId xmlns:a16="http://schemas.microsoft.com/office/drawing/2014/main" id="{50A34477-1F11-D54F-B92B-76C1BF1CB69D}"/>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The Ask</a:t>
            </a:r>
          </a:p>
        </p:txBody>
      </p:sp>
      <p:sp>
        <p:nvSpPr>
          <p:cNvPr id="6" name="Rectangle 5">
            <a:extLst>
              <a:ext uri="{FF2B5EF4-FFF2-40B4-BE49-F238E27FC236}">
                <a16:creationId xmlns:a16="http://schemas.microsoft.com/office/drawing/2014/main" id="{14260C2A-A38E-104E-B6C0-63BFAC6CEB56}"/>
              </a:ext>
            </a:extLst>
          </p:cNvPr>
          <p:cNvSpPr/>
          <p:nvPr/>
        </p:nvSpPr>
        <p:spPr>
          <a:xfrm>
            <a:off x="1718042" y="4668054"/>
            <a:ext cx="2030458" cy="2030458"/>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id="{200B42A5-8B76-1A48-BA61-2FA1E171BAE9}"/>
              </a:ext>
            </a:extLst>
          </p:cNvPr>
          <p:cNvSpPr txBox="1"/>
          <p:nvPr/>
        </p:nvSpPr>
        <p:spPr>
          <a:xfrm>
            <a:off x="1797546" y="5457260"/>
            <a:ext cx="1871450" cy="452046"/>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ctr" defTabSz="821531">
              <a:lnSpc>
                <a:spcPct val="100000"/>
              </a:lnSpc>
              <a:spcBef>
                <a:spcPts val="3000"/>
              </a:spcBef>
            </a:pPr>
            <a:r>
              <a:rPr lang="en-RO" sz="2000" cap="none" spc="0">
                <a:solidFill>
                  <a:srgbClr val="5E5E5E"/>
                </a:solidFill>
                <a:latin typeface="Arial" panose="020B0604020202020204" pitchFamily="34" charset="0"/>
                <a:ea typeface="Helvetica Light"/>
                <a:cs typeface="Arial" panose="020B0604020202020204" pitchFamily="34" charset="0"/>
                <a:sym typeface="Helvetica Light"/>
              </a:rPr>
              <a:t>Client Logo</a:t>
            </a:r>
          </a:p>
        </p:txBody>
      </p:sp>
      <p:sp>
        <p:nvSpPr>
          <p:cNvPr id="3" name="TextBox 2">
            <a:extLst>
              <a:ext uri="{FF2B5EF4-FFF2-40B4-BE49-F238E27FC236}">
                <a16:creationId xmlns:a16="http://schemas.microsoft.com/office/drawing/2014/main" id="{34C09CCB-6128-2940-B60C-693DE82CE6C9}"/>
              </a:ext>
            </a:extLst>
          </p:cNvPr>
          <p:cNvSpPr txBox="1"/>
          <p:nvPr/>
        </p:nvSpPr>
        <p:spPr>
          <a:xfrm>
            <a:off x="1703286" y="7292131"/>
            <a:ext cx="13485600" cy="1867818"/>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defTabSz="821531">
              <a:lnSpc>
                <a:spcPct val="100000"/>
              </a:lnSpc>
              <a:spcBef>
                <a:spcPts val="3000"/>
              </a:spcBef>
            </a:pP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Lorem ipsum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dolor</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sit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amet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consectetur</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adipiscing</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elit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Vestibulum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tristique</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elementum</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quam</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eu</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tempor</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Duis a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imperdiet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velit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non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scelerisque</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risus</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Cras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imperdiet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pellentesque</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massa</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vitae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vehicula</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tellus</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mollis</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in. Duis vitae libero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elementum</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venenatis</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augue</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vitae,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aliquam</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ante. </a:t>
            </a:r>
          </a:p>
        </p:txBody>
      </p:sp>
      <p:sp>
        <p:nvSpPr>
          <p:cNvPr id="11" name="Pay.UK  Services Proposal -  2. Our Proposal">
            <a:extLst>
              <a:ext uri="{FF2B5EF4-FFF2-40B4-BE49-F238E27FC236}">
                <a16:creationId xmlns:a16="http://schemas.microsoft.com/office/drawing/2014/main" id="{74E4A74B-2E4A-A847-B743-48789E83A2D7}"/>
              </a:ext>
            </a:extLst>
          </p:cNvPr>
          <p:cNvSpPr txBox="1"/>
          <p:nvPr/>
        </p:nvSpPr>
        <p:spPr>
          <a:xfrm>
            <a:off x="1703286" y="210051"/>
            <a:ext cx="4352152"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Tree>
    <p:extLst>
      <p:ext uri="{BB962C8B-B14F-4D97-AF65-F5344CB8AC3E}">
        <p14:creationId xmlns:p14="http://schemas.microsoft.com/office/powerpoint/2010/main" val="609795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Goes Here">
            <a:extLst>
              <a:ext uri="{FF2B5EF4-FFF2-40B4-BE49-F238E27FC236}">
                <a16:creationId xmlns:a16="http://schemas.microsoft.com/office/drawing/2014/main" id="{50A34477-1F11-D54F-B92B-76C1BF1CB69D}"/>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Client Objectives</a:t>
            </a:r>
          </a:p>
        </p:txBody>
      </p:sp>
      <p:graphicFrame>
        <p:nvGraphicFramePr>
          <p:cNvPr id="2" name="Table 1">
            <a:extLst>
              <a:ext uri="{FF2B5EF4-FFF2-40B4-BE49-F238E27FC236}">
                <a16:creationId xmlns:a16="http://schemas.microsoft.com/office/drawing/2014/main" id="{CB2E46A3-FF8E-DD45-886D-AD98C774C535}"/>
              </a:ext>
            </a:extLst>
          </p:cNvPr>
          <p:cNvGraphicFramePr>
            <a:graphicFrameLocks noGrp="1"/>
          </p:cNvGraphicFramePr>
          <p:nvPr/>
        </p:nvGraphicFramePr>
        <p:xfrm>
          <a:off x="1871330" y="4432956"/>
          <a:ext cx="20648428" cy="7878818"/>
        </p:xfrm>
        <a:graphic>
          <a:graphicData uri="http://schemas.openxmlformats.org/drawingml/2006/table">
            <a:tbl>
              <a:tblPr/>
              <a:tblGrid>
                <a:gridCol w="5155788">
                  <a:extLst>
                    <a:ext uri="{9D8B030D-6E8A-4147-A177-3AD203B41FA5}">
                      <a16:colId xmlns:a16="http://schemas.microsoft.com/office/drawing/2014/main" val="1959080207"/>
                    </a:ext>
                  </a:extLst>
                </a:gridCol>
                <a:gridCol w="5168426">
                  <a:extLst>
                    <a:ext uri="{9D8B030D-6E8A-4147-A177-3AD203B41FA5}">
                      <a16:colId xmlns:a16="http://schemas.microsoft.com/office/drawing/2014/main" val="3562501355"/>
                    </a:ext>
                  </a:extLst>
                </a:gridCol>
                <a:gridCol w="5155788">
                  <a:extLst>
                    <a:ext uri="{9D8B030D-6E8A-4147-A177-3AD203B41FA5}">
                      <a16:colId xmlns:a16="http://schemas.microsoft.com/office/drawing/2014/main" val="4086550453"/>
                    </a:ext>
                  </a:extLst>
                </a:gridCol>
                <a:gridCol w="5168426">
                  <a:extLst>
                    <a:ext uri="{9D8B030D-6E8A-4147-A177-3AD203B41FA5}">
                      <a16:colId xmlns:a16="http://schemas.microsoft.com/office/drawing/2014/main" val="715165184"/>
                    </a:ext>
                  </a:extLst>
                </a:gridCol>
              </a:tblGrid>
              <a:tr h="1027671">
                <a:tc>
                  <a:txBody>
                    <a:bodyPr/>
                    <a:lstStyle/>
                    <a:p>
                      <a:pPr algn="ctr"/>
                      <a:r>
                        <a:rPr lang="en-GB" sz="2400" b="1">
                          <a:solidFill>
                            <a:srgbClr val="000000"/>
                          </a:solidFill>
                          <a:effectLst/>
                          <a:latin typeface="Arial" panose="020B0604020202020204" pitchFamily="34" charset="0"/>
                          <a:cs typeface="Arial" panose="020B0604020202020204" pitchFamily="34" charset="0"/>
                        </a:rPr>
                        <a:t>Motivations</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noFill/>
                      <a:prstDash val="solid"/>
                      <a:round/>
                      <a:headEnd type="none" w="med" len="med"/>
                      <a:tailEnd type="none" w="med" len="med"/>
                    </a:lnL>
                    <a:lnR w="12700" cap="flat" cmpd="sng" algn="ctr">
                      <a:solidFill>
                        <a:schemeClr val="bg2"/>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What and for Who</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Data</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Technology</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dash"/>
                      <a:round/>
                      <a:headEnd type="none" w="med" len="med"/>
                      <a:tailEnd type="none" w="med" len="med"/>
                    </a:lnB>
                  </a:tcPr>
                </a:tc>
                <a:extLst>
                  <a:ext uri="{0D108BD9-81ED-4DB2-BD59-A6C34878D82A}">
                    <a16:rowId xmlns:a16="http://schemas.microsoft.com/office/drawing/2014/main" val="91484065"/>
                  </a:ext>
                </a:extLst>
              </a:tr>
              <a:tr h="2904887">
                <a:tc>
                  <a:txBody>
                    <a:bodyPr/>
                    <a:lstStyle/>
                    <a:p>
                      <a:pPr algn="ctr"/>
                      <a:r>
                        <a:rPr lang="en-GB" sz="2400" b="1">
                          <a:solidFill>
                            <a:srgbClr val="000000"/>
                          </a:solidFill>
                          <a:effectLst/>
                          <a:latin typeface="Arial" panose="020B0604020202020204" pitchFamily="34" charset="0"/>
                          <a:cs typeface="Arial" panose="020B0604020202020204" pitchFamily="34" charset="0"/>
                        </a:rPr>
                        <a:t>Deliver an open platform that will enable and accelerate participation in the UK flexible energy market</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noFill/>
                      <a:prstDash val="solid"/>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One single open portal that all accredited market participants will be able to access and use</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&lt;</a:t>
                      </a:r>
                      <a:r>
                        <a:rPr lang="en-GB" sz="2400" b="1" err="1">
                          <a:solidFill>
                            <a:srgbClr val="000000"/>
                          </a:solidFill>
                          <a:effectLst/>
                          <a:latin typeface="Arial" panose="020B0604020202020204" pitchFamily="34" charset="0"/>
                          <a:cs typeface="Arial" panose="020B0604020202020204" pitchFamily="34" charset="0"/>
                        </a:rPr>
                        <a:t>Clinent</a:t>
                      </a:r>
                      <a:r>
                        <a:rPr lang="en-GB" sz="2400" b="1">
                          <a:solidFill>
                            <a:srgbClr val="000000"/>
                          </a:solidFill>
                          <a:effectLst/>
                          <a:latin typeface="Arial" panose="020B0604020202020204" pitchFamily="34" charset="0"/>
                          <a:cs typeface="Arial" panose="020B0604020202020204" pitchFamily="34" charset="0"/>
                        </a:rPr>
                        <a:t> name&gt; has worked with the industry to understand what data is needed and for this to be delivered as a single source of truth by the  </a:t>
                      </a:r>
                      <a:endParaRPr lang="en-GB" sz="2400">
                        <a:effectLst/>
                        <a:latin typeface="Arial" panose="020B0604020202020204" pitchFamily="34" charset="0"/>
                        <a:cs typeface="Arial" panose="020B0604020202020204" pitchFamily="34" charset="0"/>
                      </a:endParaRPr>
                    </a:p>
                    <a:p>
                      <a:pPr algn="ctr"/>
                      <a:r>
                        <a:rPr lang="en-GB" sz="2400" b="1" err="1">
                          <a:solidFill>
                            <a:srgbClr val="000000"/>
                          </a:solidFill>
                          <a:effectLst/>
                          <a:latin typeface="Arial" panose="020B0604020202020204" pitchFamily="34" charset="0"/>
                          <a:cs typeface="Arial" panose="020B0604020202020204" pitchFamily="34" charset="0"/>
                        </a:rPr>
                        <a:t>Flexr</a:t>
                      </a:r>
                      <a:r>
                        <a:rPr lang="en-GB" sz="2400" b="1">
                          <a:solidFill>
                            <a:srgbClr val="000000"/>
                          </a:solidFill>
                          <a:effectLst/>
                          <a:latin typeface="Arial" panose="020B0604020202020204" pitchFamily="34" charset="0"/>
                          <a:cs typeface="Arial" panose="020B0604020202020204" pitchFamily="34" charset="0"/>
                        </a:rPr>
                        <a:t> Open Platform</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ElectraLink propose that Flexr as </a:t>
                      </a:r>
                      <a:br>
                        <a:rPr lang="en-GB" sz="2400" b="1">
                          <a:solidFill>
                            <a:srgbClr val="000000"/>
                          </a:solidFill>
                          <a:effectLst/>
                          <a:latin typeface="Arial" panose="020B0604020202020204" pitchFamily="34" charset="0"/>
                          <a:cs typeface="Arial" panose="020B0604020202020204" pitchFamily="34" charset="0"/>
                        </a:rPr>
                      </a:br>
                      <a:r>
                        <a:rPr lang="en-GB" sz="2400" b="1">
                          <a:solidFill>
                            <a:srgbClr val="000000"/>
                          </a:solidFill>
                          <a:effectLst/>
                          <a:latin typeface="Arial" panose="020B0604020202020204" pitchFamily="34" charset="0"/>
                          <a:cs typeface="Arial" panose="020B0604020202020204" pitchFamily="34" charset="0"/>
                        </a:rPr>
                        <a:t>a technology will be based on proven best practices​</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dash"/>
                      <a:round/>
                      <a:headEnd type="none" w="med" len="med"/>
                      <a:tailEnd type="none" w="med" len="med"/>
                    </a:lnT>
                    <a:lnB w="12700" cap="flat" cmpd="sng" algn="ctr">
                      <a:solidFill>
                        <a:schemeClr val="bg2"/>
                      </a:solidFill>
                      <a:prstDash val="dash"/>
                      <a:round/>
                      <a:headEnd type="none" w="med" len="med"/>
                      <a:tailEnd type="none" w="med" len="med"/>
                    </a:lnB>
                  </a:tcPr>
                </a:tc>
                <a:extLst>
                  <a:ext uri="{0D108BD9-81ED-4DB2-BD59-A6C34878D82A}">
                    <a16:rowId xmlns:a16="http://schemas.microsoft.com/office/drawing/2014/main" val="1817236674"/>
                  </a:ext>
                </a:extLst>
              </a:tr>
              <a:tr h="3946260">
                <a:tc>
                  <a:txBody>
                    <a:bodyPr/>
                    <a:lstStyle/>
                    <a:p>
                      <a:pPr algn="ctr"/>
                      <a:r>
                        <a:rPr lang="en-GB" sz="2000" b="0">
                          <a:solidFill>
                            <a:srgbClr val="5E5E5E"/>
                          </a:solidFill>
                          <a:effectLst/>
                          <a:latin typeface="Arial" panose="020B0604020202020204" pitchFamily="34" charset="0"/>
                          <a:cs typeface="Arial" panose="020B0604020202020204" pitchFamily="34" charset="0"/>
                        </a:rPr>
                        <a:t>The </a:t>
                      </a: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platform will be hosted on the cloud to ensure cutting edge technology, security, availability and scale.​</a:t>
                      </a:r>
                    </a:p>
                    <a:p>
                      <a:pPr algn="ctr"/>
                      <a:r>
                        <a:rPr lang="en-GB" sz="2000" b="0">
                          <a:solidFill>
                            <a:srgbClr val="5E5E5E"/>
                          </a:solidFill>
                          <a:effectLst/>
                          <a:latin typeface="Arial" panose="020B0604020202020204" pitchFamily="34" charset="0"/>
                          <a:cs typeface="Arial" panose="020B0604020202020204" pitchFamily="34" charset="0"/>
                        </a:rPr>
                        <a:t>The </a:t>
                      </a: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platform will employ industry best practice data control using Attribute Based Access Control (ABAC) to ensure all data access is controlled and secure.</a:t>
                      </a:r>
                    </a:p>
                  </a:txBody>
                  <a:tcPr marL="38100" marR="38100" marT="38100" marB="38100" anchor="ctr">
                    <a:lnL w="12700" cap="flat" cmpd="sng" algn="ctr">
                      <a:noFill/>
                      <a:prstDash val="solid"/>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2000" b="0">
                          <a:solidFill>
                            <a:srgbClr val="5E5E5E"/>
                          </a:solidFill>
                          <a:effectLst/>
                          <a:latin typeface="Arial" panose="020B0604020202020204" pitchFamily="34" charset="0"/>
                          <a:cs typeface="Arial" panose="020B0604020202020204" pitchFamily="34" charset="0"/>
                        </a:rPr>
                        <a:t>The portal will enable:</a:t>
                      </a:r>
                    </a:p>
                    <a:p>
                      <a:pPr algn="ctr"/>
                      <a:r>
                        <a:rPr lang="en-GB" sz="2000" b="0">
                          <a:solidFill>
                            <a:srgbClr val="5E5E5E"/>
                          </a:solidFill>
                          <a:effectLst/>
                          <a:latin typeface="Arial" panose="020B0604020202020204" pitchFamily="34" charset="0"/>
                          <a:cs typeface="Arial" panose="020B0604020202020204" pitchFamily="34" charset="0"/>
                        </a:rPr>
                        <a:t>1. participant accreditation​</a:t>
                      </a:r>
                    </a:p>
                    <a:p>
                      <a:pPr algn="ctr"/>
                      <a:r>
                        <a:rPr lang="en-GB" sz="2000" b="0">
                          <a:solidFill>
                            <a:srgbClr val="5E5E5E"/>
                          </a:solidFill>
                          <a:effectLst/>
                          <a:latin typeface="Arial" panose="020B0604020202020204" pitchFamily="34" charset="0"/>
                          <a:cs typeface="Arial" panose="020B0604020202020204" pitchFamily="34" charset="0"/>
                        </a:rPr>
                        <a:t>2. access to shared repositories​</a:t>
                      </a:r>
                    </a:p>
                    <a:p>
                      <a:pPr algn="ctr"/>
                      <a:r>
                        <a:rPr lang="en-GB" sz="2000" b="0">
                          <a:solidFill>
                            <a:srgbClr val="5E5E5E"/>
                          </a:solidFill>
                          <a:effectLst/>
                          <a:latin typeface="Arial" panose="020B0604020202020204" pitchFamily="34" charset="0"/>
                          <a:cs typeface="Arial" panose="020B0604020202020204" pitchFamily="34" charset="0"/>
                        </a:rPr>
                        <a:t>3. access to reports and insights​</a:t>
                      </a:r>
                    </a:p>
                    <a:p>
                      <a:pPr algn="ctr"/>
                      <a:r>
                        <a:rPr lang="en-GB" sz="2000" b="0">
                          <a:solidFill>
                            <a:srgbClr val="5E5E5E"/>
                          </a:solidFill>
                          <a:effectLst/>
                          <a:latin typeface="Arial" panose="020B0604020202020204" pitchFamily="34" charset="0"/>
                          <a:cs typeface="Arial" panose="020B0604020202020204" pitchFamily="34" charset="0"/>
                        </a:rPr>
                        <a:t>All accredited market participants will be enrolled to use the common market services that will enable automated data sharing.</a:t>
                      </a: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2000" b="0" err="1">
                          <a:solidFill>
                            <a:srgbClr val="5E5E5E"/>
                          </a:solidFill>
                          <a:effectLst/>
                          <a:latin typeface="Arial" panose="020B0604020202020204" pitchFamily="34" charset="0"/>
                          <a:cs typeface="Arial" panose="020B0604020202020204" pitchFamily="34" charset="0"/>
                        </a:rPr>
                        <a:t>ElectraLink</a:t>
                      </a:r>
                      <a:r>
                        <a:rPr lang="en-GB" sz="2000" b="0">
                          <a:solidFill>
                            <a:srgbClr val="5E5E5E"/>
                          </a:solidFill>
                          <a:effectLst/>
                          <a:latin typeface="Arial" panose="020B0604020202020204" pitchFamily="34" charset="0"/>
                          <a:cs typeface="Arial" panose="020B0604020202020204" pitchFamily="34" charset="0"/>
                        </a:rPr>
                        <a:t> suggests that more data will need to be stored and used by DNOs in the future to enable the flexibility market to operate.​</a:t>
                      </a:r>
                    </a:p>
                    <a:p>
                      <a:pPr algn="ctr"/>
                      <a:r>
                        <a:rPr lang="en-GB" sz="2000" b="0" err="1">
                          <a:solidFill>
                            <a:srgbClr val="5E5E5E"/>
                          </a:solidFill>
                          <a:effectLst/>
                          <a:latin typeface="Arial" panose="020B0604020202020204" pitchFamily="34" charset="0"/>
                          <a:cs typeface="Arial" panose="020B0604020202020204" pitchFamily="34" charset="0"/>
                        </a:rPr>
                        <a:t>ElectraLink</a:t>
                      </a:r>
                      <a:r>
                        <a:rPr lang="en-GB" sz="2000" b="0">
                          <a:solidFill>
                            <a:srgbClr val="5E5E5E"/>
                          </a:solidFill>
                          <a:effectLst/>
                          <a:latin typeface="Arial" panose="020B0604020202020204" pitchFamily="34" charset="0"/>
                          <a:cs typeface="Arial" panose="020B0604020202020204" pitchFamily="34" charset="0"/>
                        </a:rPr>
                        <a:t> understand the scale of the challenge in terms of “surfacing” data from DNO technical estates into the </a:t>
                      </a: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Open Platform.</a:t>
                      </a: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2000" b="0">
                          <a:solidFill>
                            <a:srgbClr val="5E5E5E"/>
                          </a:solidFill>
                          <a:effectLst/>
                          <a:latin typeface="Arial" panose="020B0604020202020204" pitchFamily="34" charset="0"/>
                          <a:cs typeface="Arial" panose="020B0604020202020204" pitchFamily="34" charset="0"/>
                        </a:rPr>
                        <a:t>More data will need to be stored and used by DNOs in the future to enable the flexibility market to operate.</a:t>
                      </a:r>
                    </a:p>
                    <a:p>
                      <a:pPr algn="ctr"/>
                      <a:r>
                        <a:rPr lang="en-GB" sz="2000" b="0">
                          <a:solidFill>
                            <a:srgbClr val="5E5E5E"/>
                          </a:solidFill>
                          <a:effectLst/>
                          <a:latin typeface="Arial" panose="020B0604020202020204" pitchFamily="34" charset="0"/>
                          <a:cs typeface="Arial" panose="020B0604020202020204" pitchFamily="34" charset="0"/>
                        </a:rPr>
                        <a:t>​</a:t>
                      </a: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will be hosted on a cloud platform​​.</a:t>
                      </a:r>
                    </a:p>
                    <a:p>
                      <a:pPr algn="ct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will have agreed SLAs.</a:t>
                      </a:r>
                    </a:p>
                  </a:txBody>
                  <a:tcPr marL="38100" marR="38100" marT="38100" marB="38100" anchor="ctr">
                    <a:lnL w="12700" cap="flat" cmpd="sng" algn="ctr">
                      <a:solidFill>
                        <a:schemeClr val="bg2"/>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dash"/>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64397611"/>
                  </a:ext>
                </a:extLst>
              </a:tr>
            </a:tbl>
          </a:graphicData>
        </a:graphic>
      </p:graphicFrame>
      <p:sp>
        <p:nvSpPr>
          <p:cNvPr id="9" name="Pay.UK  Services Proposal -  2. Our Proposal">
            <a:extLst>
              <a:ext uri="{FF2B5EF4-FFF2-40B4-BE49-F238E27FC236}">
                <a16:creationId xmlns:a16="http://schemas.microsoft.com/office/drawing/2014/main" id="{C57B3895-A21E-FF49-BCEE-32F8E1DC49BB}"/>
              </a:ext>
            </a:extLst>
          </p:cNvPr>
          <p:cNvSpPr txBox="1"/>
          <p:nvPr/>
        </p:nvSpPr>
        <p:spPr>
          <a:xfrm>
            <a:off x="1703286" y="210051"/>
            <a:ext cx="4352152"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11"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0ACD94AC-FB6D-1F46-8EA1-467F90A491F5}"/>
              </a:ext>
            </a:extLst>
          </p:cNvPr>
          <p:cNvSpPr txBox="1"/>
          <p:nvPr/>
        </p:nvSpPr>
        <p:spPr>
          <a:xfrm>
            <a:off x="1718042" y="2927594"/>
            <a:ext cx="20801716" cy="10675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spAutoFit/>
          </a:bodyPr>
          <a:lstStyle/>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000" spc="0">
                <a:solidFill>
                  <a:schemeClr val="bg1"/>
                </a:solidFill>
                <a:latin typeface="Arial" panose="020B0604020202020204" pitchFamily="34" charset="0"/>
                <a:cs typeface="Arial" panose="020B0604020202020204" pitchFamily="34" charset="0"/>
              </a:rPr>
              <a:t>Lorem ipsum </a:t>
            </a:r>
            <a:r>
              <a:rPr lang="en-GB" sz="2000" spc="0" err="1">
                <a:solidFill>
                  <a:schemeClr val="bg1"/>
                </a:solidFill>
                <a:latin typeface="Arial" panose="020B0604020202020204" pitchFamily="34" charset="0"/>
                <a:cs typeface="Arial" panose="020B0604020202020204" pitchFamily="34" charset="0"/>
              </a:rPr>
              <a:t>dolor</a:t>
            </a:r>
            <a:r>
              <a:rPr lang="en-GB" sz="2000" spc="0">
                <a:solidFill>
                  <a:schemeClr val="bg1"/>
                </a:solidFill>
                <a:latin typeface="Arial" panose="020B0604020202020204" pitchFamily="34" charset="0"/>
                <a:cs typeface="Arial" panose="020B0604020202020204" pitchFamily="34" charset="0"/>
              </a:rPr>
              <a:t> sit </a:t>
            </a:r>
            <a:r>
              <a:rPr lang="en-GB" sz="2000" spc="0" err="1">
                <a:solidFill>
                  <a:schemeClr val="bg1"/>
                </a:solidFill>
                <a:latin typeface="Arial" panose="020B0604020202020204" pitchFamily="34" charset="0"/>
                <a:cs typeface="Arial" panose="020B0604020202020204" pitchFamily="34" charset="0"/>
              </a:rPr>
              <a:t>amet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consectetur</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adipiscing</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elit</a:t>
            </a:r>
            <a:r>
              <a:rPr lang="en-GB" sz="2000" spc="0">
                <a:solidFill>
                  <a:schemeClr val="bg1"/>
                </a:solidFill>
                <a:latin typeface="Arial" panose="020B0604020202020204" pitchFamily="34" charset="0"/>
                <a:cs typeface="Arial" panose="020B0604020202020204" pitchFamily="34" charset="0"/>
              </a:rPr>
              <a:t>. Vestibulum </a:t>
            </a:r>
            <a:r>
              <a:rPr lang="en-GB" sz="2000" spc="0" err="1">
                <a:solidFill>
                  <a:schemeClr val="bg1"/>
                </a:solidFill>
                <a:latin typeface="Arial" panose="020B0604020202020204" pitchFamily="34" charset="0"/>
                <a:cs typeface="Arial" panose="020B0604020202020204" pitchFamily="34" charset="0"/>
              </a:rPr>
              <a:t>tristique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quam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eu</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tempor</a:t>
            </a:r>
            <a:r>
              <a:rPr lang="en-GB" sz="2000" spc="0">
                <a:solidFill>
                  <a:schemeClr val="bg1"/>
                </a:solidFill>
                <a:latin typeface="Arial" panose="020B0604020202020204" pitchFamily="34" charset="0"/>
                <a:cs typeface="Arial" panose="020B0604020202020204" pitchFamily="34" charset="0"/>
              </a:rPr>
              <a:t>. Duis a </a:t>
            </a:r>
            <a:r>
              <a:rPr lang="en-GB" sz="2000" spc="0" err="1">
                <a:solidFill>
                  <a:schemeClr val="bg1"/>
                </a:solidFill>
                <a:latin typeface="Arial" panose="020B0604020202020204" pitchFamily="34" charset="0"/>
                <a:cs typeface="Arial" panose="020B0604020202020204" pitchFamily="34" charset="0"/>
              </a:rPr>
              <a:t>imperdiet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velit</a:t>
            </a:r>
            <a:r>
              <a:rPr lang="en-GB" sz="2000" spc="0">
                <a:solidFill>
                  <a:schemeClr val="bg1"/>
                </a:solidFill>
                <a:latin typeface="Arial" panose="020B0604020202020204" pitchFamily="34" charset="0"/>
                <a:cs typeface="Arial" panose="020B0604020202020204" pitchFamily="34" charset="0"/>
              </a:rPr>
              <a:t>, non </a:t>
            </a:r>
            <a:r>
              <a:rPr lang="en-GB" sz="2000" spc="0" err="1">
                <a:solidFill>
                  <a:schemeClr val="bg1"/>
                </a:solidFill>
                <a:latin typeface="Arial" panose="020B0604020202020204" pitchFamily="34" charset="0"/>
                <a:cs typeface="Arial" panose="020B0604020202020204" pitchFamily="34" charset="0"/>
              </a:rPr>
              <a:t>scelerisque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risus</a:t>
            </a:r>
            <a:r>
              <a:rPr lang="en-GB" sz="2000" spc="0">
                <a:solidFill>
                  <a:schemeClr val="bg1"/>
                </a:solidFill>
                <a:latin typeface="Arial" panose="020B0604020202020204" pitchFamily="34" charset="0"/>
                <a:cs typeface="Arial" panose="020B0604020202020204" pitchFamily="34" charset="0"/>
              </a:rPr>
              <a:t>. Cras </a:t>
            </a:r>
            <a:r>
              <a:rPr lang="en-GB" sz="2000" spc="0" err="1">
                <a:solidFill>
                  <a:schemeClr val="bg1"/>
                </a:solidFill>
                <a:latin typeface="Arial" panose="020B0604020202020204" pitchFamily="34" charset="0"/>
                <a:cs typeface="Arial" panose="020B0604020202020204" pitchFamily="34" charset="0"/>
              </a:rPr>
              <a:t>imperdiet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pellentesque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vehicula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tellus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mollis</a:t>
            </a:r>
            <a:r>
              <a:rPr lang="en-GB" sz="2000" spc="0">
                <a:solidFill>
                  <a:schemeClr val="bg1"/>
                </a:solidFill>
                <a:latin typeface="Arial" panose="020B0604020202020204" pitchFamily="34" charset="0"/>
                <a:cs typeface="Arial" panose="020B0604020202020204" pitchFamily="34" charset="0"/>
              </a:rPr>
              <a:t> in. Duis vitae libero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venenatis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augue</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aliquam</a:t>
            </a:r>
            <a:r>
              <a:rPr lang="en-GB" sz="2000" spc="0">
                <a:solidFill>
                  <a:schemeClr val="bg1"/>
                </a:solidFill>
                <a:latin typeface="Arial" panose="020B0604020202020204" pitchFamily="34" charset="0"/>
                <a:cs typeface="Arial" panose="020B0604020202020204" pitchFamily="34" charset="0"/>
              </a:rPr>
              <a:t> ante. Aenean </a:t>
            </a:r>
            <a:r>
              <a:rPr lang="en-GB" sz="2000" spc="0" err="1">
                <a:solidFill>
                  <a:schemeClr val="bg1"/>
                </a:solidFill>
                <a:latin typeface="Arial" panose="020B0604020202020204" pitchFamily="34" charset="0"/>
                <a:cs typeface="Arial" panose="020B0604020202020204" pitchFamily="34" charset="0"/>
              </a:rPr>
              <a:t>vel</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elit</a:t>
            </a:r>
            <a:r>
              <a:rPr lang="en-GB" sz="2000" spc="0">
                <a:solidFill>
                  <a:schemeClr val="bg1"/>
                </a:solidFill>
                <a:latin typeface="Arial" panose="020B0604020202020204" pitchFamily="34" charset="0"/>
                <a:cs typeface="Arial" panose="020B0604020202020204" pitchFamily="34" charset="0"/>
              </a:rPr>
              <a:t> gravida, </a:t>
            </a:r>
            <a:r>
              <a:rPr lang="en-GB" sz="2000" spc="0" err="1">
                <a:solidFill>
                  <a:schemeClr val="bg1"/>
                </a:solidFill>
                <a:latin typeface="Arial" panose="020B0604020202020204" pitchFamily="34" charset="0"/>
                <a:cs typeface="Arial" panose="020B0604020202020204" pitchFamily="34" charset="0"/>
              </a:rPr>
              <a:t>pellentesque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faucibus</a:t>
            </a:r>
            <a:r>
              <a:rPr lang="en-GB" sz="2000" spc="0">
                <a:solidFill>
                  <a:schemeClr val="bg1"/>
                </a:solidFill>
                <a:latin typeface="Arial" panose="020B0604020202020204" pitchFamily="34" charset="0"/>
                <a:cs typeface="Arial" panose="020B0604020202020204" pitchFamily="34" charset="0"/>
              </a:rPr>
              <a:t> ante. In </a:t>
            </a:r>
            <a:r>
              <a:rPr lang="en-GB" sz="2000" spc="0" err="1">
                <a:solidFill>
                  <a:schemeClr val="bg1"/>
                </a:solidFill>
                <a:latin typeface="Arial" panose="020B0604020202020204" pitchFamily="34" charset="0"/>
                <a:cs typeface="Arial" panose="020B0604020202020204" pitchFamily="34" charset="0"/>
              </a:rPr>
              <a:t>hac</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habitasse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platea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dictumst</a:t>
            </a:r>
            <a:r>
              <a:rPr lang="en-GB" sz="2000" spc="0">
                <a:solidFill>
                  <a:schemeClr val="bg1"/>
                </a:solidFill>
                <a:latin typeface="Arial" panose="020B0604020202020204" pitchFamily="34" charset="0"/>
                <a:cs typeface="Arial" panose="020B0604020202020204" pitchFamily="34" charset="0"/>
              </a:rPr>
              <a:t>. Aenean auctor nisi </a:t>
            </a:r>
            <a:r>
              <a:rPr lang="en-GB" sz="2000" spc="0" err="1">
                <a:solidFill>
                  <a:schemeClr val="bg1"/>
                </a:solidFill>
                <a:latin typeface="Arial" panose="020B0604020202020204" pitchFamily="34" charset="0"/>
                <a:cs typeface="Arial" panose="020B0604020202020204" pitchFamily="34" charset="0"/>
              </a:rPr>
              <a:t>leo</a:t>
            </a:r>
            <a:r>
              <a:rPr lang="en-GB" sz="2000" spc="0">
                <a:solidFill>
                  <a:schemeClr val="bg1"/>
                </a:solidFill>
                <a:latin typeface="Arial" panose="020B0604020202020204" pitchFamily="34" charset="0"/>
                <a:cs typeface="Arial" panose="020B0604020202020204" pitchFamily="34" charset="0"/>
              </a:rPr>
              <a:t>, id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est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aliquam</a:t>
            </a:r>
            <a:r>
              <a:rPr lang="en-GB" sz="2000" spc="0">
                <a:solidFill>
                  <a:schemeClr val="bg1"/>
                </a:solidFill>
                <a:latin typeface="Arial" panose="020B0604020202020204" pitchFamily="34" charset="0"/>
                <a:cs typeface="Arial" panose="020B0604020202020204" pitchFamily="34" charset="0"/>
              </a:rPr>
              <a:t> in.</a:t>
            </a:r>
          </a:p>
        </p:txBody>
      </p:sp>
    </p:spTree>
    <p:extLst>
      <p:ext uri="{BB962C8B-B14F-4D97-AF65-F5344CB8AC3E}">
        <p14:creationId xmlns:p14="http://schemas.microsoft.com/office/powerpoint/2010/main" val="1311518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Goes Here">
            <a:extLst>
              <a:ext uri="{FF2B5EF4-FFF2-40B4-BE49-F238E27FC236}">
                <a16:creationId xmlns:a16="http://schemas.microsoft.com/office/drawing/2014/main" id="{50A34477-1F11-D54F-B92B-76C1BF1CB69D}"/>
              </a:ext>
            </a:extLst>
          </p:cNvPr>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Client capabilities (needed capabilities)</a:t>
            </a:r>
          </a:p>
        </p:txBody>
      </p:sp>
      <p:sp>
        <p:nvSpPr>
          <p:cNvPr id="6" name="Pay.UK  Services Proposal -  2. Our Proposal">
            <a:extLst>
              <a:ext uri="{FF2B5EF4-FFF2-40B4-BE49-F238E27FC236}">
                <a16:creationId xmlns:a16="http://schemas.microsoft.com/office/drawing/2014/main" id="{5DB5F3BD-507E-084A-A4B1-8A07D48E246D}"/>
              </a:ext>
            </a:extLst>
          </p:cNvPr>
          <p:cNvSpPr txBox="1"/>
          <p:nvPr/>
        </p:nvSpPr>
        <p:spPr>
          <a:xfrm>
            <a:off x="1703286" y="210051"/>
            <a:ext cx="4352152"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4" name="Rounded Rectangle 3">
            <a:extLst>
              <a:ext uri="{FF2B5EF4-FFF2-40B4-BE49-F238E27FC236}">
                <a16:creationId xmlns:a16="http://schemas.microsoft.com/office/drawing/2014/main" id="{C5CA749B-C963-B349-86CA-CD575DC48355}"/>
              </a:ext>
            </a:extLst>
          </p:cNvPr>
          <p:cNvSpPr/>
          <p:nvPr/>
        </p:nvSpPr>
        <p:spPr>
          <a:xfrm>
            <a:off x="1718042" y="3823855"/>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5" name="TextBox 4">
            <a:extLst>
              <a:ext uri="{FF2B5EF4-FFF2-40B4-BE49-F238E27FC236}">
                <a16:creationId xmlns:a16="http://schemas.microsoft.com/office/drawing/2014/main" id="{44A44F32-FCBB-AD41-A30A-D5199B846617}"/>
              </a:ext>
            </a:extLst>
          </p:cNvPr>
          <p:cNvSpPr txBox="1"/>
          <p:nvPr/>
        </p:nvSpPr>
        <p:spPr>
          <a:xfrm>
            <a:off x="2015876" y="4085810"/>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Innovation</a:t>
            </a:r>
          </a:p>
        </p:txBody>
      </p:sp>
      <p:sp>
        <p:nvSpPr>
          <p:cNvPr id="19" name="Rounded Rectangle 18">
            <a:extLst>
              <a:ext uri="{FF2B5EF4-FFF2-40B4-BE49-F238E27FC236}">
                <a16:creationId xmlns:a16="http://schemas.microsoft.com/office/drawing/2014/main" id="{525F6E16-7BCE-7B45-B29E-BDF48EDED10A}"/>
              </a:ext>
            </a:extLst>
          </p:cNvPr>
          <p:cNvSpPr/>
          <p:nvPr/>
        </p:nvSpPr>
        <p:spPr>
          <a:xfrm>
            <a:off x="5989831" y="3823855"/>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FA680B41-95B1-DE43-B275-694F01D881CF}"/>
              </a:ext>
            </a:extLst>
          </p:cNvPr>
          <p:cNvSpPr txBox="1"/>
          <p:nvPr/>
        </p:nvSpPr>
        <p:spPr>
          <a:xfrm>
            <a:off x="6287665" y="4085810"/>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Innovation</a:t>
            </a:r>
          </a:p>
        </p:txBody>
      </p:sp>
      <p:sp>
        <p:nvSpPr>
          <p:cNvPr id="31" name="Rounded Rectangle 30">
            <a:extLst>
              <a:ext uri="{FF2B5EF4-FFF2-40B4-BE49-F238E27FC236}">
                <a16:creationId xmlns:a16="http://schemas.microsoft.com/office/drawing/2014/main" id="{C0DB30BD-B934-2F43-BD29-85D34EBA4245}"/>
              </a:ext>
            </a:extLst>
          </p:cNvPr>
          <p:cNvSpPr/>
          <p:nvPr/>
        </p:nvSpPr>
        <p:spPr>
          <a:xfrm>
            <a:off x="10261620" y="3823855"/>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32" name="TextBox 31">
            <a:extLst>
              <a:ext uri="{FF2B5EF4-FFF2-40B4-BE49-F238E27FC236}">
                <a16:creationId xmlns:a16="http://schemas.microsoft.com/office/drawing/2014/main" id="{68E39C7D-CB86-894C-A65F-4126C54BEF8F}"/>
              </a:ext>
            </a:extLst>
          </p:cNvPr>
          <p:cNvSpPr txBox="1"/>
          <p:nvPr/>
        </p:nvSpPr>
        <p:spPr>
          <a:xfrm>
            <a:off x="10559454" y="4085810"/>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Innovation</a:t>
            </a:r>
          </a:p>
        </p:txBody>
      </p:sp>
      <p:sp>
        <p:nvSpPr>
          <p:cNvPr id="43" name="Rounded Rectangle 42">
            <a:extLst>
              <a:ext uri="{FF2B5EF4-FFF2-40B4-BE49-F238E27FC236}">
                <a16:creationId xmlns:a16="http://schemas.microsoft.com/office/drawing/2014/main" id="{AA0D0D14-782B-1A41-B9F5-29578A6B0866}"/>
              </a:ext>
            </a:extLst>
          </p:cNvPr>
          <p:cNvSpPr/>
          <p:nvPr/>
        </p:nvSpPr>
        <p:spPr>
          <a:xfrm>
            <a:off x="14533409" y="3823855"/>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44" name="TextBox 43">
            <a:extLst>
              <a:ext uri="{FF2B5EF4-FFF2-40B4-BE49-F238E27FC236}">
                <a16:creationId xmlns:a16="http://schemas.microsoft.com/office/drawing/2014/main" id="{11265429-A7E3-3E4F-9AAA-1009C7FD6EB8}"/>
              </a:ext>
            </a:extLst>
          </p:cNvPr>
          <p:cNvSpPr txBox="1"/>
          <p:nvPr/>
        </p:nvSpPr>
        <p:spPr>
          <a:xfrm>
            <a:off x="14831243" y="4085810"/>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Innovation</a:t>
            </a:r>
          </a:p>
        </p:txBody>
      </p:sp>
      <p:sp>
        <p:nvSpPr>
          <p:cNvPr id="55" name="Rounded Rectangle 54">
            <a:extLst>
              <a:ext uri="{FF2B5EF4-FFF2-40B4-BE49-F238E27FC236}">
                <a16:creationId xmlns:a16="http://schemas.microsoft.com/office/drawing/2014/main" id="{5879BFD2-9F66-954B-828C-368BCAFD4F44}"/>
              </a:ext>
            </a:extLst>
          </p:cNvPr>
          <p:cNvSpPr/>
          <p:nvPr/>
        </p:nvSpPr>
        <p:spPr>
          <a:xfrm>
            <a:off x="18805199" y="3823855"/>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56" name="TextBox 55">
            <a:extLst>
              <a:ext uri="{FF2B5EF4-FFF2-40B4-BE49-F238E27FC236}">
                <a16:creationId xmlns:a16="http://schemas.microsoft.com/office/drawing/2014/main" id="{CECB0B47-5CDE-564E-ABA3-2386F42B017D}"/>
              </a:ext>
            </a:extLst>
          </p:cNvPr>
          <p:cNvSpPr txBox="1"/>
          <p:nvPr/>
        </p:nvSpPr>
        <p:spPr>
          <a:xfrm>
            <a:off x="19103033" y="4085810"/>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Innovation</a:t>
            </a:r>
          </a:p>
        </p:txBody>
      </p:sp>
      <p:sp>
        <p:nvSpPr>
          <p:cNvPr id="9" name="Rounded Rectangle 8">
            <a:extLst>
              <a:ext uri="{FF2B5EF4-FFF2-40B4-BE49-F238E27FC236}">
                <a16:creationId xmlns:a16="http://schemas.microsoft.com/office/drawing/2014/main" id="{972EBA80-CE70-3044-BD9E-9BC08A464353}"/>
              </a:ext>
            </a:extLst>
          </p:cNvPr>
          <p:cNvSpPr/>
          <p:nvPr/>
        </p:nvSpPr>
        <p:spPr>
          <a:xfrm>
            <a:off x="1703286" y="518725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id="{038659FC-2499-0849-87A9-DE1F9A922853}"/>
              </a:ext>
            </a:extLst>
          </p:cNvPr>
          <p:cNvSpPr txBox="1"/>
          <p:nvPr/>
        </p:nvSpPr>
        <p:spPr>
          <a:xfrm>
            <a:off x="2001120" y="5326097"/>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Large Systems / Many External Data Sources</a:t>
            </a:r>
          </a:p>
        </p:txBody>
      </p:sp>
      <p:sp>
        <p:nvSpPr>
          <p:cNvPr id="21" name="Rounded Rectangle 20">
            <a:extLst>
              <a:ext uri="{FF2B5EF4-FFF2-40B4-BE49-F238E27FC236}">
                <a16:creationId xmlns:a16="http://schemas.microsoft.com/office/drawing/2014/main" id="{4B074DD7-4E17-2C4A-B076-49BB4B121687}"/>
              </a:ext>
            </a:extLst>
          </p:cNvPr>
          <p:cNvSpPr/>
          <p:nvPr/>
        </p:nvSpPr>
        <p:spPr>
          <a:xfrm>
            <a:off x="5975075" y="518725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2" name="TextBox 21">
            <a:extLst>
              <a:ext uri="{FF2B5EF4-FFF2-40B4-BE49-F238E27FC236}">
                <a16:creationId xmlns:a16="http://schemas.microsoft.com/office/drawing/2014/main" id="{C8331900-74AF-5F45-AC5F-A3C6B4843F35}"/>
              </a:ext>
            </a:extLst>
          </p:cNvPr>
          <p:cNvSpPr txBox="1"/>
          <p:nvPr/>
        </p:nvSpPr>
        <p:spPr>
          <a:xfrm>
            <a:off x="6272909" y="5326097"/>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Large Systems / Many External Data Sources</a:t>
            </a:r>
          </a:p>
        </p:txBody>
      </p:sp>
      <p:sp>
        <p:nvSpPr>
          <p:cNvPr id="33" name="Rounded Rectangle 32">
            <a:extLst>
              <a:ext uri="{FF2B5EF4-FFF2-40B4-BE49-F238E27FC236}">
                <a16:creationId xmlns:a16="http://schemas.microsoft.com/office/drawing/2014/main" id="{DC4C64F2-3F1F-F347-9797-38F70B51DD6D}"/>
              </a:ext>
            </a:extLst>
          </p:cNvPr>
          <p:cNvSpPr/>
          <p:nvPr/>
        </p:nvSpPr>
        <p:spPr>
          <a:xfrm>
            <a:off x="10246864" y="518725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34" name="TextBox 33">
            <a:extLst>
              <a:ext uri="{FF2B5EF4-FFF2-40B4-BE49-F238E27FC236}">
                <a16:creationId xmlns:a16="http://schemas.microsoft.com/office/drawing/2014/main" id="{8FEEA85E-9000-D348-A9E4-E507A0DA530D}"/>
              </a:ext>
            </a:extLst>
          </p:cNvPr>
          <p:cNvSpPr txBox="1"/>
          <p:nvPr/>
        </p:nvSpPr>
        <p:spPr>
          <a:xfrm>
            <a:off x="10544698" y="5326097"/>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Large Systems / Many External Data Sources</a:t>
            </a:r>
          </a:p>
        </p:txBody>
      </p:sp>
      <p:sp>
        <p:nvSpPr>
          <p:cNvPr id="45" name="Rounded Rectangle 44">
            <a:extLst>
              <a:ext uri="{FF2B5EF4-FFF2-40B4-BE49-F238E27FC236}">
                <a16:creationId xmlns:a16="http://schemas.microsoft.com/office/drawing/2014/main" id="{1408B8F3-5D5E-D54A-B0B2-9E2E3DCAAB23}"/>
              </a:ext>
            </a:extLst>
          </p:cNvPr>
          <p:cNvSpPr/>
          <p:nvPr/>
        </p:nvSpPr>
        <p:spPr>
          <a:xfrm>
            <a:off x="14518653" y="518725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46" name="TextBox 45">
            <a:extLst>
              <a:ext uri="{FF2B5EF4-FFF2-40B4-BE49-F238E27FC236}">
                <a16:creationId xmlns:a16="http://schemas.microsoft.com/office/drawing/2014/main" id="{15AD0651-C75A-314E-AFDD-C975E324455B}"/>
              </a:ext>
            </a:extLst>
          </p:cNvPr>
          <p:cNvSpPr txBox="1"/>
          <p:nvPr/>
        </p:nvSpPr>
        <p:spPr>
          <a:xfrm>
            <a:off x="14816487" y="5326097"/>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Large Systems / Many External Data Sources</a:t>
            </a:r>
          </a:p>
        </p:txBody>
      </p:sp>
      <p:sp>
        <p:nvSpPr>
          <p:cNvPr id="57" name="Rounded Rectangle 56">
            <a:extLst>
              <a:ext uri="{FF2B5EF4-FFF2-40B4-BE49-F238E27FC236}">
                <a16:creationId xmlns:a16="http://schemas.microsoft.com/office/drawing/2014/main" id="{E1C563EB-59D3-FA4E-A486-F268FFA8A7BD}"/>
              </a:ext>
            </a:extLst>
          </p:cNvPr>
          <p:cNvSpPr/>
          <p:nvPr/>
        </p:nvSpPr>
        <p:spPr>
          <a:xfrm>
            <a:off x="18790443" y="518725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58" name="TextBox 57">
            <a:extLst>
              <a:ext uri="{FF2B5EF4-FFF2-40B4-BE49-F238E27FC236}">
                <a16:creationId xmlns:a16="http://schemas.microsoft.com/office/drawing/2014/main" id="{0E2E9C08-601B-BE49-9AB8-94C53F4FEC1D}"/>
              </a:ext>
            </a:extLst>
          </p:cNvPr>
          <p:cNvSpPr txBox="1"/>
          <p:nvPr/>
        </p:nvSpPr>
        <p:spPr>
          <a:xfrm>
            <a:off x="19088277" y="5326097"/>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Large Systems / Many External Data Sources</a:t>
            </a:r>
          </a:p>
        </p:txBody>
      </p:sp>
      <p:sp>
        <p:nvSpPr>
          <p:cNvPr id="11" name="Rounded Rectangle 10">
            <a:extLst>
              <a:ext uri="{FF2B5EF4-FFF2-40B4-BE49-F238E27FC236}">
                <a16:creationId xmlns:a16="http://schemas.microsoft.com/office/drawing/2014/main" id="{C356CD23-5A2F-6245-8028-A530CE9AD2B1}"/>
              </a:ext>
            </a:extLst>
          </p:cNvPr>
          <p:cNvSpPr/>
          <p:nvPr/>
        </p:nvSpPr>
        <p:spPr>
          <a:xfrm>
            <a:off x="1703286" y="6550651"/>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A9C5A761-966D-AD44-9C5F-2E1FCCE56D34}"/>
              </a:ext>
            </a:extLst>
          </p:cNvPr>
          <p:cNvSpPr txBox="1"/>
          <p:nvPr/>
        </p:nvSpPr>
        <p:spPr>
          <a:xfrm>
            <a:off x="2001120" y="6689495"/>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transaction Processing Systems</a:t>
            </a:r>
          </a:p>
        </p:txBody>
      </p:sp>
      <p:sp>
        <p:nvSpPr>
          <p:cNvPr id="23" name="Rounded Rectangle 22">
            <a:extLst>
              <a:ext uri="{FF2B5EF4-FFF2-40B4-BE49-F238E27FC236}">
                <a16:creationId xmlns:a16="http://schemas.microsoft.com/office/drawing/2014/main" id="{05E25DA6-D469-E04D-9514-0ECA5E6CEBD4}"/>
              </a:ext>
            </a:extLst>
          </p:cNvPr>
          <p:cNvSpPr/>
          <p:nvPr/>
        </p:nvSpPr>
        <p:spPr>
          <a:xfrm>
            <a:off x="5975075" y="6550651"/>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4" name="TextBox 23">
            <a:extLst>
              <a:ext uri="{FF2B5EF4-FFF2-40B4-BE49-F238E27FC236}">
                <a16:creationId xmlns:a16="http://schemas.microsoft.com/office/drawing/2014/main" id="{8DBEB558-6C97-CC4D-9AE0-BAA60B0C987A}"/>
              </a:ext>
            </a:extLst>
          </p:cNvPr>
          <p:cNvSpPr txBox="1"/>
          <p:nvPr/>
        </p:nvSpPr>
        <p:spPr>
          <a:xfrm>
            <a:off x="6272909" y="6689495"/>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transaction Processing Systems</a:t>
            </a:r>
          </a:p>
        </p:txBody>
      </p:sp>
      <p:sp>
        <p:nvSpPr>
          <p:cNvPr id="35" name="Rounded Rectangle 34">
            <a:extLst>
              <a:ext uri="{FF2B5EF4-FFF2-40B4-BE49-F238E27FC236}">
                <a16:creationId xmlns:a16="http://schemas.microsoft.com/office/drawing/2014/main" id="{66006E26-AFC6-5C44-935A-61D072A89B57}"/>
              </a:ext>
            </a:extLst>
          </p:cNvPr>
          <p:cNvSpPr/>
          <p:nvPr/>
        </p:nvSpPr>
        <p:spPr>
          <a:xfrm>
            <a:off x="10246864" y="6550651"/>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36" name="TextBox 35">
            <a:extLst>
              <a:ext uri="{FF2B5EF4-FFF2-40B4-BE49-F238E27FC236}">
                <a16:creationId xmlns:a16="http://schemas.microsoft.com/office/drawing/2014/main" id="{DDA2C463-2044-7A4D-9033-DAB8CF46FF87}"/>
              </a:ext>
            </a:extLst>
          </p:cNvPr>
          <p:cNvSpPr txBox="1"/>
          <p:nvPr/>
        </p:nvSpPr>
        <p:spPr>
          <a:xfrm>
            <a:off x="10544698" y="6689495"/>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transaction Processing Systems</a:t>
            </a:r>
          </a:p>
        </p:txBody>
      </p:sp>
      <p:sp>
        <p:nvSpPr>
          <p:cNvPr id="47" name="Rounded Rectangle 46">
            <a:extLst>
              <a:ext uri="{FF2B5EF4-FFF2-40B4-BE49-F238E27FC236}">
                <a16:creationId xmlns:a16="http://schemas.microsoft.com/office/drawing/2014/main" id="{AA5A1DA4-97E0-3F43-8C90-4790953AF40D}"/>
              </a:ext>
            </a:extLst>
          </p:cNvPr>
          <p:cNvSpPr/>
          <p:nvPr/>
        </p:nvSpPr>
        <p:spPr>
          <a:xfrm>
            <a:off x="14518653" y="6550651"/>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48" name="TextBox 47">
            <a:extLst>
              <a:ext uri="{FF2B5EF4-FFF2-40B4-BE49-F238E27FC236}">
                <a16:creationId xmlns:a16="http://schemas.microsoft.com/office/drawing/2014/main" id="{145F2380-0213-474B-B522-A35AEAB328A3}"/>
              </a:ext>
            </a:extLst>
          </p:cNvPr>
          <p:cNvSpPr txBox="1"/>
          <p:nvPr/>
        </p:nvSpPr>
        <p:spPr>
          <a:xfrm>
            <a:off x="14816487" y="6689495"/>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transaction Processing Systems</a:t>
            </a:r>
          </a:p>
        </p:txBody>
      </p:sp>
      <p:sp>
        <p:nvSpPr>
          <p:cNvPr id="59" name="Rounded Rectangle 58">
            <a:extLst>
              <a:ext uri="{FF2B5EF4-FFF2-40B4-BE49-F238E27FC236}">
                <a16:creationId xmlns:a16="http://schemas.microsoft.com/office/drawing/2014/main" id="{5E52B9F4-5DCC-D44D-9254-58C37386488E}"/>
              </a:ext>
            </a:extLst>
          </p:cNvPr>
          <p:cNvSpPr/>
          <p:nvPr/>
        </p:nvSpPr>
        <p:spPr>
          <a:xfrm>
            <a:off x="18790443" y="6550651"/>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0" name="TextBox 59">
            <a:extLst>
              <a:ext uri="{FF2B5EF4-FFF2-40B4-BE49-F238E27FC236}">
                <a16:creationId xmlns:a16="http://schemas.microsoft.com/office/drawing/2014/main" id="{6BCF6984-D813-A941-BB61-5DFD5B8FED71}"/>
              </a:ext>
            </a:extLst>
          </p:cNvPr>
          <p:cNvSpPr txBox="1"/>
          <p:nvPr/>
        </p:nvSpPr>
        <p:spPr>
          <a:xfrm>
            <a:off x="19088277" y="6689495"/>
            <a:ext cx="3214255"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Building transaction Processing Systems</a:t>
            </a:r>
          </a:p>
        </p:txBody>
      </p:sp>
      <p:sp>
        <p:nvSpPr>
          <p:cNvPr id="13" name="Rounded Rectangle 12">
            <a:extLst>
              <a:ext uri="{FF2B5EF4-FFF2-40B4-BE49-F238E27FC236}">
                <a16:creationId xmlns:a16="http://schemas.microsoft.com/office/drawing/2014/main" id="{EFF0680C-1BF6-154C-8ABC-8287886E203D}"/>
              </a:ext>
            </a:extLst>
          </p:cNvPr>
          <p:cNvSpPr/>
          <p:nvPr/>
        </p:nvSpPr>
        <p:spPr>
          <a:xfrm>
            <a:off x="1718042" y="7914049"/>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4" name="TextBox 13">
            <a:extLst>
              <a:ext uri="{FF2B5EF4-FFF2-40B4-BE49-F238E27FC236}">
                <a16:creationId xmlns:a16="http://schemas.microsoft.com/office/drawing/2014/main" id="{B3BEB52E-D379-5C49-855A-618C067267A5}"/>
              </a:ext>
            </a:extLst>
          </p:cNvPr>
          <p:cNvSpPr txBox="1"/>
          <p:nvPr/>
        </p:nvSpPr>
        <p:spPr>
          <a:xfrm>
            <a:off x="2015876" y="8176004"/>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System Security</a:t>
            </a:r>
          </a:p>
        </p:txBody>
      </p:sp>
      <p:sp>
        <p:nvSpPr>
          <p:cNvPr id="25" name="Rounded Rectangle 24">
            <a:extLst>
              <a:ext uri="{FF2B5EF4-FFF2-40B4-BE49-F238E27FC236}">
                <a16:creationId xmlns:a16="http://schemas.microsoft.com/office/drawing/2014/main" id="{7FC3C42A-B66C-1446-860A-AF803FA56820}"/>
              </a:ext>
            </a:extLst>
          </p:cNvPr>
          <p:cNvSpPr/>
          <p:nvPr/>
        </p:nvSpPr>
        <p:spPr>
          <a:xfrm>
            <a:off x="5989831" y="7914049"/>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6" name="TextBox 25">
            <a:extLst>
              <a:ext uri="{FF2B5EF4-FFF2-40B4-BE49-F238E27FC236}">
                <a16:creationId xmlns:a16="http://schemas.microsoft.com/office/drawing/2014/main" id="{92DEBEC8-9107-3840-8BAF-B196CE5CD35E}"/>
              </a:ext>
            </a:extLst>
          </p:cNvPr>
          <p:cNvSpPr txBox="1"/>
          <p:nvPr/>
        </p:nvSpPr>
        <p:spPr>
          <a:xfrm>
            <a:off x="6287665" y="8176004"/>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System Security</a:t>
            </a:r>
          </a:p>
        </p:txBody>
      </p:sp>
      <p:sp>
        <p:nvSpPr>
          <p:cNvPr id="37" name="Rounded Rectangle 36">
            <a:extLst>
              <a:ext uri="{FF2B5EF4-FFF2-40B4-BE49-F238E27FC236}">
                <a16:creationId xmlns:a16="http://schemas.microsoft.com/office/drawing/2014/main" id="{B8BDCF9B-FF2C-294F-B20C-64F92D3E95EC}"/>
              </a:ext>
            </a:extLst>
          </p:cNvPr>
          <p:cNvSpPr/>
          <p:nvPr/>
        </p:nvSpPr>
        <p:spPr>
          <a:xfrm>
            <a:off x="10261620" y="7914049"/>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38" name="TextBox 37">
            <a:extLst>
              <a:ext uri="{FF2B5EF4-FFF2-40B4-BE49-F238E27FC236}">
                <a16:creationId xmlns:a16="http://schemas.microsoft.com/office/drawing/2014/main" id="{1C8F600D-9DD6-7741-A1D3-5C00CFA65F16}"/>
              </a:ext>
            </a:extLst>
          </p:cNvPr>
          <p:cNvSpPr txBox="1"/>
          <p:nvPr/>
        </p:nvSpPr>
        <p:spPr>
          <a:xfrm>
            <a:off x="10559454" y="8176004"/>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System Security</a:t>
            </a:r>
          </a:p>
        </p:txBody>
      </p:sp>
      <p:sp>
        <p:nvSpPr>
          <p:cNvPr id="49" name="Rounded Rectangle 48">
            <a:extLst>
              <a:ext uri="{FF2B5EF4-FFF2-40B4-BE49-F238E27FC236}">
                <a16:creationId xmlns:a16="http://schemas.microsoft.com/office/drawing/2014/main" id="{C7CDD9A7-620B-CD49-8200-C1BC412C43E6}"/>
              </a:ext>
            </a:extLst>
          </p:cNvPr>
          <p:cNvSpPr/>
          <p:nvPr/>
        </p:nvSpPr>
        <p:spPr>
          <a:xfrm>
            <a:off x="14533409" y="7914049"/>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50" name="TextBox 49">
            <a:extLst>
              <a:ext uri="{FF2B5EF4-FFF2-40B4-BE49-F238E27FC236}">
                <a16:creationId xmlns:a16="http://schemas.microsoft.com/office/drawing/2014/main" id="{65A3B17D-9D40-6F48-9750-F8797D863E71}"/>
              </a:ext>
            </a:extLst>
          </p:cNvPr>
          <p:cNvSpPr txBox="1"/>
          <p:nvPr/>
        </p:nvSpPr>
        <p:spPr>
          <a:xfrm>
            <a:off x="14831243" y="8176004"/>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System Security</a:t>
            </a:r>
          </a:p>
        </p:txBody>
      </p:sp>
      <p:sp>
        <p:nvSpPr>
          <p:cNvPr id="61" name="Rounded Rectangle 60">
            <a:extLst>
              <a:ext uri="{FF2B5EF4-FFF2-40B4-BE49-F238E27FC236}">
                <a16:creationId xmlns:a16="http://schemas.microsoft.com/office/drawing/2014/main" id="{D8134637-A785-984D-96C0-61C213EE8C41}"/>
              </a:ext>
            </a:extLst>
          </p:cNvPr>
          <p:cNvSpPr/>
          <p:nvPr/>
        </p:nvSpPr>
        <p:spPr>
          <a:xfrm>
            <a:off x="18805199" y="7914049"/>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2" name="TextBox 61">
            <a:extLst>
              <a:ext uri="{FF2B5EF4-FFF2-40B4-BE49-F238E27FC236}">
                <a16:creationId xmlns:a16="http://schemas.microsoft.com/office/drawing/2014/main" id="{A6F5F832-B325-E742-BDE9-E247302E9B92}"/>
              </a:ext>
            </a:extLst>
          </p:cNvPr>
          <p:cNvSpPr txBox="1"/>
          <p:nvPr/>
        </p:nvSpPr>
        <p:spPr>
          <a:xfrm>
            <a:off x="19103033" y="8176004"/>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System Security</a:t>
            </a:r>
          </a:p>
        </p:txBody>
      </p:sp>
      <p:sp>
        <p:nvSpPr>
          <p:cNvPr id="15" name="Rounded Rectangle 14">
            <a:extLst>
              <a:ext uri="{FF2B5EF4-FFF2-40B4-BE49-F238E27FC236}">
                <a16:creationId xmlns:a16="http://schemas.microsoft.com/office/drawing/2014/main" id="{ABDBDC27-5832-8241-AE8C-57C2DA08B9AA}"/>
              </a:ext>
            </a:extLst>
          </p:cNvPr>
          <p:cNvSpPr/>
          <p:nvPr/>
        </p:nvSpPr>
        <p:spPr>
          <a:xfrm>
            <a:off x="1718042" y="9277447"/>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51544168-7489-AE47-9176-3EAD49B4FD8A}"/>
              </a:ext>
            </a:extLst>
          </p:cNvPr>
          <p:cNvSpPr txBox="1"/>
          <p:nvPr/>
        </p:nvSpPr>
        <p:spPr>
          <a:xfrm>
            <a:off x="2015876" y="9539402"/>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Engagement Tools</a:t>
            </a:r>
          </a:p>
        </p:txBody>
      </p:sp>
      <p:sp>
        <p:nvSpPr>
          <p:cNvPr id="27" name="Rounded Rectangle 26">
            <a:extLst>
              <a:ext uri="{FF2B5EF4-FFF2-40B4-BE49-F238E27FC236}">
                <a16:creationId xmlns:a16="http://schemas.microsoft.com/office/drawing/2014/main" id="{383F6290-8C0E-0149-BBB5-7D7E20C220AF}"/>
              </a:ext>
            </a:extLst>
          </p:cNvPr>
          <p:cNvSpPr/>
          <p:nvPr/>
        </p:nvSpPr>
        <p:spPr>
          <a:xfrm>
            <a:off x="5989831" y="9277447"/>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28" name="TextBox 27">
            <a:extLst>
              <a:ext uri="{FF2B5EF4-FFF2-40B4-BE49-F238E27FC236}">
                <a16:creationId xmlns:a16="http://schemas.microsoft.com/office/drawing/2014/main" id="{0918CDCD-6733-994B-8D18-E14A17A52F14}"/>
              </a:ext>
            </a:extLst>
          </p:cNvPr>
          <p:cNvSpPr txBox="1"/>
          <p:nvPr/>
        </p:nvSpPr>
        <p:spPr>
          <a:xfrm>
            <a:off x="6287665" y="9539402"/>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Engagement Tools</a:t>
            </a:r>
          </a:p>
        </p:txBody>
      </p:sp>
      <p:sp>
        <p:nvSpPr>
          <p:cNvPr id="39" name="Rounded Rectangle 38">
            <a:extLst>
              <a:ext uri="{FF2B5EF4-FFF2-40B4-BE49-F238E27FC236}">
                <a16:creationId xmlns:a16="http://schemas.microsoft.com/office/drawing/2014/main" id="{2F6D0ABB-385B-2740-87A1-81CB5184DDDB}"/>
              </a:ext>
            </a:extLst>
          </p:cNvPr>
          <p:cNvSpPr/>
          <p:nvPr/>
        </p:nvSpPr>
        <p:spPr>
          <a:xfrm>
            <a:off x="10261620" y="9277447"/>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40" name="TextBox 39">
            <a:extLst>
              <a:ext uri="{FF2B5EF4-FFF2-40B4-BE49-F238E27FC236}">
                <a16:creationId xmlns:a16="http://schemas.microsoft.com/office/drawing/2014/main" id="{695E8B5A-E990-3A48-BE8A-4B5D078C38E4}"/>
              </a:ext>
            </a:extLst>
          </p:cNvPr>
          <p:cNvSpPr txBox="1"/>
          <p:nvPr/>
        </p:nvSpPr>
        <p:spPr>
          <a:xfrm>
            <a:off x="10559454" y="9539402"/>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Engagement Tools</a:t>
            </a:r>
          </a:p>
        </p:txBody>
      </p:sp>
      <p:sp>
        <p:nvSpPr>
          <p:cNvPr id="51" name="Rounded Rectangle 50">
            <a:extLst>
              <a:ext uri="{FF2B5EF4-FFF2-40B4-BE49-F238E27FC236}">
                <a16:creationId xmlns:a16="http://schemas.microsoft.com/office/drawing/2014/main" id="{B951DA3C-39C4-5F4A-AB59-80B0CC35D5B3}"/>
              </a:ext>
            </a:extLst>
          </p:cNvPr>
          <p:cNvSpPr/>
          <p:nvPr/>
        </p:nvSpPr>
        <p:spPr>
          <a:xfrm>
            <a:off x="14533409" y="9277447"/>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52" name="TextBox 51">
            <a:extLst>
              <a:ext uri="{FF2B5EF4-FFF2-40B4-BE49-F238E27FC236}">
                <a16:creationId xmlns:a16="http://schemas.microsoft.com/office/drawing/2014/main" id="{A2291D18-897D-9545-B784-21DD39B1F82B}"/>
              </a:ext>
            </a:extLst>
          </p:cNvPr>
          <p:cNvSpPr txBox="1"/>
          <p:nvPr/>
        </p:nvSpPr>
        <p:spPr>
          <a:xfrm>
            <a:off x="14831243" y="9539402"/>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Engagement Tools</a:t>
            </a:r>
          </a:p>
        </p:txBody>
      </p:sp>
      <p:sp>
        <p:nvSpPr>
          <p:cNvPr id="63" name="Rounded Rectangle 62">
            <a:extLst>
              <a:ext uri="{FF2B5EF4-FFF2-40B4-BE49-F238E27FC236}">
                <a16:creationId xmlns:a16="http://schemas.microsoft.com/office/drawing/2014/main" id="{2224912B-E4BD-1249-8411-439E329C73B6}"/>
              </a:ext>
            </a:extLst>
          </p:cNvPr>
          <p:cNvSpPr/>
          <p:nvPr/>
        </p:nvSpPr>
        <p:spPr>
          <a:xfrm>
            <a:off x="18805199" y="9277447"/>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4" name="TextBox 63">
            <a:extLst>
              <a:ext uri="{FF2B5EF4-FFF2-40B4-BE49-F238E27FC236}">
                <a16:creationId xmlns:a16="http://schemas.microsoft.com/office/drawing/2014/main" id="{70D9E903-3C67-0344-B57B-B00B6D55408C}"/>
              </a:ext>
            </a:extLst>
          </p:cNvPr>
          <p:cNvSpPr txBox="1"/>
          <p:nvPr/>
        </p:nvSpPr>
        <p:spPr>
          <a:xfrm>
            <a:off x="19103033" y="9539402"/>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Engagement Tools</a:t>
            </a:r>
          </a:p>
        </p:txBody>
      </p:sp>
      <p:sp>
        <p:nvSpPr>
          <p:cNvPr id="17" name="Rounded Rectangle 16">
            <a:extLst>
              <a:ext uri="{FF2B5EF4-FFF2-40B4-BE49-F238E27FC236}">
                <a16:creationId xmlns:a16="http://schemas.microsoft.com/office/drawing/2014/main" id="{3907831E-DC57-1B46-AADD-DDE14CB0C064}"/>
              </a:ext>
            </a:extLst>
          </p:cNvPr>
          <p:cNvSpPr/>
          <p:nvPr/>
        </p:nvSpPr>
        <p:spPr>
          <a:xfrm>
            <a:off x="1718042" y="1064084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1354965B-D0A8-5743-BF7B-B92F22CF0FFC}"/>
              </a:ext>
            </a:extLst>
          </p:cNvPr>
          <p:cNvSpPr txBox="1"/>
          <p:nvPr/>
        </p:nvSpPr>
        <p:spPr>
          <a:xfrm>
            <a:off x="2015876" y="10902798"/>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API Solutions</a:t>
            </a:r>
          </a:p>
        </p:txBody>
      </p:sp>
      <p:sp>
        <p:nvSpPr>
          <p:cNvPr id="29" name="Rounded Rectangle 28">
            <a:extLst>
              <a:ext uri="{FF2B5EF4-FFF2-40B4-BE49-F238E27FC236}">
                <a16:creationId xmlns:a16="http://schemas.microsoft.com/office/drawing/2014/main" id="{B909939E-AC34-B648-88A1-6C02863A9858}"/>
              </a:ext>
            </a:extLst>
          </p:cNvPr>
          <p:cNvSpPr/>
          <p:nvPr/>
        </p:nvSpPr>
        <p:spPr>
          <a:xfrm>
            <a:off x="5989831" y="1064084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30" name="TextBox 29">
            <a:extLst>
              <a:ext uri="{FF2B5EF4-FFF2-40B4-BE49-F238E27FC236}">
                <a16:creationId xmlns:a16="http://schemas.microsoft.com/office/drawing/2014/main" id="{CB492DB5-009D-D441-B013-A118BE844776}"/>
              </a:ext>
            </a:extLst>
          </p:cNvPr>
          <p:cNvSpPr txBox="1"/>
          <p:nvPr/>
        </p:nvSpPr>
        <p:spPr>
          <a:xfrm>
            <a:off x="6287665" y="10902798"/>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API Solutions</a:t>
            </a:r>
          </a:p>
        </p:txBody>
      </p:sp>
      <p:sp>
        <p:nvSpPr>
          <p:cNvPr id="41" name="Rounded Rectangle 40">
            <a:extLst>
              <a:ext uri="{FF2B5EF4-FFF2-40B4-BE49-F238E27FC236}">
                <a16:creationId xmlns:a16="http://schemas.microsoft.com/office/drawing/2014/main" id="{D1ABDF80-BC31-034E-AF3E-48B425D23D3E}"/>
              </a:ext>
            </a:extLst>
          </p:cNvPr>
          <p:cNvSpPr/>
          <p:nvPr/>
        </p:nvSpPr>
        <p:spPr>
          <a:xfrm>
            <a:off x="10261620" y="1064084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42" name="TextBox 41">
            <a:extLst>
              <a:ext uri="{FF2B5EF4-FFF2-40B4-BE49-F238E27FC236}">
                <a16:creationId xmlns:a16="http://schemas.microsoft.com/office/drawing/2014/main" id="{3A77006B-2F71-3441-AB8A-9B3928C8A61B}"/>
              </a:ext>
            </a:extLst>
          </p:cNvPr>
          <p:cNvSpPr txBox="1"/>
          <p:nvPr/>
        </p:nvSpPr>
        <p:spPr>
          <a:xfrm>
            <a:off x="10559454" y="10902798"/>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API Solutions</a:t>
            </a:r>
          </a:p>
        </p:txBody>
      </p:sp>
      <p:sp>
        <p:nvSpPr>
          <p:cNvPr id="53" name="Rounded Rectangle 52">
            <a:extLst>
              <a:ext uri="{FF2B5EF4-FFF2-40B4-BE49-F238E27FC236}">
                <a16:creationId xmlns:a16="http://schemas.microsoft.com/office/drawing/2014/main" id="{CCC1821B-500F-D84F-B613-C48D41817B08}"/>
              </a:ext>
            </a:extLst>
          </p:cNvPr>
          <p:cNvSpPr/>
          <p:nvPr/>
        </p:nvSpPr>
        <p:spPr>
          <a:xfrm>
            <a:off x="14533409" y="1064084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54" name="TextBox 53">
            <a:extLst>
              <a:ext uri="{FF2B5EF4-FFF2-40B4-BE49-F238E27FC236}">
                <a16:creationId xmlns:a16="http://schemas.microsoft.com/office/drawing/2014/main" id="{ADF58E7E-4BE0-DE4E-B76A-67BD981B6F98}"/>
              </a:ext>
            </a:extLst>
          </p:cNvPr>
          <p:cNvSpPr txBox="1"/>
          <p:nvPr/>
        </p:nvSpPr>
        <p:spPr>
          <a:xfrm>
            <a:off x="14831243" y="10902798"/>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API Solutions</a:t>
            </a:r>
          </a:p>
        </p:txBody>
      </p:sp>
      <p:sp>
        <p:nvSpPr>
          <p:cNvPr id="65" name="Rounded Rectangle 64">
            <a:extLst>
              <a:ext uri="{FF2B5EF4-FFF2-40B4-BE49-F238E27FC236}">
                <a16:creationId xmlns:a16="http://schemas.microsoft.com/office/drawing/2014/main" id="{A86B5C14-93D9-754F-A31A-721815AB21BC}"/>
              </a:ext>
            </a:extLst>
          </p:cNvPr>
          <p:cNvSpPr/>
          <p:nvPr/>
        </p:nvSpPr>
        <p:spPr>
          <a:xfrm>
            <a:off x="18805199" y="10640843"/>
            <a:ext cx="3809922" cy="914400"/>
          </a:xfrm>
          <a:prstGeom prst="roundRect">
            <a:avLst/>
          </a:prstGeom>
          <a:solidFill>
            <a:srgbClr val="F6F7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6" name="TextBox 65">
            <a:extLst>
              <a:ext uri="{FF2B5EF4-FFF2-40B4-BE49-F238E27FC236}">
                <a16:creationId xmlns:a16="http://schemas.microsoft.com/office/drawing/2014/main" id="{04C9EBB1-AE85-7E46-BE65-F59A43F33698}"/>
              </a:ext>
            </a:extLst>
          </p:cNvPr>
          <p:cNvSpPr txBox="1"/>
          <p:nvPr/>
        </p:nvSpPr>
        <p:spPr>
          <a:xfrm>
            <a:off x="19103033" y="10902798"/>
            <a:ext cx="3214255" cy="3904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1600" cap="none" spc="0">
                <a:solidFill>
                  <a:srgbClr val="5E5E5E"/>
                </a:solidFill>
                <a:latin typeface="Arial" panose="020B0604020202020204" pitchFamily="34" charset="0"/>
                <a:ea typeface="Helvetica Light"/>
                <a:cs typeface="Arial" panose="020B0604020202020204" pitchFamily="34" charset="0"/>
                <a:sym typeface="Helvetica Light"/>
              </a:rPr>
              <a:t>API Solutions</a:t>
            </a:r>
          </a:p>
        </p:txBody>
      </p:sp>
    </p:spTree>
    <p:extLst>
      <p:ext uri="{BB962C8B-B14F-4D97-AF65-F5344CB8AC3E}">
        <p14:creationId xmlns:p14="http://schemas.microsoft.com/office/powerpoint/2010/main" val="2960291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Goes Here">
            <a:extLst>
              <a:ext uri="{FF2B5EF4-FFF2-40B4-BE49-F238E27FC236}">
                <a16:creationId xmlns:a16="http://schemas.microsoft.com/office/drawing/2014/main" id="{50A34477-1F11-D54F-B92B-76C1BF1CB69D}"/>
              </a:ext>
            </a:extLst>
          </p:cNvPr>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Client Challenges</a:t>
            </a:r>
          </a:p>
        </p:txBody>
      </p:sp>
      <p:graphicFrame>
        <p:nvGraphicFramePr>
          <p:cNvPr id="2" name="Table 1">
            <a:extLst>
              <a:ext uri="{FF2B5EF4-FFF2-40B4-BE49-F238E27FC236}">
                <a16:creationId xmlns:a16="http://schemas.microsoft.com/office/drawing/2014/main" id="{CB2E46A3-FF8E-DD45-886D-AD98C774C535}"/>
              </a:ext>
            </a:extLst>
          </p:cNvPr>
          <p:cNvGraphicFramePr>
            <a:graphicFrameLocks noGrp="1"/>
          </p:cNvGraphicFramePr>
          <p:nvPr/>
        </p:nvGraphicFramePr>
        <p:xfrm>
          <a:off x="1871330" y="4431600"/>
          <a:ext cx="20648428" cy="7878818"/>
        </p:xfrm>
        <a:graphic>
          <a:graphicData uri="http://schemas.openxmlformats.org/drawingml/2006/table">
            <a:tbl>
              <a:tblPr/>
              <a:tblGrid>
                <a:gridCol w="5155788">
                  <a:extLst>
                    <a:ext uri="{9D8B030D-6E8A-4147-A177-3AD203B41FA5}">
                      <a16:colId xmlns:a16="http://schemas.microsoft.com/office/drawing/2014/main" val="1959080207"/>
                    </a:ext>
                  </a:extLst>
                </a:gridCol>
                <a:gridCol w="5168426">
                  <a:extLst>
                    <a:ext uri="{9D8B030D-6E8A-4147-A177-3AD203B41FA5}">
                      <a16:colId xmlns:a16="http://schemas.microsoft.com/office/drawing/2014/main" val="3562501355"/>
                    </a:ext>
                  </a:extLst>
                </a:gridCol>
                <a:gridCol w="5155788">
                  <a:extLst>
                    <a:ext uri="{9D8B030D-6E8A-4147-A177-3AD203B41FA5}">
                      <a16:colId xmlns:a16="http://schemas.microsoft.com/office/drawing/2014/main" val="4086550453"/>
                    </a:ext>
                  </a:extLst>
                </a:gridCol>
                <a:gridCol w="5168426">
                  <a:extLst>
                    <a:ext uri="{9D8B030D-6E8A-4147-A177-3AD203B41FA5}">
                      <a16:colId xmlns:a16="http://schemas.microsoft.com/office/drawing/2014/main" val="715165184"/>
                    </a:ext>
                  </a:extLst>
                </a:gridCol>
              </a:tblGrid>
              <a:tr h="1027671">
                <a:tc>
                  <a:txBody>
                    <a:bodyPr/>
                    <a:lstStyle/>
                    <a:p>
                      <a:pPr algn="ctr"/>
                      <a:r>
                        <a:rPr lang="en-GB" sz="2400" b="1">
                          <a:solidFill>
                            <a:srgbClr val="000000"/>
                          </a:solidFill>
                          <a:effectLst/>
                          <a:latin typeface="Arial" panose="020B0604020202020204" pitchFamily="34" charset="0"/>
                          <a:cs typeface="Arial" panose="020B0604020202020204" pitchFamily="34" charset="0"/>
                        </a:rPr>
                        <a:t>Motivations</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noFill/>
                      <a:prstDash val="solid"/>
                      <a:round/>
                      <a:headEnd type="none" w="med" len="med"/>
                      <a:tailEnd type="none" w="med" len="med"/>
                    </a:lnL>
                    <a:lnR w="12700" cap="flat" cmpd="sng" algn="ctr">
                      <a:solidFill>
                        <a:schemeClr val="bg2"/>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What and for Who</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Data</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Legacy Technology</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dash"/>
                      <a:round/>
                      <a:headEnd type="none" w="med" len="med"/>
                      <a:tailEnd type="none" w="med" len="med"/>
                    </a:lnB>
                  </a:tcPr>
                </a:tc>
                <a:extLst>
                  <a:ext uri="{0D108BD9-81ED-4DB2-BD59-A6C34878D82A}">
                    <a16:rowId xmlns:a16="http://schemas.microsoft.com/office/drawing/2014/main" val="91484065"/>
                  </a:ext>
                </a:extLst>
              </a:tr>
              <a:tr h="2904887">
                <a:tc>
                  <a:txBody>
                    <a:bodyPr/>
                    <a:lstStyle/>
                    <a:p>
                      <a:pPr algn="ctr"/>
                      <a:r>
                        <a:rPr lang="en-GB" sz="2400" b="1">
                          <a:solidFill>
                            <a:srgbClr val="000000"/>
                          </a:solidFill>
                          <a:effectLst/>
                          <a:latin typeface="Arial" panose="020B0604020202020204" pitchFamily="34" charset="0"/>
                          <a:cs typeface="Arial" panose="020B0604020202020204" pitchFamily="34" charset="0"/>
                        </a:rPr>
                        <a:t>Deliver an open platform that will enable and accelerate participation in the UK flexible energy market</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noFill/>
                      <a:prstDash val="solid"/>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One single open portal that all accredited market participants will be able to access and use</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err="1">
                          <a:solidFill>
                            <a:srgbClr val="000000"/>
                          </a:solidFill>
                          <a:effectLst/>
                          <a:latin typeface="Arial" panose="020B0604020202020204" pitchFamily="34" charset="0"/>
                          <a:cs typeface="Arial" panose="020B0604020202020204" pitchFamily="34" charset="0"/>
                        </a:rPr>
                        <a:t>ElectraLink</a:t>
                      </a:r>
                      <a:r>
                        <a:rPr lang="en-GB" sz="2400" b="1">
                          <a:solidFill>
                            <a:srgbClr val="000000"/>
                          </a:solidFill>
                          <a:effectLst/>
                          <a:latin typeface="Arial" panose="020B0604020202020204" pitchFamily="34" charset="0"/>
                          <a:cs typeface="Arial" panose="020B0604020202020204" pitchFamily="34" charset="0"/>
                        </a:rPr>
                        <a:t> has worked with the industry to understand what data is needed and for this to be delivered as a single source of truth by the  </a:t>
                      </a:r>
                      <a:endParaRPr lang="en-GB" sz="2400">
                        <a:effectLst/>
                        <a:latin typeface="Arial" panose="020B0604020202020204" pitchFamily="34" charset="0"/>
                        <a:cs typeface="Arial" panose="020B0604020202020204" pitchFamily="34" charset="0"/>
                      </a:endParaRPr>
                    </a:p>
                    <a:p>
                      <a:pPr algn="ctr"/>
                      <a:r>
                        <a:rPr lang="en-GB" sz="2400" b="1" err="1">
                          <a:solidFill>
                            <a:srgbClr val="000000"/>
                          </a:solidFill>
                          <a:effectLst/>
                          <a:latin typeface="Arial" panose="020B0604020202020204" pitchFamily="34" charset="0"/>
                          <a:cs typeface="Arial" panose="020B0604020202020204" pitchFamily="34" charset="0"/>
                        </a:rPr>
                        <a:t>Flexr</a:t>
                      </a:r>
                      <a:r>
                        <a:rPr lang="en-GB" sz="2400" b="1">
                          <a:solidFill>
                            <a:srgbClr val="000000"/>
                          </a:solidFill>
                          <a:effectLst/>
                          <a:latin typeface="Arial" panose="020B0604020202020204" pitchFamily="34" charset="0"/>
                          <a:cs typeface="Arial" panose="020B0604020202020204" pitchFamily="34" charset="0"/>
                        </a:rPr>
                        <a:t> Open Platform</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solidFill>
                        <a:schemeClr val="bg2"/>
                      </a:solidFill>
                      <a:prstDash val="dash"/>
                      <a:round/>
                      <a:headEnd type="none" w="med" len="med"/>
                      <a:tailEnd type="none" w="med" len="med"/>
                    </a:lnB>
                  </a:tcPr>
                </a:tc>
                <a:tc>
                  <a:txBody>
                    <a:bodyPr/>
                    <a:lstStyle/>
                    <a:p>
                      <a:pPr algn="ctr"/>
                      <a:r>
                        <a:rPr lang="en-GB" sz="2400" b="1">
                          <a:solidFill>
                            <a:srgbClr val="000000"/>
                          </a:solidFill>
                          <a:effectLst/>
                          <a:latin typeface="Arial" panose="020B0604020202020204" pitchFamily="34" charset="0"/>
                          <a:cs typeface="Arial" panose="020B0604020202020204" pitchFamily="34" charset="0"/>
                        </a:rPr>
                        <a:t>ElectraLink propose that Flexr as </a:t>
                      </a:r>
                      <a:br>
                        <a:rPr lang="en-GB" sz="2400" b="1">
                          <a:solidFill>
                            <a:srgbClr val="000000"/>
                          </a:solidFill>
                          <a:effectLst/>
                          <a:latin typeface="Arial" panose="020B0604020202020204" pitchFamily="34" charset="0"/>
                          <a:cs typeface="Arial" panose="020B0604020202020204" pitchFamily="34" charset="0"/>
                        </a:rPr>
                      </a:br>
                      <a:r>
                        <a:rPr lang="en-GB" sz="2400" b="1">
                          <a:solidFill>
                            <a:srgbClr val="000000"/>
                          </a:solidFill>
                          <a:effectLst/>
                          <a:latin typeface="Arial" panose="020B0604020202020204" pitchFamily="34" charset="0"/>
                          <a:cs typeface="Arial" panose="020B0604020202020204" pitchFamily="34" charset="0"/>
                        </a:rPr>
                        <a:t>a technology will be based on proven best practices​</a:t>
                      </a:r>
                      <a:endParaRPr lang="en-GB" sz="2400">
                        <a:effectLst/>
                        <a:latin typeface="Arial" panose="020B0604020202020204" pitchFamily="34" charset="0"/>
                        <a:cs typeface="Arial" panose="020B0604020202020204" pitchFamily="34" charset="0"/>
                      </a:endParaRPr>
                    </a:p>
                  </a:txBody>
                  <a:tcPr marL="38100" marR="38100" marT="38100" marB="38100" anchor="ctr">
                    <a:lnL w="12700" cap="flat" cmpd="sng" algn="ctr">
                      <a:solidFill>
                        <a:schemeClr val="bg2"/>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dash"/>
                      <a:round/>
                      <a:headEnd type="none" w="med" len="med"/>
                      <a:tailEnd type="none" w="med" len="med"/>
                    </a:lnT>
                    <a:lnB w="12700" cap="flat" cmpd="sng" algn="ctr">
                      <a:solidFill>
                        <a:schemeClr val="bg2"/>
                      </a:solidFill>
                      <a:prstDash val="dash"/>
                      <a:round/>
                      <a:headEnd type="none" w="med" len="med"/>
                      <a:tailEnd type="none" w="med" len="med"/>
                    </a:lnB>
                  </a:tcPr>
                </a:tc>
                <a:extLst>
                  <a:ext uri="{0D108BD9-81ED-4DB2-BD59-A6C34878D82A}">
                    <a16:rowId xmlns:a16="http://schemas.microsoft.com/office/drawing/2014/main" val="1817236674"/>
                  </a:ext>
                </a:extLst>
              </a:tr>
              <a:tr h="3946260">
                <a:tc>
                  <a:txBody>
                    <a:bodyPr/>
                    <a:lstStyle/>
                    <a:p>
                      <a:pPr algn="ctr"/>
                      <a:r>
                        <a:rPr lang="en-GB" sz="2000" b="0">
                          <a:solidFill>
                            <a:srgbClr val="5E5E5E"/>
                          </a:solidFill>
                          <a:effectLst/>
                          <a:latin typeface="Arial" panose="020B0604020202020204" pitchFamily="34" charset="0"/>
                          <a:cs typeface="Arial" panose="020B0604020202020204" pitchFamily="34" charset="0"/>
                        </a:rPr>
                        <a:t>The </a:t>
                      </a: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platform will be hosted on the cloud to ensure cutting edge technology, security, availability and scale.​</a:t>
                      </a:r>
                    </a:p>
                    <a:p>
                      <a:pPr algn="ctr"/>
                      <a:r>
                        <a:rPr lang="en-GB" sz="2000" b="0">
                          <a:solidFill>
                            <a:srgbClr val="5E5E5E"/>
                          </a:solidFill>
                          <a:effectLst/>
                          <a:latin typeface="Arial" panose="020B0604020202020204" pitchFamily="34" charset="0"/>
                          <a:cs typeface="Arial" panose="020B0604020202020204" pitchFamily="34" charset="0"/>
                        </a:rPr>
                        <a:t>The </a:t>
                      </a: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platform will employ industry best practice data control using Attribute Based Access Control (ABAC) to ensure all data access is controlled and secure.</a:t>
                      </a:r>
                    </a:p>
                  </a:txBody>
                  <a:tcPr marL="38100" marR="38100" marT="38100" marB="38100" anchor="ctr">
                    <a:lnL w="12700" cap="flat" cmpd="sng" algn="ctr">
                      <a:noFill/>
                      <a:prstDash val="solid"/>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2000" b="0">
                          <a:solidFill>
                            <a:srgbClr val="5E5E5E"/>
                          </a:solidFill>
                          <a:effectLst/>
                          <a:latin typeface="Arial" panose="020B0604020202020204" pitchFamily="34" charset="0"/>
                          <a:cs typeface="Arial" panose="020B0604020202020204" pitchFamily="34" charset="0"/>
                        </a:rPr>
                        <a:t>The portal will enable:</a:t>
                      </a:r>
                    </a:p>
                    <a:p>
                      <a:pPr algn="ctr"/>
                      <a:r>
                        <a:rPr lang="en-GB" sz="2000" b="0">
                          <a:solidFill>
                            <a:srgbClr val="5E5E5E"/>
                          </a:solidFill>
                          <a:effectLst/>
                          <a:latin typeface="Arial" panose="020B0604020202020204" pitchFamily="34" charset="0"/>
                          <a:cs typeface="Arial" panose="020B0604020202020204" pitchFamily="34" charset="0"/>
                        </a:rPr>
                        <a:t>1. participant accreditation​</a:t>
                      </a:r>
                    </a:p>
                    <a:p>
                      <a:pPr algn="ctr"/>
                      <a:r>
                        <a:rPr lang="en-GB" sz="2000" b="0">
                          <a:solidFill>
                            <a:srgbClr val="5E5E5E"/>
                          </a:solidFill>
                          <a:effectLst/>
                          <a:latin typeface="Arial" panose="020B0604020202020204" pitchFamily="34" charset="0"/>
                          <a:cs typeface="Arial" panose="020B0604020202020204" pitchFamily="34" charset="0"/>
                        </a:rPr>
                        <a:t>2. access to shared repositories​</a:t>
                      </a:r>
                    </a:p>
                    <a:p>
                      <a:pPr algn="ctr"/>
                      <a:r>
                        <a:rPr lang="en-GB" sz="2000" b="0">
                          <a:solidFill>
                            <a:srgbClr val="5E5E5E"/>
                          </a:solidFill>
                          <a:effectLst/>
                          <a:latin typeface="Arial" panose="020B0604020202020204" pitchFamily="34" charset="0"/>
                          <a:cs typeface="Arial" panose="020B0604020202020204" pitchFamily="34" charset="0"/>
                        </a:rPr>
                        <a:t>3. access to reports and insights​</a:t>
                      </a:r>
                    </a:p>
                    <a:p>
                      <a:pPr algn="ctr"/>
                      <a:r>
                        <a:rPr lang="en-GB" sz="2000" b="0">
                          <a:solidFill>
                            <a:srgbClr val="5E5E5E"/>
                          </a:solidFill>
                          <a:effectLst/>
                          <a:latin typeface="Arial" panose="020B0604020202020204" pitchFamily="34" charset="0"/>
                          <a:cs typeface="Arial" panose="020B0604020202020204" pitchFamily="34" charset="0"/>
                        </a:rPr>
                        <a:t>All accredited market participants will be enrolled to use the common market services that will enable automated data sharing.</a:t>
                      </a: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2000" b="0" err="1">
                          <a:solidFill>
                            <a:srgbClr val="5E5E5E"/>
                          </a:solidFill>
                          <a:effectLst/>
                          <a:latin typeface="Arial" panose="020B0604020202020204" pitchFamily="34" charset="0"/>
                          <a:cs typeface="Arial" panose="020B0604020202020204" pitchFamily="34" charset="0"/>
                        </a:rPr>
                        <a:t>ElectraLink</a:t>
                      </a:r>
                      <a:r>
                        <a:rPr lang="en-GB" sz="2000" b="0">
                          <a:solidFill>
                            <a:srgbClr val="5E5E5E"/>
                          </a:solidFill>
                          <a:effectLst/>
                          <a:latin typeface="Arial" panose="020B0604020202020204" pitchFamily="34" charset="0"/>
                          <a:cs typeface="Arial" panose="020B0604020202020204" pitchFamily="34" charset="0"/>
                        </a:rPr>
                        <a:t> suggests that more data will need to be stored and used by DNOs in the future to enable the flexibility market to operate.​</a:t>
                      </a:r>
                    </a:p>
                    <a:p>
                      <a:pPr algn="ctr"/>
                      <a:r>
                        <a:rPr lang="en-GB" sz="2000" b="0" err="1">
                          <a:solidFill>
                            <a:srgbClr val="5E5E5E"/>
                          </a:solidFill>
                          <a:effectLst/>
                          <a:latin typeface="Arial" panose="020B0604020202020204" pitchFamily="34" charset="0"/>
                          <a:cs typeface="Arial" panose="020B0604020202020204" pitchFamily="34" charset="0"/>
                        </a:rPr>
                        <a:t>ElectraLink</a:t>
                      </a:r>
                      <a:r>
                        <a:rPr lang="en-GB" sz="2000" b="0">
                          <a:solidFill>
                            <a:srgbClr val="5E5E5E"/>
                          </a:solidFill>
                          <a:effectLst/>
                          <a:latin typeface="Arial" panose="020B0604020202020204" pitchFamily="34" charset="0"/>
                          <a:cs typeface="Arial" panose="020B0604020202020204" pitchFamily="34" charset="0"/>
                        </a:rPr>
                        <a:t> understand the scale of the challenge in terms of “surfacing” data from DNO technical estates into the </a:t>
                      </a: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Open Platform.</a:t>
                      </a:r>
                    </a:p>
                  </a:txBody>
                  <a:tcPr marL="38100" marR="38100" marT="38100" marB="38100"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T w="12700" cap="flat" cmpd="sng" algn="ctr">
                      <a:solidFill>
                        <a:schemeClr val="bg2"/>
                      </a:solidFill>
                      <a:prstDash val="dash"/>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2000" b="0">
                          <a:solidFill>
                            <a:srgbClr val="5E5E5E"/>
                          </a:solidFill>
                          <a:effectLst/>
                          <a:latin typeface="Arial" panose="020B0604020202020204" pitchFamily="34" charset="0"/>
                          <a:cs typeface="Arial" panose="020B0604020202020204" pitchFamily="34" charset="0"/>
                        </a:rPr>
                        <a:t>More data will need to be stored and used by DNOs in the future to enable the flexibility market to operate.</a:t>
                      </a:r>
                    </a:p>
                    <a:p>
                      <a:pPr algn="ctr"/>
                      <a:r>
                        <a:rPr lang="en-GB" sz="2000" b="0">
                          <a:solidFill>
                            <a:srgbClr val="5E5E5E"/>
                          </a:solidFill>
                          <a:effectLst/>
                          <a:latin typeface="Arial" panose="020B0604020202020204" pitchFamily="34" charset="0"/>
                          <a:cs typeface="Arial" panose="020B0604020202020204" pitchFamily="34" charset="0"/>
                        </a:rPr>
                        <a:t>​</a:t>
                      </a: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will be hosted on a cloud platform​​.</a:t>
                      </a:r>
                    </a:p>
                    <a:p>
                      <a:pPr algn="ctr"/>
                      <a:r>
                        <a:rPr lang="en-GB" sz="2000" b="0" err="1">
                          <a:solidFill>
                            <a:srgbClr val="5E5E5E"/>
                          </a:solidFill>
                          <a:effectLst/>
                          <a:latin typeface="Arial" panose="020B0604020202020204" pitchFamily="34" charset="0"/>
                          <a:cs typeface="Arial" panose="020B0604020202020204" pitchFamily="34" charset="0"/>
                        </a:rPr>
                        <a:t>Flexr</a:t>
                      </a:r>
                      <a:r>
                        <a:rPr lang="en-GB" sz="2000" b="0">
                          <a:solidFill>
                            <a:srgbClr val="5E5E5E"/>
                          </a:solidFill>
                          <a:effectLst/>
                          <a:latin typeface="Arial" panose="020B0604020202020204" pitchFamily="34" charset="0"/>
                          <a:cs typeface="Arial" panose="020B0604020202020204" pitchFamily="34" charset="0"/>
                        </a:rPr>
                        <a:t> will have agreed SLAs.</a:t>
                      </a:r>
                    </a:p>
                  </a:txBody>
                  <a:tcPr marL="38100" marR="38100" marT="38100" marB="38100" anchor="ctr">
                    <a:lnL w="12700" cap="flat" cmpd="sng" algn="ctr">
                      <a:solidFill>
                        <a:schemeClr val="bg2"/>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dash"/>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64397611"/>
                  </a:ext>
                </a:extLst>
              </a:tr>
            </a:tbl>
          </a:graphicData>
        </a:graphic>
      </p:graphicFrame>
      <p:sp>
        <p:nvSpPr>
          <p:cNvPr id="9" name="Pay.UK  Services Proposal -  2. Our Proposal">
            <a:extLst>
              <a:ext uri="{FF2B5EF4-FFF2-40B4-BE49-F238E27FC236}">
                <a16:creationId xmlns:a16="http://schemas.microsoft.com/office/drawing/2014/main" id="{C57B3895-A21E-FF49-BCEE-32F8E1DC49BB}"/>
              </a:ext>
            </a:extLst>
          </p:cNvPr>
          <p:cNvSpPr txBox="1"/>
          <p:nvPr/>
        </p:nvSpPr>
        <p:spPr>
          <a:xfrm>
            <a:off x="1703286" y="210051"/>
            <a:ext cx="4352152"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5"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B415D54C-349E-9C40-8BD7-92DE9DE3BDA5}"/>
              </a:ext>
            </a:extLst>
          </p:cNvPr>
          <p:cNvSpPr txBox="1"/>
          <p:nvPr/>
        </p:nvSpPr>
        <p:spPr>
          <a:xfrm>
            <a:off x="1718042" y="2927594"/>
            <a:ext cx="20801716" cy="10675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spAutoFit/>
          </a:bodyPr>
          <a:lstStyle/>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000" spc="0">
                <a:solidFill>
                  <a:schemeClr val="bg1"/>
                </a:solidFill>
                <a:latin typeface="Arial" panose="020B0604020202020204" pitchFamily="34" charset="0"/>
                <a:cs typeface="Arial" panose="020B0604020202020204" pitchFamily="34" charset="0"/>
              </a:rPr>
              <a:t>Lorem ipsum </a:t>
            </a:r>
            <a:r>
              <a:rPr lang="en-GB" sz="2000" spc="0" err="1">
                <a:solidFill>
                  <a:schemeClr val="bg1"/>
                </a:solidFill>
                <a:latin typeface="Arial" panose="020B0604020202020204" pitchFamily="34" charset="0"/>
                <a:cs typeface="Arial" panose="020B0604020202020204" pitchFamily="34" charset="0"/>
              </a:rPr>
              <a:t>dolor</a:t>
            </a:r>
            <a:r>
              <a:rPr lang="en-GB" sz="2000" spc="0">
                <a:solidFill>
                  <a:schemeClr val="bg1"/>
                </a:solidFill>
                <a:latin typeface="Arial" panose="020B0604020202020204" pitchFamily="34" charset="0"/>
                <a:cs typeface="Arial" panose="020B0604020202020204" pitchFamily="34" charset="0"/>
              </a:rPr>
              <a:t> sit </a:t>
            </a:r>
            <a:r>
              <a:rPr lang="en-GB" sz="2000" spc="0" err="1">
                <a:solidFill>
                  <a:schemeClr val="bg1"/>
                </a:solidFill>
                <a:latin typeface="Arial" panose="020B0604020202020204" pitchFamily="34" charset="0"/>
                <a:cs typeface="Arial" panose="020B0604020202020204" pitchFamily="34" charset="0"/>
              </a:rPr>
              <a:t>amet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consectetur</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adipiscing</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elit</a:t>
            </a:r>
            <a:r>
              <a:rPr lang="en-GB" sz="2000" spc="0">
                <a:solidFill>
                  <a:schemeClr val="bg1"/>
                </a:solidFill>
                <a:latin typeface="Arial" panose="020B0604020202020204" pitchFamily="34" charset="0"/>
                <a:cs typeface="Arial" panose="020B0604020202020204" pitchFamily="34" charset="0"/>
              </a:rPr>
              <a:t>. Vestibulum </a:t>
            </a:r>
            <a:r>
              <a:rPr lang="en-GB" sz="2000" spc="0" err="1">
                <a:solidFill>
                  <a:schemeClr val="bg1"/>
                </a:solidFill>
                <a:latin typeface="Arial" panose="020B0604020202020204" pitchFamily="34" charset="0"/>
                <a:cs typeface="Arial" panose="020B0604020202020204" pitchFamily="34" charset="0"/>
              </a:rPr>
              <a:t>tristique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quam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eu</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tempor</a:t>
            </a:r>
            <a:r>
              <a:rPr lang="en-GB" sz="2000" spc="0">
                <a:solidFill>
                  <a:schemeClr val="bg1"/>
                </a:solidFill>
                <a:latin typeface="Arial" panose="020B0604020202020204" pitchFamily="34" charset="0"/>
                <a:cs typeface="Arial" panose="020B0604020202020204" pitchFamily="34" charset="0"/>
              </a:rPr>
              <a:t>. Duis a </a:t>
            </a:r>
            <a:r>
              <a:rPr lang="en-GB" sz="2000" spc="0" err="1">
                <a:solidFill>
                  <a:schemeClr val="bg1"/>
                </a:solidFill>
                <a:latin typeface="Arial" panose="020B0604020202020204" pitchFamily="34" charset="0"/>
                <a:cs typeface="Arial" panose="020B0604020202020204" pitchFamily="34" charset="0"/>
              </a:rPr>
              <a:t>imperdiet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velit</a:t>
            </a:r>
            <a:r>
              <a:rPr lang="en-GB" sz="2000" spc="0">
                <a:solidFill>
                  <a:schemeClr val="bg1"/>
                </a:solidFill>
                <a:latin typeface="Arial" panose="020B0604020202020204" pitchFamily="34" charset="0"/>
                <a:cs typeface="Arial" panose="020B0604020202020204" pitchFamily="34" charset="0"/>
              </a:rPr>
              <a:t>, non </a:t>
            </a:r>
            <a:r>
              <a:rPr lang="en-GB" sz="2000" spc="0" err="1">
                <a:solidFill>
                  <a:schemeClr val="bg1"/>
                </a:solidFill>
                <a:latin typeface="Arial" panose="020B0604020202020204" pitchFamily="34" charset="0"/>
                <a:cs typeface="Arial" panose="020B0604020202020204" pitchFamily="34" charset="0"/>
              </a:rPr>
              <a:t>scelerisque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risus</a:t>
            </a:r>
            <a:r>
              <a:rPr lang="en-GB" sz="2000" spc="0">
                <a:solidFill>
                  <a:schemeClr val="bg1"/>
                </a:solidFill>
                <a:latin typeface="Arial" panose="020B0604020202020204" pitchFamily="34" charset="0"/>
                <a:cs typeface="Arial" panose="020B0604020202020204" pitchFamily="34" charset="0"/>
              </a:rPr>
              <a:t>. Cras </a:t>
            </a:r>
            <a:r>
              <a:rPr lang="en-GB" sz="2000" spc="0" err="1">
                <a:solidFill>
                  <a:schemeClr val="bg1"/>
                </a:solidFill>
                <a:latin typeface="Arial" panose="020B0604020202020204" pitchFamily="34" charset="0"/>
                <a:cs typeface="Arial" panose="020B0604020202020204" pitchFamily="34" charset="0"/>
              </a:rPr>
              <a:t>imperdiet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pellentesque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vehicula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tellus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mollis</a:t>
            </a:r>
            <a:r>
              <a:rPr lang="en-GB" sz="2000" spc="0">
                <a:solidFill>
                  <a:schemeClr val="bg1"/>
                </a:solidFill>
                <a:latin typeface="Arial" panose="020B0604020202020204" pitchFamily="34" charset="0"/>
                <a:cs typeface="Arial" panose="020B0604020202020204" pitchFamily="34" charset="0"/>
              </a:rPr>
              <a:t> in. Duis vitae libero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venenatis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augue</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aliquam</a:t>
            </a:r>
            <a:r>
              <a:rPr lang="en-GB" sz="2000" spc="0">
                <a:solidFill>
                  <a:schemeClr val="bg1"/>
                </a:solidFill>
                <a:latin typeface="Arial" panose="020B0604020202020204" pitchFamily="34" charset="0"/>
                <a:cs typeface="Arial" panose="020B0604020202020204" pitchFamily="34" charset="0"/>
              </a:rPr>
              <a:t> ante. Aenean </a:t>
            </a:r>
            <a:r>
              <a:rPr lang="en-GB" sz="2000" spc="0" err="1">
                <a:solidFill>
                  <a:schemeClr val="bg1"/>
                </a:solidFill>
                <a:latin typeface="Arial" panose="020B0604020202020204" pitchFamily="34" charset="0"/>
                <a:cs typeface="Arial" panose="020B0604020202020204" pitchFamily="34" charset="0"/>
              </a:rPr>
              <a:t>vel</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elit</a:t>
            </a:r>
            <a:r>
              <a:rPr lang="en-GB" sz="2000" spc="0">
                <a:solidFill>
                  <a:schemeClr val="bg1"/>
                </a:solidFill>
                <a:latin typeface="Arial" panose="020B0604020202020204" pitchFamily="34" charset="0"/>
                <a:cs typeface="Arial" panose="020B0604020202020204" pitchFamily="34" charset="0"/>
              </a:rPr>
              <a:t> gravida, </a:t>
            </a:r>
            <a:r>
              <a:rPr lang="en-GB" sz="2000" spc="0" err="1">
                <a:solidFill>
                  <a:schemeClr val="bg1"/>
                </a:solidFill>
                <a:latin typeface="Arial" panose="020B0604020202020204" pitchFamily="34" charset="0"/>
                <a:cs typeface="Arial" panose="020B0604020202020204" pitchFamily="34" charset="0"/>
              </a:rPr>
              <a:t>pellentesque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faucibus</a:t>
            </a:r>
            <a:r>
              <a:rPr lang="en-GB" sz="2000" spc="0">
                <a:solidFill>
                  <a:schemeClr val="bg1"/>
                </a:solidFill>
                <a:latin typeface="Arial" panose="020B0604020202020204" pitchFamily="34" charset="0"/>
                <a:cs typeface="Arial" panose="020B0604020202020204" pitchFamily="34" charset="0"/>
              </a:rPr>
              <a:t> ante. In </a:t>
            </a:r>
            <a:r>
              <a:rPr lang="en-GB" sz="2000" spc="0" err="1">
                <a:solidFill>
                  <a:schemeClr val="bg1"/>
                </a:solidFill>
                <a:latin typeface="Arial" panose="020B0604020202020204" pitchFamily="34" charset="0"/>
                <a:cs typeface="Arial" panose="020B0604020202020204" pitchFamily="34" charset="0"/>
              </a:rPr>
              <a:t>hac</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habitasse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platea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dictumst</a:t>
            </a:r>
            <a:r>
              <a:rPr lang="en-GB" sz="2000" spc="0">
                <a:solidFill>
                  <a:schemeClr val="bg1"/>
                </a:solidFill>
                <a:latin typeface="Arial" panose="020B0604020202020204" pitchFamily="34" charset="0"/>
                <a:cs typeface="Arial" panose="020B0604020202020204" pitchFamily="34" charset="0"/>
              </a:rPr>
              <a:t>. Aenean auctor nisi </a:t>
            </a:r>
            <a:r>
              <a:rPr lang="en-GB" sz="2000" spc="0" err="1">
                <a:solidFill>
                  <a:schemeClr val="bg1"/>
                </a:solidFill>
                <a:latin typeface="Arial" panose="020B0604020202020204" pitchFamily="34" charset="0"/>
                <a:cs typeface="Arial" panose="020B0604020202020204" pitchFamily="34" charset="0"/>
              </a:rPr>
              <a:t>leo</a:t>
            </a:r>
            <a:r>
              <a:rPr lang="en-GB" sz="2000" spc="0">
                <a:solidFill>
                  <a:schemeClr val="bg1"/>
                </a:solidFill>
                <a:latin typeface="Arial" panose="020B0604020202020204" pitchFamily="34" charset="0"/>
                <a:cs typeface="Arial" panose="020B0604020202020204" pitchFamily="34" charset="0"/>
              </a:rPr>
              <a:t>, id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est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aliquam</a:t>
            </a:r>
            <a:r>
              <a:rPr lang="en-GB" sz="2000" spc="0">
                <a:solidFill>
                  <a:schemeClr val="bg1"/>
                </a:solidFill>
                <a:latin typeface="Arial" panose="020B0604020202020204" pitchFamily="34" charset="0"/>
                <a:cs typeface="Arial" panose="020B0604020202020204" pitchFamily="34" charset="0"/>
              </a:rPr>
              <a:t> in.</a:t>
            </a:r>
          </a:p>
        </p:txBody>
      </p:sp>
    </p:spTree>
    <p:extLst>
      <p:ext uri="{BB962C8B-B14F-4D97-AF65-F5344CB8AC3E}">
        <p14:creationId xmlns:p14="http://schemas.microsoft.com/office/powerpoint/2010/main" val="2108389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extLst>
              <p:ext uri="{D42A27DB-BD31-4B8C-83A1-F6EECF244321}">
                <p14:modId xmlns:p14="http://schemas.microsoft.com/office/powerpoint/2010/main" val="1832700246"/>
              </p:ext>
            </p:extLst>
          </p:nvPr>
        </p:nvGraphicFramePr>
        <p:xfrm>
          <a:off x="1787224" y="2765348"/>
          <a:ext cx="20809252" cy="9330087"/>
        </p:xfrm>
        <a:graphic>
          <a:graphicData uri="http://schemas.openxmlformats.org/drawingml/2006/table">
            <a:tbl>
              <a:tblPr>
                <a:tableStyleId>{4C3C2611-4C71-4FC5-86AE-919BDF0F9419}</a:tableStyleId>
              </a:tblPr>
              <a:tblGrid>
                <a:gridCol w="18695336">
                  <a:extLst>
                    <a:ext uri="{9D8B030D-6E8A-4147-A177-3AD203B41FA5}">
                      <a16:colId xmlns:a16="http://schemas.microsoft.com/office/drawing/2014/main" val="20001"/>
                    </a:ext>
                  </a:extLst>
                </a:gridCol>
                <a:gridCol w="2113916">
                  <a:extLst>
                    <a:ext uri="{9D8B030D-6E8A-4147-A177-3AD203B41FA5}">
                      <a16:colId xmlns:a16="http://schemas.microsoft.com/office/drawing/2014/main" val="2327088535"/>
                    </a:ext>
                  </a:extLst>
                </a:gridCol>
              </a:tblGrid>
              <a:tr h="918425">
                <a:tc>
                  <a:txBody>
                    <a:bodyPr/>
                    <a:lstStyle/>
                    <a:p>
                      <a:pPr algn="l" defTabSz="457200">
                        <a:spcBef>
                          <a:spcPts val="1200"/>
                        </a:spcBef>
                        <a:defRPr sz="1800"/>
                      </a:pP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8411662">
                <a:tc>
                  <a:txBody>
                    <a:bodyPr/>
                    <a:lstStyle/>
                    <a:p>
                      <a:pPr marL="457200" indent="-457200" algn="l" fontAlgn="base">
                        <a:buFont typeface="Arial" panose="020B0604020202020204" pitchFamily="34" charset="0"/>
                        <a:buChar char="•"/>
                      </a:pPr>
                      <a:r>
                        <a:rPr lang="en-US" sz="3200" b="0" i="0" u="none" strike="noStrike" cap="none" spc="0" baseline="0" dirty="0">
                          <a:solidFill>
                            <a:srgbClr val="000000"/>
                          </a:solidFill>
                          <a:effectLst/>
                          <a:uFillTx/>
                          <a:latin typeface="+mn-lt"/>
                          <a:ea typeface="+mn-ea"/>
                          <a:cs typeface="+mn-cs"/>
                          <a:sym typeface="Helvetica"/>
                        </a:rPr>
                        <a:t>When you run the python executable, the OS starts a new process with one thread of execution called the main thread. As in the case of any other C program, the main thread begins executing python by entering its main() function. All the main thread does next can be summarized by three steps:</a:t>
                      </a:r>
                    </a:p>
                    <a:p>
                      <a:pPr marL="514350" indent="-514350" algn="ctr" fontAlgn="base">
                        <a:buFont typeface="+mj-lt"/>
                        <a:buAutoNum type="arabicPeriod"/>
                      </a:pPr>
                      <a:r>
                        <a:rPr lang="en-US" sz="3200" b="0" i="0" u="sng" strike="noStrike" cap="none" spc="0" baseline="0" dirty="0">
                          <a:solidFill>
                            <a:srgbClr val="000000"/>
                          </a:solidFill>
                          <a:effectLst/>
                          <a:uFillTx/>
                          <a:latin typeface="+mn-lt"/>
                          <a:ea typeface="+mn-ea"/>
                          <a:cs typeface="+mn-cs"/>
                          <a:sym typeface="Helvetica"/>
                          <a:hlinkClick r:id="rId3"/>
                        </a:rPr>
                        <a:t>Initialize the interpreter</a:t>
                      </a:r>
                      <a:endParaRPr lang="en-US" sz="3200" b="0" i="0" u="none" strike="noStrike" cap="none" spc="0" baseline="0" dirty="0">
                        <a:solidFill>
                          <a:srgbClr val="000000"/>
                        </a:solidFill>
                        <a:effectLst/>
                        <a:uFillTx/>
                        <a:latin typeface="+mn-lt"/>
                        <a:ea typeface="+mn-ea"/>
                        <a:cs typeface="+mn-cs"/>
                        <a:sym typeface="Helvetica"/>
                      </a:endParaRPr>
                    </a:p>
                    <a:p>
                      <a:pPr marL="514350" indent="-514350" algn="ctr" fontAlgn="base">
                        <a:buFont typeface="+mj-lt"/>
                        <a:buAutoNum type="arabicPeriod"/>
                      </a:pPr>
                      <a:r>
                        <a:rPr lang="en-US" sz="3200" b="0" i="0" u="sng" strike="noStrike" cap="none" spc="0" baseline="0" dirty="0">
                          <a:solidFill>
                            <a:srgbClr val="000000"/>
                          </a:solidFill>
                          <a:effectLst/>
                          <a:uFillTx/>
                          <a:latin typeface="+mn-lt"/>
                          <a:ea typeface="+mn-ea"/>
                          <a:cs typeface="+mn-cs"/>
                          <a:sym typeface="Helvetica"/>
                          <a:hlinkClick r:id="rId4"/>
                        </a:rPr>
                        <a:t>Compile Python code to bytecode</a:t>
                      </a:r>
                      <a:endParaRPr lang="en-US" sz="3200" b="0" i="0" u="none" strike="noStrike" cap="none" spc="0" baseline="0" dirty="0">
                        <a:solidFill>
                          <a:srgbClr val="000000"/>
                        </a:solidFill>
                        <a:effectLst/>
                        <a:uFillTx/>
                        <a:latin typeface="+mn-lt"/>
                        <a:ea typeface="+mn-ea"/>
                        <a:cs typeface="+mn-cs"/>
                        <a:sym typeface="Helvetica"/>
                      </a:endParaRPr>
                    </a:p>
                    <a:p>
                      <a:pPr marL="514350" indent="-514350" algn="ctr" fontAlgn="base">
                        <a:buFont typeface="+mj-lt"/>
                        <a:buAutoNum type="arabicPeriod"/>
                      </a:pPr>
                      <a:r>
                        <a:rPr lang="en-US" sz="3200" b="0" i="0" u="sng" strike="noStrike" cap="none" spc="0" baseline="0" dirty="0">
                          <a:solidFill>
                            <a:srgbClr val="000000"/>
                          </a:solidFill>
                          <a:effectLst/>
                          <a:uFillTx/>
                          <a:latin typeface="+mn-lt"/>
                          <a:ea typeface="+mn-ea"/>
                          <a:cs typeface="+mn-cs"/>
                          <a:sym typeface="Helvetica"/>
                          <a:hlinkClick r:id="rId5"/>
                        </a:rPr>
                        <a:t>Enter the evaluation loop to execute the bytecode</a:t>
                      </a:r>
                      <a:endParaRPr lang="en-US" sz="3200" b="0" i="0" u="sng" strike="noStrike" cap="none" spc="0" baseline="0" dirty="0">
                        <a:solidFill>
                          <a:srgbClr val="000000"/>
                        </a:solidFill>
                        <a:effectLst/>
                        <a:uFillTx/>
                        <a:latin typeface="+mn-lt"/>
                        <a:ea typeface="+mn-ea"/>
                        <a:cs typeface="+mn-cs"/>
                        <a:sym typeface="Helvetica"/>
                      </a:endParaRPr>
                    </a:p>
                    <a:p>
                      <a:pPr marL="514350" indent="-514350" algn="ctr" fontAlgn="base">
                        <a:buFont typeface="+mj-lt"/>
                        <a:buAutoNum type="arabicPeriod"/>
                      </a:pPr>
                      <a:endParaRPr lang="en-US" sz="3200" b="0" i="0" u="none" strike="noStrike" cap="none" spc="0" baseline="0" dirty="0">
                        <a:solidFill>
                          <a:srgbClr val="000000"/>
                        </a:solidFill>
                        <a:effectLst/>
                        <a:uFillTx/>
                        <a:latin typeface="+mn-lt"/>
                        <a:ea typeface="+mn-ea"/>
                        <a:cs typeface="+mn-cs"/>
                        <a:sym typeface="Helvetica"/>
                      </a:endParaRPr>
                    </a:p>
                    <a:p>
                      <a:pPr marL="0" indent="0" algn="ctr" fontAlgn="base">
                        <a:buFont typeface="+mj-lt"/>
                        <a:buNone/>
                      </a:pPr>
                      <a:r>
                        <a:rPr lang="en-US" sz="3200" b="1" i="0" u="none" strike="noStrike" cap="none" spc="0" baseline="0" dirty="0">
                          <a:solidFill>
                            <a:srgbClr val="000000"/>
                          </a:solidFill>
                          <a:effectLst/>
                          <a:uFillTx/>
                          <a:latin typeface="+mn-lt"/>
                          <a:ea typeface="+mn-ea"/>
                          <a:cs typeface="+mn-cs"/>
                          <a:sym typeface="Helvetica"/>
                        </a:rPr>
                        <a:t>Python thread = OS thread + Python thread state</a:t>
                      </a:r>
                    </a:p>
                    <a:p>
                      <a:pPr marL="0" indent="0" algn="ctr" fontAlgn="base">
                        <a:buFont typeface="+mj-lt"/>
                        <a:buNone/>
                      </a:pPr>
                      <a:endParaRPr lang="en-US" sz="3200" b="1" i="0" u="none" strike="noStrike" cap="none" spc="0" baseline="0" dirty="0">
                        <a:solidFill>
                          <a:srgbClr val="000000"/>
                        </a:solidFill>
                        <a:effectLst/>
                        <a:uFillTx/>
                        <a:latin typeface="+mn-lt"/>
                        <a:ea typeface="+mn-ea"/>
                        <a:cs typeface="+mn-cs"/>
                        <a:sym typeface="Helvetica"/>
                      </a:endParaRPr>
                    </a:p>
                    <a:p>
                      <a:pPr marL="0" indent="0" algn="ctr" fontAlgn="base">
                        <a:buFont typeface="+mj-lt"/>
                        <a:buNone/>
                      </a:pPr>
                      <a:endParaRPr lang="en-US" sz="3200" b="1" i="0" u="none" strike="noStrike" cap="none" spc="0" baseline="0" dirty="0">
                        <a:solidFill>
                          <a:srgbClr val="000000"/>
                        </a:solidFill>
                        <a:effectLst/>
                        <a:uFillTx/>
                        <a:latin typeface="+mn-lt"/>
                        <a:ea typeface="+mn-ea"/>
                        <a:cs typeface="+mn-cs"/>
                        <a:sym typeface="Helvetica"/>
                      </a:endParaRPr>
                    </a:p>
                    <a:p>
                      <a:pPr algn="l" fontAlgn="base"/>
                      <a:r>
                        <a:rPr lang="en-US" sz="3200" b="0" i="0" u="none" strike="noStrike" cap="none" spc="0" baseline="0" dirty="0">
                          <a:solidFill>
                            <a:srgbClr val="000000"/>
                          </a:solidFill>
                          <a:effectLst/>
                          <a:uFillTx/>
                          <a:latin typeface="+mn-lt"/>
                          <a:ea typeface="+mn-ea"/>
                          <a:cs typeface="+mn-cs"/>
                          <a:sym typeface="Helvetica"/>
                        </a:rPr>
                        <a:t>From time to time, a thread has to suspend bytecode execution. It checks if there are any reasons to do that at the beginning of each iteration of the evaluation loop. </a:t>
                      </a:r>
                    </a:p>
                    <a:p>
                      <a:pPr marL="0" indent="0" algn="l">
                        <a:spcBef>
                          <a:spcPts val="1200"/>
                        </a:spcBef>
                        <a:buSzPct val="100000"/>
                        <a:buFont typeface="Arial" panose="020B0604020202020204" pitchFamily="34" charset="0"/>
                        <a:buNone/>
                      </a:pPr>
                      <a:endParaRPr lang="en-GB" sz="3200" b="1" baseline="-25000" dirty="0">
                        <a:solidFill>
                          <a:srgbClr val="5E5E5E"/>
                        </a:solidFill>
                        <a:latin typeface="+mn-lt"/>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7524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
        <p:nvSpPr>
          <p:cNvPr id="9" name="Title Goes Here">
            <a:extLst>
              <a:ext uri="{FF2B5EF4-FFF2-40B4-BE49-F238E27FC236}">
                <a16:creationId xmlns:a16="http://schemas.microsoft.com/office/drawing/2014/main" id="{E2371589-5BF1-0E42-A637-A7AAC4942FAD}"/>
              </a:ext>
            </a:extLst>
          </p:cNvPr>
          <p:cNvSpPr txBox="1"/>
          <p:nvPr/>
        </p:nvSpPr>
        <p:spPr>
          <a:xfrm>
            <a:off x="1718042" y="1942308"/>
            <a:ext cx="13740755" cy="7673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sz="5400" b="0" i="0" u="none" strike="noStrike" cap="none" spc="0" baseline="0" dirty="0">
                <a:solidFill>
                  <a:srgbClr val="000000"/>
                </a:solidFill>
                <a:effectLst/>
                <a:uFillTx/>
                <a:latin typeface="+mn-lt"/>
                <a:ea typeface="+mn-ea"/>
                <a:cs typeface="+mn-cs"/>
                <a:sym typeface="Helvetica"/>
              </a:rPr>
              <a:t>How multithreading works in Python</a:t>
            </a:r>
          </a:p>
        </p:txBody>
      </p:sp>
    </p:spTree>
    <p:extLst>
      <p:ext uri="{BB962C8B-B14F-4D97-AF65-F5344CB8AC3E}">
        <p14:creationId xmlns:p14="http://schemas.microsoft.com/office/powerpoint/2010/main" val="279092324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Goes Here">
            <a:extLst>
              <a:ext uri="{FF2B5EF4-FFF2-40B4-BE49-F238E27FC236}">
                <a16:creationId xmlns:a16="http://schemas.microsoft.com/office/drawing/2014/main" id="{50A34477-1F11-D54F-B92B-76C1BF1CB69D}"/>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Our view on industry</a:t>
            </a:r>
          </a:p>
        </p:txBody>
      </p:sp>
      <p:sp>
        <p:nvSpPr>
          <p:cNvPr id="9" name="Pay.UK  Services Proposal -  2. Our Proposal">
            <a:extLst>
              <a:ext uri="{FF2B5EF4-FFF2-40B4-BE49-F238E27FC236}">
                <a16:creationId xmlns:a16="http://schemas.microsoft.com/office/drawing/2014/main" id="{C57B3895-A21E-FF49-BCEE-32F8E1DC49BB}"/>
              </a:ext>
            </a:extLst>
          </p:cNvPr>
          <p:cNvSpPr txBox="1"/>
          <p:nvPr/>
        </p:nvSpPr>
        <p:spPr>
          <a:xfrm>
            <a:off x="1703286" y="210051"/>
            <a:ext cx="4352152"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Tree>
    <p:extLst>
      <p:ext uri="{BB962C8B-B14F-4D97-AF65-F5344CB8AC3E}">
        <p14:creationId xmlns:p14="http://schemas.microsoft.com/office/powerpoint/2010/main" val="1445759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4.1</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Approach 2</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615788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y.UK  Services Proposal -  2. Our Proposal">
            <a:extLst>
              <a:ext uri="{FF2B5EF4-FFF2-40B4-BE49-F238E27FC236}">
                <a16:creationId xmlns:a16="http://schemas.microsoft.com/office/drawing/2014/main" id="{F10BC17B-67EF-1D45-8E3A-83FBC1405DB7}"/>
              </a:ext>
            </a:extLst>
          </p:cNvPr>
          <p:cNvSpPr txBox="1"/>
          <p:nvPr/>
        </p:nvSpPr>
        <p:spPr>
          <a:xfrm>
            <a:off x="1703286" y="210051"/>
            <a:ext cx="4352152"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7" name="Title Goes Here">
            <a:extLst>
              <a:ext uri="{FF2B5EF4-FFF2-40B4-BE49-F238E27FC236}">
                <a16:creationId xmlns:a16="http://schemas.microsoft.com/office/drawing/2014/main" id="{50A34477-1F11-D54F-B92B-76C1BF1CB69D}"/>
              </a:ext>
            </a:extLst>
          </p:cNvPr>
          <p:cNvSpPr txBox="1"/>
          <p:nvPr/>
        </p:nvSpPr>
        <p:spPr>
          <a:xfrm>
            <a:off x="1718042" y="3684882"/>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The Ask</a:t>
            </a:r>
          </a:p>
        </p:txBody>
      </p:sp>
      <p:pic>
        <p:nvPicPr>
          <p:cNvPr id="10" name="Graphic 9">
            <a:extLst>
              <a:ext uri="{FF2B5EF4-FFF2-40B4-BE49-F238E27FC236}">
                <a16:creationId xmlns:a16="http://schemas.microsoft.com/office/drawing/2014/main" id="{D306E172-317A-B046-931E-28DA87354BB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0001" y="2047625"/>
            <a:ext cx="965898" cy="965898"/>
          </a:xfrm>
          <a:prstGeom prst="rect">
            <a:avLst/>
          </a:prstGeom>
        </p:spPr>
      </p:pic>
      <p:sp>
        <p:nvSpPr>
          <p:cNvPr id="12"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C4AA76AE-DAFF-444F-A8D3-0E57599C3EA8}"/>
              </a:ext>
            </a:extLst>
          </p:cNvPr>
          <p:cNvSpPr txBox="1"/>
          <p:nvPr/>
        </p:nvSpPr>
        <p:spPr>
          <a:xfrm>
            <a:off x="1718042" y="7424444"/>
            <a:ext cx="13485825" cy="10060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800" spc="0">
                <a:solidFill>
                  <a:schemeClr val="bg1"/>
                </a:solidFill>
                <a:latin typeface="Arial" panose="020B0604020202020204" pitchFamily="34" charset="0"/>
                <a:cs typeface="Arial" panose="020B0604020202020204" pitchFamily="34" charset="0"/>
              </a:rPr>
              <a:t>Aenean </a:t>
            </a:r>
            <a:r>
              <a:rPr lang="en-GB" sz="2800" spc="0" err="1">
                <a:solidFill>
                  <a:schemeClr val="bg1"/>
                </a:solidFill>
                <a:latin typeface="Arial" panose="020B0604020202020204" pitchFamily="34" charset="0"/>
                <a:cs typeface="Arial" panose="020B0604020202020204" pitchFamily="34" charset="0"/>
              </a:rPr>
              <a:t>vel</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elit</a:t>
            </a:r>
            <a:r>
              <a:rPr lang="en-GB" sz="2800" spc="0">
                <a:solidFill>
                  <a:schemeClr val="bg1"/>
                </a:solidFill>
                <a:latin typeface="Arial" panose="020B0604020202020204" pitchFamily="34" charset="0"/>
                <a:cs typeface="Arial" panose="020B0604020202020204" pitchFamily="34" charset="0"/>
              </a:rPr>
              <a:t> gravida, </a:t>
            </a:r>
            <a:r>
              <a:rPr lang="en-GB" sz="2800" spc="0" err="1">
                <a:solidFill>
                  <a:schemeClr val="bg1"/>
                </a:solidFill>
                <a:latin typeface="Arial" panose="020B0604020202020204" pitchFamily="34" charset="0"/>
                <a:cs typeface="Arial" panose="020B0604020202020204" pitchFamily="34" charset="0"/>
              </a:rPr>
              <a:t>pellentesque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massa</a:t>
            </a:r>
            <a:r>
              <a:rPr lang="en-GB" sz="2800" spc="0">
                <a:solidFill>
                  <a:schemeClr val="bg1"/>
                </a:solidFill>
                <a:latin typeface="Arial" panose="020B0604020202020204" pitchFamily="34" charset="0"/>
                <a:cs typeface="Arial" panose="020B0604020202020204" pitchFamily="34" charset="0"/>
              </a:rPr>
              <a:t> vitae, </a:t>
            </a:r>
            <a:r>
              <a:rPr lang="en-GB" sz="2800" spc="0" err="1">
                <a:solidFill>
                  <a:schemeClr val="bg1"/>
                </a:solidFill>
                <a:latin typeface="Arial" panose="020B0604020202020204" pitchFamily="34" charset="0"/>
                <a:cs typeface="Arial" panose="020B0604020202020204" pitchFamily="34" charset="0"/>
              </a:rPr>
              <a:t>faucibus</a:t>
            </a:r>
            <a:r>
              <a:rPr lang="en-GB" sz="2800" spc="0">
                <a:solidFill>
                  <a:schemeClr val="bg1"/>
                </a:solidFill>
                <a:latin typeface="Arial" panose="020B0604020202020204" pitchFamily="34" charset="0"/>
                <a:cs typeface="Arial" panose="020B0604020202020204" pitchFamily="34" charset="0"/>
              </a:rPr>
              <a:t> ante. In </a:t>
            </a:r>
            <a:r>
              <a:rPr lang="en-GB" sz="2800" spc="0" err="1">
                <a:solidFill>
                  <a:schemeClr val="bg1"/>
                </a:solidFill>
                <a:latin typeface="Arial" panose="020B0604020202020204" pitchFamily="34" charset="0"/>
                <a:cs typeface="Arial" panose="020B0604020202020204" pitchFamily="34" charset="0"/>
              </a:rPr>
              <a:t>hac</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habitasse</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platea</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dictumst</a:t>
            </a:r>
            <a:r>
              <a:rPr lang="en-GB" sz="2800" spc="0">
                <a:solidFill>
                  <a:schemeClr val="bg1"/>
                </a:solidFill>
                <a:latin typeface="Arial" panose="020B0604020202020204" pitchFamily="34" charset="0"/>
                <a:cs typeface="Arial" panose="020B0604020202020204" pitchFamily="34" charset="0"/>
              </a:rPr>
              <a:t>. Aenean auctor nisi </a:t>
            </a:r>
            <a:r>
              <a:rPr lang="en-GB" sz="2800" spc="0" err="1">
                <a:solidFill>
                  <a:schemeClr val="bg1"/>
                </a:solidFill>
                <a:latin typeface="Arial" panose="020B0604020202020204" pitchFamily="34" charset="0"/>
                <a:cs typeface="Arial" panose="020B0604020202020204" pitchFamily="34" charset="0"/>
              </a:rPr>
              <a:t>leo</a:t>
            </a:r>
            <a:r>
              <a:rPr lang="en-GB" sz="2800" spc="0">
                <a:solidFill>
                  <a:schemeClr val="bg1"/>
                </a:solidFill>
                <a:latin typeface="Arial" panose="020B0604020202020204" pitchFamily="34" charset="0"/>
                <a:cs typeface="Arial" panose="020B0604020202020204" pitchFamily="34" charset="0"/>
              </a:rPr>
              <a:t>, id </a:t>
            </a:r>
            <a:r>
              <a:rPr lang="en-GB" sz="2800" spc="0" err="1">
                <a:solidFill>
                  <a:schemeClr val="bg1"/>
                </a:solidFill>
                <a:latin typeface="Arial" panose="020B0604020202020204" pitchFamily="34" charset="0"/>
                <a:cs typeface="Arial" panose="020B0604020202020204" pitchFamily="34" charset="0"/>
              </a:rPr>
              <a:t>elementum</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est</a:t>
            </a:r>
            <a:r>
              <a:rPr lang="en-GB" sz="2800" spc="0">
                <a:solidFill>
                  <a:schemeClr val="bg1"/>
                </a:solidFill>
                <a:latin typeface="Arial" panose="020B0604020202020204" pitchFamily="34" charset="0"/>
                <a:cs typeface="Arial" panose="020B0604020202020204" pitchFamily="34" charset="0"/>
              </a:rPr>
              <a:t> </a:t>
            </a:r>
            <a:r>
              <a:rPr lang="en-GB" sz="2800" spc="0" err="1">
                <a:solidFill>
                  <a:schemeClr val="bg1"/>
                </a:solidFill>
                <a:latin typeface="Arial" panose="020B0604020202020204" pitchFamily="34" charset="0"/>
                <a:cs typeface="Arial" panose="020B0604020202020204" pitchFamily="34" charset="0"/>
              </a:rPr>
              <a:t>aliquam</a:t>
            </a:r>
            <a:r>
              <a:rPr lang="en-GB" sz="2800" spc="0">
                <a:solidFill>
                  <a:schemeClr val="bg1"/>
                </a:solidFill>
                <a:latin typeface="Arial" panose="020B0604020202020204" pitchFamily="34" charset="0"/>
                <a:cs typeface="Arial" panose="020B0604020202020204" pitchFamily="34" charset="0"/>
              </a:rPr>
              <a:t> in.</a:t>
            </a:r>
          </a:p>
        </p:txBody>
      </p:sp>
      <p:sp>
        <p:nvSpPr>
          <p:cNvPr id="13" name="TextBox 12">
            <a:extLst>
              <a:ext uri="{FF2B5EF4-FFF2-40B4-BE49-F238E27FC236}">
                <a16:creationId xmlns:a16="http://schemas.microsoft.com/office/drawing/2014/main" id="{D7C9FA86-2014-EC4F-B76A-ED0E8BF0E507}"/>
              </a:ext>
            </a:extLst>
          </p:cNvPr>
          <p:cNvSpPr txBox="1"/>
          <p:nvPr/>
        </p:nvSpPr>
        <p:spPr>
          <a:xfrm>
            <a:off x="1703286" y="5186236"/>
            <a:ext cx="13485600" cy="1867818"/>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rtlCol="0">
            <a:spAutoFit/>
          </a:bodyPr>
          <a:lstStyle/>
          <a:p>
            <a:pPr defTabSz="821531">
              <a:lnSpc>
                <a:spcPct val="100000"/>
              </a:lnSpc>
              <a:spcBef>
                <a:spcPts val="3000"/>
              </a:spcBef>
            </a:pP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Lorem ipsum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dolor</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sit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amet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consectetur</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adipiscing</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elit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Vestibulum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tristique</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elementum</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quam</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eu</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tempor</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Duis a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imperdiet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velit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non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scelerisque</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risus</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Cras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imperdiet</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pellentesque</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massa</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vitae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vehicula</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tellus</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mollis</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in. Duis vitae libero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elementum</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venenatis</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augue</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vitae, </a:t>
            </a:r>
            <a:r>
              <a:rPr lang="en-GB" sz="2800" cap="none" spc="0" err="1">
                <a:solidFill>
                  <a:srgbClr val="5E5E5E"/>
                </a:solidFill>
                <a:latin typeface="Arial" panose="020B0604020202020204" pitchFamily="34" charset="0"/>
                <a:ea typeface="Helvetica Light"/>
                <a:cs typeface="Arial" panose="020B0604020202020204" pitchFamily="34" charset="0"/>
                <a:sym typeface="Helvetica Light"/>
              </a:rPr>
              <a:t>aliquam</a:t>
            </a:r>
            <a:r>
              <a:rPr lang="en-GB" sz="2800" cap="none" spc="0">
                <a:solidFill>
                  <a:srgbClr val="5E5E5E"/>
                </a:solidFill>
                <a:latin typeface="Arial" panose="020B0604020202020204" pitchFamily="34" charset="0"/>
                <a:ea typeface="Helvetica Light"/>
                <a:cs typeface="Arial" panose="020B0604020202020204" pitchFamily="34" charset="0"/>
                <a:sym typeface="Helvetica Light"/>
              </a:rPr>
              <a:t> ante. </a:t>
            </a:r>
          </a:p>
        </p:txBody>
      </p:sp>
    </p:spTree>
    <p:extLst>
      <p:ext uri="{BB962C8B-B14F-4D97-AF65-F5344CB8AC3E}">
        <p14:creationId xmlns:p14="http://schemas.microsoft.com/office/powerpoint/2010/main" val="30545125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4E4680E4-8C53-8B4C-84CF-DC1345100A41}"/>
              </a:ext>
            </a:extLst>
          </p:cNvPr>
          <p:cNvSpPr txBox="1"/>
          <p:nvPr/>
        </p:nvSpPr>
        <p:spPr>
          <a:xfrm>
            <a:off x="1718042" y="4956835"/>
            <a:ext cx="13485825" cy="13753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p>
            <a:pPr defTabSz="821531">
              <a:lnSpc>
                <a:spcPct val="100000"/>
              </a:lnSpc>
              <a:spcAft>
                <a:spcPts val="2400"/>
              </a:spcAft>
              <a:defRPr sz="2000" b="0" cap="none" spc="0">
                <a:solidFill>
                  <a:srgbClr val="5E5E5E"/>
                </a:solidFill>
                <a:latin typeface="Helvetica Light"/>
                <a:ea typeface="Helvetica Light"/>
                <a:cs typeface="Helvetica Light"/>
                <a:sym typeface="Helvetica Light"/>
              </a:defRPr>
            </a:pPr>
            <a:r>
              <a:rPr lang="en-GB" sz="2000" spc="0">
                <a:solidFill>
                  <a:schemeClr val="bg1"/>
                </a:solidFill>
                <a:latin typeface="Arial" panose="020B0604020202020204" pitchFamily="34" charset="0"/>
                <a:cs typeface="Arial" panose="020B0604020202020204" pitchFamily="34" charset="0"/>
              </a:rPr>
              <a:t>Lorem ipsum </a:t>
            </a:r>
            <a:r>
              <a:rPr lang="en-GB" sz="2000" spc="0" err="1">
                <a:solidFill>
                  <a:schemeClr val="bg1"/>
                </a:solidFill>
                <a:latin typeface="Arial" panose="020B0604020202020204" pitchFamily="34" charset="0"/>
                <a:cs typeface="Arial" panose="020B0604020202020204" pitchFamily="34" charset="0"/>
              </a:rPr>
              <a:t>dolor</a:t>
            </a:r>
            <a:r>
              <a:rPr lang="en-GB" sz="2000" spc="0">
                <a:solidFill>
                  <a:schemeClr val="bg1"/>
                </a:solidFill>
                <a:latin typeface="Arial" panose="020B0604020202020204" pitchFamily="34" charset="0"/>
                <a:cs typeface="Arial" panose="020B0604020202020204" pitchFamily="34" charset="0"/>
              </a:rPr>
              <a:t> sit </a:t>
            </a:r>
            <a:r>
              <a:rPr lang="en-GB" sz="2000" spc="0" err="1">
                <a:solidFill>
                  <a:schemeClr val="bg1"/>
                </a:solidFill>
                <a:latin typeface="Arial" panose="020B0604020202020204" pitchFamily="34" charset="0"/>
                <a:cs typeface="Arial" panose="020B0604020202020204" pitchFamily="34" charset="0"/>
              </a:rPr>
              <a:t>amet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consectetur</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adipiscing</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elit</a:t>
            </a:r>
            <a:r>
              <a:rPr lang="en-GB" sz="2000" spc="0">
                <a:solidFill>
                  <a:schemeClr val="bg1"/>
                </a:solidFill>
                <a:latin typeface="Arial" panose="020B0604020202020204" pitchFamily="34" charset="0"/>
                <a:cs typeface="Arial" panose="020B0604020202020204" pitchFamily="34" charset="0"/>
              </a:rPr>
              <a:t>. Vestibulum </a:t>
            </a:r>
            <a:r>
              <a:rPr lang="en-GB" sz="2000" spc="0" err="1">
                <a:solidFill>
                  <a:schemeClr val="bg1"/>
                </a:solidFill>
                <a:latin typeface="Arial" panose="020B0604020202020204" pitchFamily="34" charset="0"/>
                <a:cs typeface="Arial" panose="020B0604020202020204" pitchFamily="34" charset="0"/>
              </a:rPr>
              <a:t>tristique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quam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eu</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tempor</a:t>
            </a:r>
            <a:r>
              <a:rPr lang="en-GB" sz="2000" spc="0">
                <a:solidFill>
                  <a:schemeClr val="bg1"/>
                </a:solidFill>
                <a:latin typeface="Arial" panose="020B0604020202020204" pitchFamily="34" charset="0"/>
                <a:cs typeface="Arial" panose="020B0604020202020204" pitchFamily="34" charset="0"/>
              </a:rPr>
              <a:t>. Duis a </a:t>
            </a:r>
            <a:r>
              <a:rPr lang="en-GB" sz="2000" spc="0" err="1">
                <a:solidFill>
                  <a:schemeClr val="bg1"/>
                </a:solidFill>
                <a:latin typeface="Arial" panose="020B0604020202020204" pitchFamily="34" charset="0"/>
                <a:cs typeface="Arial" panose="020B0604020202020204" pitchFamily="34" charset="0"/>
              </a:rPr>
              <a:t>imperdiet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velit</a:t>
            </a:r>
            <a:r>
              <a:rPr lang="en-GB" sz="2000" spc="0">
                <a:solidFill>
                  <a:schemeClr val="bg1"/>
                </a:solidFill>
                <a:latin typeface="Arial" panose="020B0604020202020204" pitchFamily="34" charset="0"/>
                <a:cs typeface="Arial" panose="020B0604020202020204" pitchFamily="34" charset="0"/>
              </a:rPr>
              <a:t>, non </a:t>
            </a:r>
            <a:r>
              <a:rPr lang="en-GB" sz="2000" spc="0" err="1">
                <a:solidFill>
                  <a:schemeClr val="bg1"/>
                </a:solidFill>
                <a:latin typeface="Arial" panose="020B0604020202020204" pitchFamily="34" charset="0"/>
                <a:cs typeface="Arial" panose="020B0604020202020204" pitchFamily="34" charset="0"/>
              </a:rPr>
              <a:t>scelerisque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risus</a:t>
            </a:r>
            <a:r>
              <a:rPr lang="en-GB" sz="2000" spc="0">
                <a:solidFill>
                  <a:schemeClr val="bg1"/>
                </a:solidFill>
                <a:latin typeface="Arial" panose="020B0604020202020204" pitchFamily="34" charset="0"/>
                <a:cs typeface="Arial" panose="020B0604020202020204" pitchFamily="34" charset="0"/>
              </a:rPr>
              <a:t>. Cras </a:t>
            </a:r>
            <a:r>
              <a:rPr lang="en-GB" sz="2000" spc="0" err="1">
                <a:solidFill>
                  <a:schemeClr val="bg1"/>
                </a:solidFill>
                <a:latin typeface="Arial" panose="020B0604020202020204" pitchFamily="34" charset="0"/>
                <a:cs typeface="Arial" panose="020B0604020202020204" pitchFamily="34" charset="0"/>
              </a:rPr>
              <a:t>imperdiet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pellentesque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vehicula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tellus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mollis</a:t>
            </a:r>
            <a:r>
              <a:rPr lang="en-GB" sz="2000" spc="0">
                <a:solidFill>
                  <a:schemeClr val="bg1"/>
                </a:solidFill>
                <a:latin typeface="Arial" panose="020B0604020202020204" pitchFamily="34" charset="0"/>
                <a:cs typeface="Arial" panose="020B0604020202020204" pitchFamily="34" charset="0"/>
              </a:rPr>
              <a:t> in. Duis vitae libero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venenatis</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augue</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aliquam</a:t>
            </a:r>
            <a:r>
              <a:rPr lang="en-GB" sz="2000" spc="0">
                <a:solidFill>
                  <a:schemeClr val="bg1"/>
                </a:solidFill>
                <a:latin typeface="Arial" panose="020B0604020202020204" pitchFamily="34" charset="0"/>
                <a:cs typeface="Arial" panose="020B0604020202020204" pitchFamily="34" charset="0"/>
              </a:rPr>
              <a:t> ante. Aenean </a:t>
            </a:r>
            <a:r>
              <a:rPr lang="en-GB" sz="2000" spc="0" err="1">
                <a:solidFill>
                  <a:schemeClr val="bg1"/>
                </a:solidFill>
                <a:latin typeface="Arial" panose="020B0604020202020204" pitchFamily="34" charset="0"/>
                <a:cs typeface="Arial" panose="020B0604020202020204" pitchFamily="34" charset="0"/>
              </a:rPr>
              <a:t>vel</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elit</a:t>
            </a:r>
            <a:r>
              <a:rPr lang="en-GB" sz="2000" spc="0">
                <a:solidFill>
                  <a:schemeClr val="bg1"/>
                </a:solidFill>
                <a:latin typeface="Arial" panose="020B0604020202020204" pitchFamily="34" charset="0"/>
                <a:cs typeface="Arial" panose="020B0604020202020204" pitchFamily="34" charset="0"/>
              </a:rPr>
              <a:t> gravida, </a:t>
            </a:r>
            <a:r>
              <a:rPr lang="en-GB" sz="2000" spc="0" err="1">
                <a:solidFill>
                  <a:schemeClr val="bg1"/>
                </a:solidFill>
                <a:latin typeface="Arial" panose="020B0604020202020204" pitchFamily="34" charset="0"/>
                <a:cs typeface="Arial" panose="020B0604020202020204" pitchFamily="34" charset="0"/>
              </a:rPr>
              <a:t>pellentesque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massa</a:t>
            </a:r>
            <a:r>
              <a:rPr lang="en-GB" sz="2000" spc="0">
                <a:solidFill>
                  <a:schemeClr val="bg1"/>
                </a:solidFill>
                <a:latin typeface="Arial" panose="020B0604020202020204" pitchFamily="34" charset="0"/>
                <a:cs typeface="Arial" panose="020B0604020202020204" pitchFamily="34" charset="0"/>
              </a:rPr>
              <a:t> vitae, </a:t>
            </a:r>
            <a:r>
              <a:rPr lang="en-GB" sz="2000" spc="0" err="1">
                <a:solidFill>
                  <a:schemeClr val="bg1"/>
                </a:solidFill>
                <a:latin typeface="Arial" panose="020B0604020202020204" pitchFamily="34" charset="0"/>
                <a:cs typeface="Arial" panose="020B0604020202020204" pitchFamily="34" charset="0"/>
              </a:rPr>
              <a:t>faucibus</a:t>
            </a:r>
            <a:r>
              <a:rPr lang="en-GB" sz="2000" spc="0">
                <a:solidFill>
                  <a:schemeClr val="bg1"/>
                </a:solidFill>
                <a:latin typeface="Arial" panose="020B0604020202020204" pitchFamily="34" charset="0"/>
                <a:cs typeface="Arial" panose="020B0604020202020204" pitchFamily="34" charset="0"/>
              </a:rPr>
              <a:t> ante. In </a:t>
            </a:r>
            <a:r>
              <a:rPr lang="en-GB" sz="2000" spc="0" err="1">
                <a:solidFill>
                  <a:schemeClr val="bg1"/>
                </a:solidFill>
                <a:latin typeface="Arial" panose="020B0604020202020204" pitchFamily="34" charset="0"/>
                <a:cs typeface="Arial" panose="020B0604020202020204" pitchFamily="34" charset="0"/>
              </a:rPr>
              <a:t>hac</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habitasse</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platea</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dictumst</a:t>
            </a:r>
            <a:r>
              <a:rPr lang="en-GB" sz="2000" spc="0">
                <a:solidFill>
                  <a:schemeClr val="bg1"/>
                </a:solidFill>
                <a:latin typeface="Arial" panose="020B0604020202020204" pitchFamily="34" charset="0"/>
                <a:cs typeface="Arial" panose="020B0604020202020204" pitchFamily="34" charset="0"/>
              </a:rPr>
              <a:t>. Aenean auctor nisi </a:t>
            </a:r>
            <a:r>
              <a:rPr lang="en-GB" sz="2000" spc="0" err="1">
                <a:solidFill>
                  <a:schemeClr val="bg1"/>
                </a:solidFill>
                <a:latin typeface="Arial" panose="020B0604020202020204" pitchFamily="34" charset="0"/>
                <a:cs typeface="Arial" panose="020B0604020202020204" pitchFamily="34" charset="0"/>
              </a:rPr>
              <a:t>leo</a:t>
            </a:r>
            <a:r>
              <a:rPr lang="en-GB" sz="2000" spc="0">
                <a:solidFill>
                  <a:schemeClr val="bg1"/>
                </a:solidFill>
                <a:latin typeface="Arial" panose="020B0604020202020204" pitchFamily="34" charset="0"/>
                <a:cs typeface="Arial" panose="020B0604020202020204" pitchFamily="34" charset="0"/>
              </a:rPr>
              <a:t>, id </a:t>
            </a:r>
            <a:r>
              <a:rPr lang="en-GB" sz="2000" spc="0" err="1">
                <a:solidFill>
                  <a:schemeClr val="bg1"/>
                </a:solidFill>
                <a:latin typeface="Arial" panose="020B0604020202020204" pitchFamily="34" charset="0"/>
                <a:cs typeface="Arial" panose="020B0604020202020204" pitchFamily="34" charset="0"/>
              </a:rPr>
              <a:t>elementum</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est</a:t>
            </a:r>
            <a:r>
              <a:rPr lang="en-GB" sz="2000" spc="0">
                <a:solidFill>
                  <a:schemeClr val="bg1"/>
                </a:solidFill>
                <a:latin typeface="Arial" panose="020B0604020202020204" pitchFamily="34" charset="0"/>
                <a:cs typeface="Arial" panose="020B0604020202020204" pitchFamily="34" charset="0"/>
              </a:rPr>
              <a:t> </a:t>
            </a:r>
            <a:r>
              <a:rPr lang="en-GB" sz="2000" spc="0" err="1">
                <a:solidFill>
                  <a:schemeClr val="bg1"/>
                </a:solidFill>
                <a:latin typeface="Arial" panose="020B0604020202020204" pitchFamily="34" charset="0"/>
                <a:cs typeface="Arial" panose="020B0604020202020204" pitchFamily="34" charset="0"/>
              </a:rPr>
              <a:t>aliquam</a:t>
            </a:r>
            <a:r>
              <a:rPr lang="en-GB" sz="2000" spc="0">
                <a:solidFill>
                  <a:schemeClr val="bg1"/>
                </a:solidFill>
                <a:latin typeface="Arial" panose="020B0604020202020204" pitchFamily="34" charset="0"/>
                <a:cs typeface="Arial" panose="020B0604020202020204" pitchFamily="34" charset="0"/>
              </a:rPr>
              <a:t> in.</a:t>
            </a:r>
          </a:p>
        </p:txBody>
      </p:sp>
      <p:sp>
        <p:nvSpPr>
          <p:cNvPr id="8" name="Pay.UK  Services Proposal -  2. Our Proposal">
            <a:extLst>
              <a:ext uri="{FF2B5EF4-FFF2-40B4-BE49-F238E27FC236}">
                <a16:creationId xmlns:a16="http://schemas.microsoft.com/office/drawing/2014/main" id="{F10BC17B-67EF-1D45-8E3A-83FBC1405DB7}"/>
              </a:ext>
            </a:extLst>
          </p:cNvPr>
          <p:cNvSpPr txBox="1"/>
          <p:nvPr/>
        </p:nvSpPr>
        <p:spPr>
          <a:xfrm>
            <a:off x="1703286" y="210051"/>
            <a:ext cx="4352152" cy="3904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7" name="Title Goes Here">
            <a:extLst>
              <a:ext uri="{FF2B5EF4-FFF2-40B4-BE49-F238E27FC236}">
                <a16:creationId xmlns:a16="http://schemas.microsoft.com/office/drawing/2014/main" id="{50A34477-1F11-D54F-B92B-76C1BF1CB69D}"/>
              </a:ext>
            </a:extLst>
          </p:cNvPr>
          <p:cNvSpPr txBox="1"/>
          <p:nvPr/>
        </p:nvSpPr>
        <p:spPr>
          <a:xfrm>
            <a:off x="1718042" y="3684882"/>
            <a:ext cx="13740755"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How we got here (what and how we did it)</a:t>
            </a:r>
          </a:p>
        </p:txBody>
      </p:sp>
      <p:pic>
        <p:nvPicPr>
          <p:cNvPr id="10" name="Graphic 9">
            <a:extLst>
              <a:ext uri="{FF2B5EF4-FFF2-40B4-BE49-F238E27FC236}">
                <a16:creationId xmlns:a16="http://schemas.microsoft.com/office/drawing/2014/main" id="{D306E172-317A-B046-931E-28DA87354BB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0001" y="2047625"/>
            <a:ext cx="965898" cy="965898"/>
          </a:xfrm>
          <a:prstGeom prst="rect">
            <a:avLst/>
          </a:prstGeom>
        </p:spPr>
      </p:pic>
      <p:cxnSp>
        <p:nvCxnSpPr>
          <p:cNvPr id="3" name="Straight Connector 2">
            <a:extLst>
              <a:ext uri="{FF2B5EF4-FFF2-40B4-BE49-F238E27FC236}">
                <a16:creationId xmlns:a16="http://schemas.microsoft.com/office/drawing/2014/main" id="{6693AAF4-50C1-334A-B8CA-66A985982360}"/>
              </a:ext>
            </a:extLst>
          </p:cNvPr>
          <p:cNvCxnSpPr>
            <a:cxnSpLocks/>
          </p:cNvCxnSpPr>
          <p:nvPr/>
        </p:nvCxnSpPr>
        <p:spPr>
          <a:xfrm>
            <a:off x="1800001" y="9490357"/>
            <a:ext cx="2072749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 name="Oval 5">
            <a:extLst>
              <a:ext uri="{FF2B5EF4-FFF2-40B4-BE49-F238E27FC236}">
                <a16:creationId xmlns:a16="http://schemas.microsoft.com/office/drawing/2014/main" id="{6EE2C84E-26BF-714B-A26A-5664D1198ECA}"/>
              </a:ext>
            </a:extLst>
          </p:cNvPr>
          <p:cNvSpPr/>
          <p:nvPr/>
        </p:nvSpPr>
        <p:spPr>
          <a:xfrm>
            <a:off x="2282950" y="9331028"/>
            <a:ext cx="318655" cy="318655"/>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1" name="Oval 10">
            <a:extLst>
              <a:ext uri="{FF2B5EF4-FFF2-40B4-BE49-F238E27FC236}">
                <a16:creationId xmlns:a16="http://schemas.microsoft.com/office/drawing/2014/main" id="{3B4CA377-9E3C-DA49-BDE0-E915354E891C}"/>
              </a:ext>
            </a:extLst>
          </p:cNvPr>
          <p:cNvSpPr/>
          <p:nvPr/>
        </p:nvSpPr>
        <p:spPr>
          <a:xfrm>
            <a:off x="5762655" y="9344880"/>
            <a:ext cx="318655" cy="318655"/>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2" name="Oval 11">
            <a:extLst>
              <a:ext uri="{FF2B5EF4-FFF2-40B4-BE49-F238E27FC236}">
                <a16:creationId xmlns:a16="http://schemas.microsoft.com/office/drawing/2014/main" id="{44221DF1-7E15-304C-8DAE-5B2A4B7DE746}"/>
              </a:ext>
            </a:extLst>
          </p:cNvPr>
          <p:cNvSpPr/>
          <p:nvPr/>
        </p:nvSpPr>
        <p:spPr>
          <a:xfrm>
            <a:off x="9250973" y="9331028"/>
            <a:ext cx="318655" cy="318655"/>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3" name="Oval 12">
            <a:extLst>
              <a:ext uri="{FF2B5EF4-FFF2-40B4-BE49-F238E27FC236}">
                <a16:creationId xmlns:a16="http://schemas.microsoft.com/office/drawing/2014/main" id="{ADA0EEE4-0D30-254D-B598-E686A8AA69EC}"/>
              </a:ext>
            </a:extLst>
          </p:cNvPr>
          <p:cNvSpPr/>
          <p:nvPr/>
        </p:nvSpPr>
        <p:spPr>
          <a:xfrm>
            <a:off x="12704077" y="9331029"/>
            <a:ext cx="318655" cy="318655"/>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4" name="Oval 13">
            <a:extLst>
              <a:ext uri="{FF2B5EF4-FFF2-40B4-BE49-F238E27FC236}">
                <a16:creationId xmlns:a16="http://schemas.microsoft.com/office/drawing/2014/main" id="{28321636-2934-9E4F-8E8B-0F3D5261524A}"/>
              </a:ext>
            </a:extLst>
          </p:cNvPr>
          <p:cNvSpPr/>
          <p:nvPr/>
        </p:nvSpPr>
        <p:spPr>
          <a:xfrm>
            <a:off x="16182655" y="9344883"/>
            <a:ext cx="318655" cy="318655"/>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15" name="Oval 14">
            <a:extLst>
              <a:ext uri="{FF2B5EF4-FFF2-40B4-BE49-F238E27FC236}">
                <a16:creationId xmlns:a16="http://schemas.microsoft.com/office/drawing/2014/main" id="{397CD864-C866-B944-A363-338A0F10C9AC}"/>
              </a:ext>
            </a:extLst>
          </p:cNvPr>
          <p:cNvSpPr/>
          <p:nvPr/>
        </p:nvSpPr>
        <p:spPr>
          <a:xfrm>
            <a:off x="19618314" y="9310245"/>
            <a:ext cx="318655" cy="318655"/>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9" name="TextBox 8">
            <a:extLst>
              <a:ext uri="{FF2B5EF4-FFF2-40B4-BE49-F238E27FC236}">
                <a16:creationId xmlns:a16="http://schemas.microsoft.com/office/drawing/2014/main" id="{8DF511CD-D0F0-7D41-9563-491950B569F0}"/>
              </a:ext>
            </a:extLst>
          </p:cNvPr>
          <p:cNvSpPr txBox="1"/>
          <p:nvPr/>
        </p:nvSpPr>
        <p:spPr>
          <a:xfrm>
            <a:off x="2279903" y="9809012"/>
            <a:ext cx="2563091" cy="75982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Introductory </a:t>
            </a:r>
            <a:b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b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meeting</a:t>
            </a:r>
          </a:p>
        </p:txBody>
      </p:sp>
      <p:sp>
        <p:nvSpPr>
          <p:cNvPr id="17" name="TextBox 16">
            <a:extLst>
              <a:ext uri="{FF2B5EF4-FFF2-40B4-BE49-F238E27FC236}">
                <a16:creationId xmlns:a16="http://schemas.microsoft.com/office/drawing/2014/main" id="{48137926-41CB-6643-BEFD-AE073060F233}"/>
              </a:ext>
            </a:extLst>
          </p:cNvPr>
          <p:cNvSpPr txBox="1"/>
          <p:nvPr/>
        </p:nvSpPr>
        <p:spPr>
          <a:xfrm>
            <a:off x="5739218" y="9809012"/>
            <a:ext cx="2563091"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Brief recieved</a:t>
            </a:r>
          </a:p>
        </p:txBody>
      </p:sp>
      <p:sp>
        <p:nvSpPr>
          <p:cNvPr id="18" name="TextBox 17">
            <a:extLst>
              <a:ext uri="{FF2B5EF4-FFF2-40B4-BE49-F238E27FC236}">
                <a16:creationId xmlns:a16="http://schemas.microsoft.com/office/drawing/2014/main" id="{C019AE41-252E-4F48-B7A2-27A7DA9C2E5A}"/>
              </a:ext>
            </a:extLst>
          </p:cNvPr>
          <p:cNvSpPr txBox="1"/>
          <p:nvPr/>
        </p:nvSpPr>
        <p:spPr>
          <a:xfrm>
            <a:off x="9198533" y="9809012"/>
            <a:ext cx="2563091" cy="75982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Proposal response team identified</a:t>
            </a:r>
          </a:p>
        </p:txBody>
      </p:sp>
      <p:sp>
        <p:nvSpPr>
          <p:cNvPr id="19" name="TextBox 18">
            <a:extLst>
              <a:ext uri="{FF2B5EF4-FFF2-40B4-BE49-F238E27FC236}">
                <a16:creationId xmlns:a16="http://schemas.microsoft.com/office/drawing/2014/main" id="{BBFD16B0-827B-E940-800F-1AB65FBFF048}"/>
              </a:ext>
            </a:extLst>
          </p:cNvPr>
          <p:cNvSpPr txBox="1"/>
          <p:nvPr/>
        </p:nvSpPr>
        <p:spPr>
          <a:xfrm>
            <a:off x="9276124" y="10887490"/>
            <a:ext cx="2563091" cy="75982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ABC Workshop preparation</a:t>
            </a:r>
          </a:p>
        </p:txBody>
      </p:sp>
      <p:sp>
        <p:nvSpPr>
          <p:cNvPr id="20" name="TextBox 19">
            <a:extLst>
              <a:ext uri="{FF2B5EF4-FFF2-40B4-BE49-F238E27FC236}">
                <a16:creationId xmlns:a16="http://schemas.microsoft.com/office/drawing/2014/main" id="{402D82D8-B966-A741-AAFA-04BCFD45AE53}"/>
              </a:ext>
            </a:extLst>
          </p:cNvPr>
          <p:cNvSpPr txBox="1"/>
          <p:nvPr/>
        </p:nvSpPr>
        <p:spPr>
          <a:xfrm>
            <a:off x="12657848" y="9829796"/>
            <a:ext cx="2563091" cy="75982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On-site ABC Workshop</a:t>
            </a:r>
          </a:p>
        </p:txBody>
      </p:sp>
      <p:sp>
        <p:nvSpPr>
          <p:cNvPr id="21" name="TextBox 20">
            <a:extLst>
              <a:ext uri="{FF2B5EF4-FFF2-40B4-BE49-F238E27FC236}">
                <a16:creationId xmlns:a16="http://schemas.microsoft.com/office/drawing/2014/main" id="{DA93BBA8-B38D-EB40-85B9-6A761FD0A1B7}"/>
              </a:ext>
            </a:extLst>
          </p:cNvPr>
          <p:cNvSpPr txBox="1"/>
          <p:nvPr/>
        </p:nvSpPr>
        <p:spPr>
          <a:xfrm>
            <a:off x="16117163" y="9829796"/>
            <a:ext cx="2563091" cy="75982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Remote ABC Workshop</a:t>
            </a:r>
          </a:p>
        </p:txBody>
      </p:sp>
      <p:sp>
        <p:nvSpPr>
          <p:cNvPr id="22" name="TextBox 21">
            <a:extLst>
              <a:ext uri="{FF2B5EF4-FFF2-40B4-BE49-F238E27FC236}">
                <a16:creationId xmlns:a16="http://schemas.microsoft.com/office/drawing/2014/main" id="{4C990598-E757-1C40-9171-C4B9904A8E6B}"/>
              </a:ext>
            </a:extLst>
          </p:cNvPr>
          <p:cNvSpPr txBox="1"/>
          <p:nvPr/>
        </p:nvSpPr>
        <p:spPr>
          <a:xfrm>
            <a:off x="19576478" y="9829796"/>
            <a:ext cx="2563091"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rgbClr val="5E5E5E"/>
                </a:solidFill>
                <a:latin typeface="Arial" panose="020B0604020202020204" pitchFamily="34" charset="0"/>
                <a:ea typeface="Helvetica Light"/>
                <a:cs typeface="Arial" panose="020B0604020202020204" pitchFamily="34" charset="0"/>
                <a:sym typeface="Helvetica Light"/>
              </a:rPr>
              <a:t>Our Response</a:t>
            </a:r>
          </a:p>
        </p:txBody>
      </p:sp>
      <p:sp>
        <p:nvSpPr>
          <p:cNvPr id="23" name="TextBox 22">
            <a:extLst>
              <a:ext uri="{FF2B5EF4-FFF2-40B4-BE49-F238E27FC236}">
                <a16:creationId xmlns:a16="http://schemas.microsoft.com/office/drawing/2014/main" id="{6594EF09-572F-7D46-9F78-D4ED59109C15}"/>
              </a:ext>
            </a:extLst>
          </p:cNvPr>
          <p:cNvSpPr txBox="1"/>
          <p:nvPr/>
        </p:nvSpPr>
        <p:spPr>
          <a:xfrm>
            <a:off x="2279902" y="8562101"/>
            <a:ext cx="2563091"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2</a:t>
            </a:r>
            <a:r>
              <a:rPr lang="en-RO" sz="2000" b="0" cap="none" spc="0" baseline="30000">
                <a:solidFill>
                  <a:schemeClr val="tx1">
                    <a:lumMod val="65000"/>
                  </a:schemeClr>
                </a:solidFill>
                <a:latin typeface="Arial" panose="020B0604020202020204" pitchFamily="34" charset="0"/>
                <a:ea typeface="Helvetica Light"/>
                <a:cs typeface="Arial" panose="020B0604020202020204" pitchFamily="34" charset="0"/>
                <a:sym typeface="Helvetica Light"/>
              </a:rPr>
              <a:t>nd</a:t>
            </a: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 March</a:t>
            </a:r>
          </a:p>
        </p:txBody>
      </p:sp>
      <p:sp>
        <p:nvSpPr>
          <p:cNvPr id="24" name="TextBox 23">
            <a:extLst>
              <a:ext uri="{FF2B5EF4-FFF2-40B4-BE49-F238E27FC236}">
                <a16:creationId xmlns:a16="http://schemas.microsoft.com/office/drawing/2014/main" id="{C0B79B43-18CC-D943-B242-D517B0600813}"/>
              </a:ext>
            </a:extLst>
          </p:cNvPr>
          <p:cNvSpPr txBox="1"/>
          <p:nvPr/>
        </p:nvSpPr>
        <p:spPr>
          <a:xfrm>
            <a:off x="5762655" y="8562101"/>
            <a:ext cx="2563091"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13</a:t>
            </a:r>
            <a:r>
              <a:rPr lang="en-RO" sz="2000" b="0" cap="none" spc="0" baseline="30000">
                <a:solidFill>
                  <a:schemeClr val="tx1">
                    <a:lumMod val="65000"/>
                  </a:schemeClr>
                </a:solidFill>
                <a:latin typeface="Arial" panose="020B0604020202020204" pitchFamily="34" charset="0"/>
                <a:ea typeface="Helvetica Light"/>
                <a:cs typeface="Arial" panose="020B0604020202020204" pitchFamily="34" charset="0"/>
                <a:sym typeface="Helvetica Light"/>
              </a:rPr>
              <a:t>th</a:t>
            </a: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 March</a:t>
            </a:r>
          </a:p>
        </p:txBody>
      </p:sp>
      <p:sp>
        <p:nvSpPr>
          <p:cNvPr id="25" name="TextBox 24">
            <a:extLst>
              <a:ext uri="{FF2B5EF4-FFF2-40B4-BE49-F238E27FC236}">
                <a16:creationId xmlns:a16="http://schemas.microsoft.com/office/drawing/2014/main" id="{7BE22DE6-509C-F84A-BCB3-CE318388BFBD}"/>
              </a:ext>
            </a:extLst>
          </p:cNvPr>
          <p:cNvSpPr txBox="1"/>
          <p:nvPr/>
        </p:nvSpPr>
        <p:spPr>
          <a:xfrm>
            <a:off x="9176915" y="8562101"/>
            <a:ext cx="2563091"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4</a:t>
            </a:r>
            <a:r>
              <a:rPr lang="en-RO" sz="2000" b="0" cap="none" spc="0" baseline="30000">
                <a:solidFill>
                  <a:schemeClr val="tx1">
                    <a:lumMod val="65000"/>
                  </a:schemeClr>
                </a:solidFill>
                <a:latin typeface="Arial" panose="020B0604020202020204" pitchFamily="34" charset="0"/>
                <a:ea typeface="Helvetica Light"/>
                <a:cs typeface="Arial" panose="020B0604020202020204" pitchFamily="34" charset="0"/>
                <a:sym typeface="Helvetica Light"/>
              </a:rPr>
              <a:t>th</a:t>
            </a: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 April</a:t>
            </a:r>
          </a:p>
        </p:txBody>
      </p:sp>
      <p:sp>
        <p:nvSpPr>
          <p:cNvPr id="26" name="TextBox 25">
            <a:extLst>
              <a:ext uri="{FF2B5EF4-FFF2-40B4-BE49-F238E27FC236}">
                <a16:creationId xmlns:a16="http://schemas.microsoft.com/office/drawing/2014/main" id="{5C0A66FD-EB09-C544-8E31-5DD3A90D891E}"/>
              </a:ext>
            </a:extLst>
          </p:cNvPr>
          <p:cNvSpPr txBox="1"/>
          <p:nvPr/>
        </p:nvSpPr>
        <p:spPr>
          <a:xfrm>
            <a:off x="12591175" y="8562101"/>
            <a:ext cx="2563091"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10</a:t>
            </a:r>
            <a:r>
              <a:rPr lang="en-RO" sz="2000" b="0" cap="none" spc="0" baseline="30000">
                <a:solidFill>
                  <a:schemeClr val="tx1">
                    <a:lumMod val="65000"/>
                  </a:schemeClr>
                </a:solidFill>
                <a:latin typeface="Arial" panose="020B0604020202020204" pitchFamily="34" charset="0"/>
                <a:ea typeface="Helvetica Light"/>
                <a:cs typeface="Arial" panose="020B0604020202020204" pitchFamily="34" charset="0"/>
                <a:sym typeface="Helvetica Light"/>
              </a:rPr>
              <a:t>th</a:t>
            </a: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 April</a:t>
            </a:r>
          </a:p>
        </p:txBody>
      </p:sp>
      <p:sp>
        <p:nvSpPr>
          <p:cNvPr id="27" name="TextBox 26">
            <a:extLst>
              <a:ext uri="{FF2B5EF4-FFF2-40B4-BE49-F238E27FC236}">
                <a16:creationId xmlns:a16="http://schemas.microsoft.com/office/drawing/2014/main" id="{EB7387F6-8163-7A4D-9AA4-549461570F36}"/>
              </a:ext>
            </a:extLst>
          </p:cNvPr>
          <p:cNvSpPr txBox="1"/>
          <p:nvPr/>
        </p:nvSpPr>
        <p:spPr>
          <a:xfrm>
            <a:off x="16058256" y="8562101"/>
            <a:ext cx="2563091"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16</a:t>
            </a:r>
            <a:r>
              <a:rPr lang="en-RO" sz="2000" b="0" cap="none" spc="0" baseline="30000">
                <a:solidFill>
                  <a:schemeClr val="tx1">
                    <a:lumMod val="65000"/>
                  </a:schemeClr>
                </a:solidFill>
                <a:latin typeface="Arial" panose="020B0604020202020204" pitchFamily="34" charset="0"/>
                <a:ea typeface="Helvetica Light"/>
                <a:cs typeface="Arial" panose="020B0604020202020204" pitchFamily="34" charset="0"/>
                <a:sym typeface="Helvetica Light"/>
              </a:rPr>
              <a:t>th</a:t>
            </a: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 April</a:t>
            </a:r>
          </a:p>
        </p:txBody>
      </p:sp>
      <p:sp>
        <p:nvSpPr>
          <p:cNvPr id="28" name="TextBox 27">
            <a:extLst>
              <a:ext uri="{FF2B5EF4-FFF2-40B4-BE49-F238E27FC236}">
                <a16:creationId xmlns:a16="http://schemas.microsoft.com/office/drawing/2014/main" id="{9DD95AD2-9E8E-5747-8735-EA32623DDE07}"/>
              </a:ext>
            </a:extLst>
          </p:cNvPr>
          <p:cNvSpPr txBox="1"/>
          <p:nvPr/>
        </p:nvSpPr>
        <p:spPr>
          <a:xfrm>
            <a:off x="19525337" y="8562101"/>
            <a:ext cx="2563091"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24</a:t>
            </a:r>
            <a:r>
              <a:rPr lang="en-RO" sz="2000" b="0" cap="none" spc="0" baseline="30000">
                <a:solidFill>
                  <a:schemeClr val="tx1">
                    <a:lumMod val="65000"/>
                  </a:schemeClr>
                </a:solidFill>
                <a:latin typeface="Arial" panose="020B0604020202020204" pitchFamily="34" charset="0"/>
                <a:ea typeface="Helvetica Light"/>
                <a:cs typeface="Arial" panose="020B0604020202020204" pitchFamily="34" charset="0"/>
                <a:sym typeface="Helvetica Light"/>
              </a:rPr>
              <a:t>th</a:t>
            </a:r>
            <a:r>
              <a:rPr lang="en-RO" sz="2000" b="0" cap="none" spc="0">
                <a:solidFill>
                  <a:schemeClr val="tx1">
                    <a:lumMod val="65000"/>
                  </a:schemeClr>
                </a:solidFill>
                <a:latin typeface="Arial" panose="020B0604020202020204" pitchFamily="34" charset="0"/>
                <a:ea typeface="Helvetica Light"/>
                <a:cs typeface="Arial" panose="020B0604020202020204" pitchFamily="34" charset="0"/>
                <a:sym typeface="Helvetica Light"/>
              </a:rPr>
              <a:t> April</a:t>
            </a:r>
          </a:p>
        </p:txBody>
      </p:sp>
    </p:spTree>
    <p:extLst>
      <p:ext uri="{BB962C8B-B14F-4D97-AF65-F5344CB8AC3E}">
        <p14:creationId xmlns:p14="http://schemas.microsoft.com/office/powerpoint/2010/main" val="27526057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4E4680E4-8C53-8B4C-84CF-DC1345100A41}"/>
              </a:ext>
            </a:extLst>
          </p:cNvPr>
          <p:cNvSpPr txBox="1"/>
          <p:nvPr/>
        </p:nvSpPr>
        <p:spPr>
          <a:xfrm>
            <a:off x="1718042" y="3155738"/>
            <a:ext cx="20809449" cy="759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nSpc>
                <a:spcPct val="100000"/>
              </a:lnSpc>
            </a:pPr>
            <a:r>
              <a:rPr lang="en-GB" sz="2000" b="0" cap="none" spc="0">
                <a:solidFill>
                  <a:srgbClr val="5E5E5E"/>
                </a:solidFill>
              </a:rPr>
              <a:t>Accelerated business case (ABC) is a technique that we use to provide a qualified list of capabilities/ features to achieve a business goal. Feature-sets are estimated and sized at a high-level, based on business uncertainty and technical complexity. Below is our breakdown for the LPRC (next phase only) proposal that we documented during our workshop with:</a:t>
            </a:r>
          </a:p>
        </p:txBody>
      </p:sp>
      <p:sp>
        <p:nvSpPr>
          <p:cNvPr id="8" name="Pay.UK  Services Proposal -  2. Our Proposal">
            <a:extLst>
              <a:ext uri="{FF2B5EF4-FFF2-40B4-BE49-F238E27FC236}">
                <a16:creationId xmlns:a16="http://schemas.microsoft.com/office/drawing/2014/main" id="{F10BC17B-67EF-1D45-8E3A-83FBC1405DB7}"/>
              </a:ext>
            </a:extLst>
          </p:cNvPr>
          <p:cNvSpPr txBox="1"/>
          <p:nvPr/>
        </p:nvSpPr>
        <p:spPr>
          <a:xfrm>
            <a:off x="1703286" y="210051"/>
            <a:ext cx="4352152"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29" name="Title Goes Here">
            <a:extLst>
              <a:ext uri="{FF2B5EF4-FFF2-40B4-BE49-F238E27FC236}">
                <a16:creationId xmlns:a16="http://schemas.microsoft.com/office/drawing/2014/main" id="{E5CE1DFD-028F-E749-8466-980F2BA1A4C5}"/>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ABC &amp; How we estimated</a:t>
            </a:r>
          </a:p>
        </p:txBody>
      </p:sp>
      <p:graphicFrame>
        <p:nvGraphicFramePr>
          <p:cNvPr id="2" name="Table 1">
            <a:extLst>
              <a:ext uri="{FF2B5EF4-FFF2-40B4-BE49-F238E27FC236}">
                <a16:creationId xmlns:a16="http://schemas.microsoft.com/office/drawing/2014/main" id="{58F8B49B-62D0-FB4E-9E45-AB85C88F5CFA}"/>
              </a:ext>
            </a:extLst>
          </p:cNvPr>
          <p:cNvGraphicFramePr>
            <a:graphicFrameLocks noGrp="1"/>
          </p:cNvGraphicFramePr>
          <p:nvPr/>
        </p:nvGraphicFramePr>
        <p:xfrm>
          <a:off x="1820573" y="4660783"/>
          <a:ext cx="20568373" cy="7088289"/>
        </p:xfrm>
        <a:graphic>
          <a:graphicData uri="http://schemas.openxmlformats.org/drawingml/2006/table">
            <a:tbl>
              <a:tblPr/>
              <a:tblGrid>
                <a:gridCol w="9147659">
                  <a:extLst>
                    <a:ext uri="{9D8B030D-6E8A-4147-A177-3AD203B41FA5}">
                      <a16:colId xmlns:a16="http://schemas.microsoft.com/office/drawing/2014/main" val="2482812921"/>
                    </a:ext>
                  </a:extLst>
                </a:gridCol>
                <a:gridCol w="5229874">
                  <a:extLst>
                    <a:ext uri="{9D8B030D-6E8A-4147-A177-3AD203B41FA5}">
                      <a16:colId xmlns:a16="http://schemas.microsoft.com/office/drawing/2014/main" val="3373585073"/>
                    </a:ext>
                  </a:extLst>
                </a:gridCol>
                <a:gridCol w="1386009">
                  <a:extLst>
                    <a:ext uri="{9D8B030D-6E8A-4147-A177-3AD203B41FA5}">
                      <a16:colId xmlns:a16="http://schemas.microsoft.com/office/drawing/2014/main" val="1027359450"/>
                    </a:ext>
                  </a:extLst>
                </a:gridCol>
                <a:gridCol w="2494816">
                  <a:extLst>
                    <a:ext uri="{9D8B030D-6E8A-4147-A177-3AD203B41FA5}">
                      <a16:colId xmlns:a16="http://schemas.microsoft.com/office/drawing/2014/main" val="3843433722"/>
                    </a:ext>
                  </a:extLst>
                </a:gridCol>
                <a:gridCol w="2310015">
                  <a:extLst>
                    <a:ext uri="{9D8B030D-6E8A-4147-A177-3AD203B41FA5}">
                      <a16:colId xmlns:a16="http://schemas.microsoft.com/office/drawing/2014/main" val="2103477135"/>
                    </a:ext>
                  </a:extLst>
                </a:gridCol>
              </a:tblGrid>
              <a:tr h="805116">
                <a:tc>
                  <a:txBody>
                    <a:bodyPr/>
                    <a:lstStyle/>
                    <a:p>
                      <a:pPr algn="l"/>
                      <a:r>
                        <a:rPr lang="en-GB" b="1">
                          <a:solidFill>
                            <a:srgbClr val="000000"/>
                          </a:solidFill>
                          <a:effectLst/>
                          <a:latin typeface="Arial" panose="020B0604020202020204" pitchFamily="34" charset="0"/>
                          <a:cs typeface="Arial" panose="020B0604020202020204" pitchFamily="34" charset="0"/>
                        </a:rPr>
                        <a:t>Epics</a:t>
                      </a:r>
                      <a:endParaRPr lang="en-GB">
                        <a:effectLst/>
                        <a:latin typeface="Arial" panose="020B0604020202020204" pitchFamily="34" charset="0"/>
                        <a:cs typeface="Arial" panose="020B0604020202020204" pitchFamily="34" charset="0"/>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GB" b="1">
                          <a:solidFill>
                            <a:srgbClr val="000000"/>
                          </a:solidFill>
                          <a:effectLst/>
                          <a:latin typeface="Arial" panose="020B0604020202020204" pitchFamily="34" charset="0"/>
                          <a:cs typeface="Arial" panose="020B0604020202020204" pitchFamily="34" charset="0"/>
                        </a:rPr>
                        <a:t>Features</a:t>
                      </a:r>
                      <a:endParaRPr lang="en-GB">
                        <a:effectLst/>
                        <a:latin typeface="Arial" panose="020B0604020202020204" pitchFamily="34" charset="0"/>
                        <a:cs typeface="Arial" panose="020B0604020202020204" pitchFamily="34" charset="0"/>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b="1">
                          <a:solidFill>
                            <a:srgbClr val="000000"/>
                          </a:solidFill>
                          <a:effectLst/>
                          <a:latin typeface="Arial" panose="020B0604020202020204" pitchFamily="34" charset="0"/>
                          <a:cs typeface="Arial" panose="020B0604020202020204" pitchFamily="34" charset="0"/>
                        </a:rPr>
                        <a:t>Size</a:t>
                      </a:r>
                      <a:endParaRPr lang="en-GB">
                        <a:effectLst/>
                        <a:latin typeface="Arial" panose="020B0604020202020204" pitchFamily="34" charset="0"/>
                        <a:cs typeface="Arial" panose="020B0604020202020204" pitchFamily="34" charset="0"/>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b="1">
                          <a:solidFill>
                            <a:srgbClr val="000000"/>
                          </a:solidFill>
                          <a:effectLst/>
                          <a:latin typeface="Arial" panose="020B0604020202020204" pitchFamily="34" charset="0"/>
                          <a:cs typeface="Arial" panose="020B0604020202020204" pitchFamily="34" charset="0"/>
                        </a:rPr>
                        <a:t>Business </a:t>
                      </a:r>
                      <a:br>
                        <a:rPr lang="en-GB" b="1">
                          <a:solidFill>
                            <a:srgbClr val="000000"/>
                          </a:solidFill>
                          <a:effectLst/>
                          <a:latin typeface="Arial" panose="020B0604020202020204" pitchFamily="34" charset="0"/>
                          <a:cs typeface="Arial" panose="020B0604020202020204" pitchFamily="34" charset="0"/>
                        </a:rPr>
                      </a:br>
                      <a:r>
                        <a:rPr lang="en-GB" b="1">
                          <a:solidFill>
                            <a:srgbClr val="000000"/>
                          </a:solidFill>
                          <a:effectLst/>
                          <a:latin typeface="Arial" panose="020B0604020202020204" pitchFamily="34" charset="0"/>
                          <a:cs typeface="Arial" panose="020B0604020202020204" pitchFamily="34" charset="0"/>
                        </a:rPr>
                        <a:t>Uncertainty</a:t>
                      </a:r>
                      <a:endParaRPr lang="en-GB">
                        <a:effectLst/>
                        <a:latin typeface="Arial" panose="020B0604020202020204" pitchFamily="34" charset="0"/>
                        <a:cs typeface="Arial" panose="020B0604020202020204" pitchFamily="34" charset="0"/>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b="1">
                          <a:solidFill>
                            <a:srgbClr val="000000"/>
                          </a:solidFill>
                          <a:effectLst/>
                          <a:latin typeface="Arial" panose="020B0604020202020204" pitchFamily="34" charset="0"/>
                          <a:cs typeface="Arial" panose="020B0604020202020204" pitchFamily="34" charset="0"/>
                        </a:rPr>
                        <a:t>Technical </a:t>
                      </a:r>
                      <a:br>
                        <a:rPr lang="en-GB" b="1">
                          <a:solidFill>
                            <a:srgbClr val="000000"/>
                          </a:solidFill>
                          <a:effectLst/>
                          <a:latin typeface="Arial" panose="020B0604020202020204" pitchFamily="34" charset="0"/>
                          <a:cs typeface="Arial" panose="020B0604020202020204" pitchFamily="34" charset="0"/>
                        </a:rPr>
                      </a:br>
                      <a:r>
                        <a:rPr lang="en-GB" b="1">
                          <a:solidFill>
                            <a:srgbClr val="000000"/>
                          </a:solidFill>
                          <a:effectLst/>
                          <a:latin typeface="Arial" panose="020B0604020202020204" pitchFamily="34" charset="0"/>
                          <a:cs typeface="Arial" panose="020B0604020202020204" pitchFamily="34" charset="0"/>
                        </a:rPr>
                        <a:t>Complexity</a:t>
                      </a:r>
                      <a:endParaRPr lang="en-GB">
                        <a:effectLst/>
                        <a:latin typeface="Arial" panose="020B0604020202020204" pitchFamily="34" charset="0"/>
                        <a:cs typeface="Arial" panose="020B0604020202020204" pitchFamily="34" charset="0"/>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462038"/>
                  </a:ext>
                </a:extLst>
              </a:tr>
              <a:tr h="707197">
                <a:tc>
                  <a:txBody>
                    <a:bodyPr/>
                    <a:lstStyle/>
                    <a:p>
                      <a:pPr algn="l"/>
                      <a:r>
                        <a:rPr lang="en-GB" sz="2000" b="0">
                          <a:solidFill>
                            <a:srgbClr val="000000"/>
                          </a:solidFill>
                          <a:effectLst/>
                          <a:latin typeface="+mn-lt"/>
                        </a:rPr>
                        <a:t>Registered account holder to be able to view DER data, EMDH assets</a:t>
                      </a:r>
                      <a:endParaRPr lang="en-GB" sz="2000" b="0">
                        <a:effectLst/>
                        <a:latin typeface="+mn-lt"/>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Data importing service</a:t>
                      </a:r>
                      <a:endParaRPr lang="en-GB" sz="2000" b="0">
                        <a:effectLst/>
                        <a:latin typeface="+mn-lt"/>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S</a:t>
                      </a:r>
                      <a:endParaRPr lang="en-GB" sz="2000" b="0">
                        <a:effectLst/>
                        <a:latin typeface="+mn-lt"/>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Medium</a:t>
                      </a:r>
                      <a:endParaRPr lang="en-GB" sz="2000" b="0">
                        <a:effectLst/>
                        <a:latin typeface="+mn-lt"/>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3988716"/>
                  </a:ext>
                </a:extLst>
              </a:tr>
              <a:tr h="462398">
                <a:tc>
                  <a:txBody>
                    <a:bodyPr/>
                    <a:lstStyle/>
                    <a:p>
                      <a:pPr algn="l"/>
                      <a:r>
                        <a:rPr lang="en-GB" sz="2000" b="0">
                          <a:solidFill>
                            <a:srgbClr val="000000"/>
                          </a:solidFill>
                          <a:effectLst/>
                          <a:latin typeface="+mn-lt"/>
                        </a:rPr>
                        <a:t>Register and log on</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Coordination wizard</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XL</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8459390"/>
                  </a:ext>
                </a:extLst>
              </a:tr>
              <a:tr h="475998">
                <a:tc>
                  <a:txBody>
                    <a:bodyPr/>
                    <a:lstStyle/>
                    <a:p>
                      <a:pPr algn="l"/>
                      <a:r>
                        <a:rPr lang="en-GB" sz="2000" b="0">
                          <a:solidFill>
                            <a:srgbClr val="000000"/>
                          </a:solidFill>
                          <a:effectLst/>
                          <a:latin typeface="+mn-lt"/>
                        </a:rPr>
                        <a:t>Register and log on</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Registration process</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Medium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8955841"/>
                  </a:ext>
                </a:extLst>
              </a:tr>
              <a:tr h="462398">
                <a:tc>
                  <a:txBody>
                    <a:bodyPr/>
                    <a:lstStyle/>
                    <a:p>
                      <a:pPr algn="l"/>
                      <a:r>
                        <a:rPr lang="en-GB" sz="2000" b="0">
                          <a:solidFill>
                            <a:srgbClr val="000000"/>
                          </a:solidFill>
                          <a:effectLst/>
                          <a:latin typeface="+mn-lt"/>
                        </a:rPr>
                        <a:t>Register and log on</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Identity management</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Medium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7839882"/>
                  </a:ext>
                </a:extLst>
              </a:tr>
              <a:tr h="462398">
                <a:tc>
                  <a:txBody>
                    <a:bodyPr/>
                    <a:lstStyle/>
                    <a:p>
                      <a:pPr algn="l"/>
                      <a:r>
                        <a:rPr lang="en-GB" sz="2000" b="0">
                          <a:solidFill>
                            <a:srgbClr val="000000"/>
                          </a:solidFill>
                          <a:effectLst/>
                          <a:latin typeface="+mn-lt"/>
                        </a:rPr>
                        <a:t>Register and log on</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DNO Assets Management</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XL</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2506442"/>
                  </a:ext>
                </a:extLst>
              </a:tr>
              <a:tr h="462398">
                <a:tc>
                  <a:txBody>
                    <a:bodyPr/>
                    <a:lstStyle/>
                    <a:p>
                      <a:pPr algn="l"/>
                      <a:r>
                        <a:rPr lang="en-GB" sz="2000" b="0">
                          <a:solidFill>
                            <a:srgbClr val="000000"/>
                          </a:solidFill>
                          <a:effectLst/>
                          <a:latin typeface="+mn-lt"/>
                        </a:rPr>
                        <a:t>LOB integration into pathfinder data estate</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Search for DNOs</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S</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8096385"/>
                  </a:ext>
                </a:extLst>
              </a:tr>
              <a:tr h="462398">
                <a:tc>
                  <a:txBody>
                    <a:bodyPr/>
                    <a:lstStyle/>
                    <a:p>
                      <a:pPr algn="l"/>
                      <a:r>
                        <a:rPr lang="en-GB" sz="2000" b="0">
                          <a:solidFill>
                            <a:srgbClr val="000000"/>
                          </a:solidFill>
                          <a:effectLst/>
                          <a:latin typeface="+mn-lt"/>
                        </a:rPr>
                        <a:t>Non-functional epic</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Internal monitoring</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S</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0168951"/>
                  </a:ext>
                </a:extLst>
              </a:tr>
              <a:tr h="462398">
                <a:tc>
                  <a:txBody>
                    <a:bodyPr/>
                    <a:lstStyle/>
                    <a:p>
                      <a:pPr algn="l"/>
                      <a:r>
                        <a:rPr lang="en-GB" sz="2000" b="0">
                          <a:solidFill>
                            <a:srgbClr val="000000"/>
                          </a:solidFill>
                          <a:effectLst/>
                          <a:latin typeface="+mn-lt"/>
                        </a:rPr>
                        <a:t>LOB integration into pathfinder data estate</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Search for market participants</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5119535"/>
                  </a:ext>
                </a:extLst>
              </a:tr>
              <a:tr h="462398">
                <a:tc>
                  <a:txBody>
                    <a:bodyPr/>
                    <a:lstStyle/>
                    <a:p>
                      <a:pPr algn="l"/>
                      <a:r>
                        <a:rPr lang="en-GB" sz="2000" b="0">
                          <a:solidFill>
                            <a:srgbClr val="000000"/>
                          </a:solidFill>
                          <a:effectLst/>
                          <a:latin typeface="+mn-lt"/>
                        </a:rPr>
                        <a:t>View info and data exposed from Pathfinder estate</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Expose data</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XL</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Medium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Medium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3152385"/>
                  </a:ext>
                </a:extLst>
              </a:tr>
              <a:tr h="462398">
                <a:tc>
                  <a:txBody>
                    <a:bodyPr/>
                    <a:lstStyle/>
                    <a:p>
                      <a:pPr algn="l"/>
                      <a:r>
                        <a:rPr lang="en-GB" sz="2000" b="0">
                          <a:solidFill>
                            <a:srgbClr val="000000"/>
                          </a:solidFill>
                          <a:effectLst/>
                          <a:latin typeface="+mn-lt"/>
                        </a:rPr>
                        <a:t>View info and data exposed from Pathfinder estate</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DNO confirmation tender event</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Medium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1347649"/>
                  </a:ext>
                </a:extLst>
              </a:tr>
              <a:tr h="475998">
                <a:tc>
                  <a:txBody>
                    <a:bodyPr/>
                    <a:lstStyle/>
                    <a:p>
                      <a:pPr algn="l"/>
                      <a:r>
                        <a:rPr lang="en-GB" sz="2000" b="0">
                          <a:solidFill>
                            <a:srgbClr val="000000"/>
                          </a:solidFill>
                          <a:effectLst/>
                          <a:latin typeface="+mn-lt"/>
                        </a:rPr>
                        <a:t>LOB integration into pathfinder data estate</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Maps coverage</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XL</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Medium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767662"/>
                  </a:ext>
                </a:extLst>
              </a:tr>
              <a:tr h="462398">
                <a:tc>
                  <a:txBody>
                    <a:bodyPr/>
                    <a:lstStyle/>
                    <a:p>
                      <a:pPr algn="l"/>
                      <a:r>
                        <a:rPr lang="en-GB" sz="2000" b="0">
                          <a:solidFill>
                            <a:srgbClr val="000000"/>
                          </a:solidFill>
                          <a:effectLst/>
                          <a:latin typeface="+mn-lt"/>
                        </a:rPr>
                        <a:t>Non-functional epic</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Design System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Low</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w="12700" cap="flat" cmpd="sng" algn="ctr">
                      <a:solidFill>
                        <a:schemeClr val="tx1">
                          <a:lumMod val="75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1804581"/>
                  </a:ext>
                </a:extLst>
              </a:tr>
              <a:tr h="462398">
                <a:tc>
                  <a:txBody>
                    <a:bodyPr/>
                    <a:lstStyle/>
                    <a:p>
                      <a:pPr algn="l"/>
                      <a:r>
                        <a:rPr lang="en-GB" sz="2000" b="0">
                          <a:solidFill>
                            <a:srgbClr val="000000"/>
                          </a:solidFill>
                          <a:effectLst/>
                          <a:latin typeface="+mn-lt"/>
                        </a:rPr>
                        <a:t>Non-functional epic</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GB" sz="2000" b="0">
                          <a:solidFill>
                            <a:srgbClr val="000000"/>
                          </a:solidFill>
                          <a:effectLst/>
                          <a:latin typeface="+mn-lt"/>
                        </a:rPr>
                        <a:t>Data Visualisation Tools</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L</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Medium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GB" sz="2000" b="0">
                          <a:solidFill>
                            <a:srgbClr val="000000"/>
                          </a:solidFill>
                          <a:effectLst/>
                          <a:latin typeface="+mn-lt"/>
                        </a:rPr>
                        <a:t>Medium</a:t>
                      </a:r>
                      <a:endParaRPr lang="en-GB" sz="2000" b="0">
                        <a:effectLst/>
                        <a:latin typeface="+mn-lt"/>
                      </a:endParaRPr>
                    </a:p>
                  </a:txBody>
                  <a:tcPr marL="38100" marR="38100" marT="38100" marB="38100" anchor="ctr">
                    <a:lnL>
                      <a:noFill/>
                    </a:lnL>
                    <a:lnR>
                      <a:noFill/>
                    </a:lnR>
                    <a:lnT w="12700" cap="flat" cmpd="sng" algn="ctr">
                      <a:solidFill>
                        <a:schemeClr val="tx1">
                          <a:lumMod val="75000"/>
                        </a:schemeClr>
                      </a:solidFill>
                      <a:prstDash val="dash"/>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935954287"/>
                  </a:ext>
                </a:extLst>
              </a:tr>
            </a:tbl>
          </a:graphicData>
        </a:graphic>
      </p:graphicFrame>
    </p:spTree>
    <p:extLst>
      <p:ext uri="{BB962C8B-B14F-4D97-AF65-F5344CB8AC3E}">
        <p14:creationId xmlns:p14="http://schemas.microsoft.com/office/powerpoint/2010/main" val="2286859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y.UK  Services Proposal -  2. Our Proposal">
            <a:extLst>
              <a:ext uri="{FF2B5EF4-FFF2-40B4-BE49-F238E27FC236}">
                <a16:creationId xmlns:a16="http://schemas.microsoft.com/office/drawing/2014/main" id="{F10BC17B-67EF-1D45-8E3A-83FBC1405DB7}"/>
              </a:ext>
            </a:extLst>
          </p:cNvPr>
          <p:cNvSpPr txBox="1"/>
          <p:nvPr/>
        </p:nvSpPr>
        <p:spPr>
          <a:xfrm>
            <a:off x="1703286" y="210051"/>
            <a:ext cx="4352152"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29" name="Title Goes Here">
            <a:extLst>
              <a:ext uri="{FF2B5EF4-FFF2-40B4-BE49-F238E27FC236}">
                <a16:creationId xmlns:a16="http://schemas.microsoft.com/office/drawing/2014/main" id="{E5CE1DFD-028F-E749-8466-980F2BA1A4C5}"/>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Estimation &amp; confidence</a:t>
            </a:r>
          </a:p>
        </p:txBody>
      </p:sp>
      <p:sp>
        <p:nvSpPr>
          <p:cNvPr id="10" name="TextBox 9">
            <a:extLst>
              <a:ext uri="{FF2B5EF4-FFF2-40B4-BE49-F238E27FC236}">
                <a16:creationId xmlns:a16="http://schemas.microsoft.com/office/drawing/2014/main" id="{B7F86E3D-0183-B54B-9F92-F7E6AF5E0288}"/>
              </a:ext>
            </a:extLst>
          </p:cNvPr>
          <p:cNvSpPr txBox="1"/>
          <p:nvPr/>
        </p:nvSpPr>
        <p:spPr>
          <a:xfrm>
            <a:off x="1718042" y="11610570"/>
            <a:ext cx="8563242" cy="9746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lnSpc>
                <a:spcPct val="100000"/>
              </a:lnSpc>
            </a:pPr>
            <a:r>
              <a:rPr lang="en-US" sz="2000" b="0" cap="none" spc="0">
                <a:solidFill>
                  <a:srgbClr val="5E5E5E"/>
                </a:solidFill>
                <a:latin typeface="Arial" panose="020B0604020202020204" pitchFamily="34" charset="0"/>
                <a:cs typeface="Arial" panose="020B0604020202020204" pitchFamily="34" charset="0"/>
                <a:sym typeface="Helvetica Neue"/>
              </a:rPr>
              <a:t>Best case – </a:t>
            </a:r>
            <a:r>
              <a:rPr lang="en-US" sz="2000" b="0" cap="none" spc="0">
                <a:solidFill>
                  <a:srgbClr val="5E5E5E"/>
                </a:solidFill>
                <a:latin typeface="Arial" panose="020B0604020202020204" pitchFamily="34" charset="0"/>
                <a:cs typeface="Arial" panose="020B0604020202020204" pitchFamily="34" charset="0"/>
              </a:rPr>
              <a:t>6</a:t>
            </a:r>
            <a:r>
              <a:rPr lang="en-US" sz="2000" b="0" cap="none" spc="0">
                <a:solidFill>
                  <a:srgbClr val="5E5E5E"/>
                </a:solidFill>
                <a:latin typeface="Arial" panose="020B0604020202020204" pitchFamily="34" charset="0"/>
                <a:cs typeface="Arial" panose="020B0604020202020204" pitchFamily="34" charset="0"/>
                <a:sym typeface="Helvetica Neue"/>
              </a:rPr>
              <a:t> sprints</a:t>
            </a:r>
          </a:p>
          <a:p>
            <a:pPr defTabSz="412750" hangingPunct="0">
              <a:lnSpc>
                <a:spcPct val="100000"/>
              </a:lnSpc>
            </a:pPr>
            <a:r>
              <a:rPr lang="en-US" sz="2000" b="0" cap="none" spc="0">
                <a:solidFill>
                  <a:srgbClr val="5E5E5E"/>
                </a:solidFill>
                <a:latin typeface="Arial" panose="020B0604020202020204" pitchFamily="34" charset="0"/>
                <a:cs typeface="Arial" panose="020B0604020202020204" pitchFamily="34" charset="0"/>
                <a:sym typeface="Helvetica Neue"/>
              </a:rPr>
              <a:t>Most likely – </a:t>
            </a:r>
            <a:r>
              <a:rPr lang="en-US" sz="2000" b="0" cap="none" spc="0">
                <a:solidFill>
                  <a:srgbClr val="5E5E5E"/>
                </a:solidFill>
                <a:latin typeface="Arial" panose="020B0604020202020204" pitchFamily="34" charset="0"/>
                <a:cs typeface="Arial" panose="020B0604020202020204" pitchFamily="34" charset="0"/>
              </a:rPr>
              <a:t>8</a:t>
            </a:r>
            <a:r>
              <a:rPr lang="en-US" sz="2000" b="0" cap="none" spc="0">
                <a:solidFill>
                  <a:srgbClr val="5E5E5E"/>
                </a:solidFill>
                <a:latin typeface="Arial" panose="020B0604020202020204" pitchFamily="34" charset="0"/>
                <a:cs typeface="Arial" panose="020B0604020202020204" pitchFamily="34" charset="0"/>
                <a:sym typeface="Helvetica Neue"/>
              </a:rPr>
              <a:t> sprints (our estimations are based on this number of sprints)</a:t>
            </a:r>
            <a:endParaRPr lang="en-US" sz="2000" b="0" cap="none" spc="0">
              <a:solidFill>
                <a:srgbClr val="5E5E5E"/>
              </a:solidFill>
              <a:latin typeface="Arial" panose="020B0604020202020204" pitchFamily="34" charset="0"/>
              <a:cs typeface="Arial" panose="020B0604020202020204" pitchFamily="34" charset="0"/>
            </a:endParaRPr>
          </a:p>
          <a:p>
            <a:pPr algn="l">
              <a:lnSpc>
                <a:spcPct val="100000"/>
              </a:lnSpc>
            </a:pPr>
            <a:r>
              <a:rPr lang="en-US" sz="2000" b="0" cap="none" spc="0">
                <a:solidFill>
                  <a:srgbClr val="5E5E5E"/>
                </a:solidFill>
                <a:latin typeface="Arial" panose="020B0604020202020204" pitchFamily="34" charset="0"/>
                <a:cs typeface="Arial" panose="020B0604020202020204" pitchFamily="34" charset="0"/>
              </a:rPr>
              <a:t>Worst case – 11 sprints</a:t>
            </a:r>
          </a:p>
        </p:txBody>
      </p:sp>
      <p:graphicFrame>
        <p:nvGraphicFramePr>
          <p:cNvPr id="12" name="Chart 11">
            <a:extLst>
              <a:ext uri="{FF2B5EF4-FFF2-40B4-BE49-F238E27FC236}">
                <a16:creationId xmlns:a16="http://schemas.microsoft.com/office/drawing/2014/main" id="{42962941-8066-A641-8CE4-838957470C95}"/>
              </a:ext>
            </a:extLst>
          </p:cNvPr>
          <p:cNvGraphicFramePr>
            <a:graphicFrameLocks/>
          </p:cNvGraphicFramePr>
          <p:nvPr/>
        </p:nvGraphicFramePr>
        <p:xfrm>
          <a:off x="1467754" y="4914430"/>
          <a:ext cx="10027044" cy="602672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9A81152E-7185-B34E-B022-2BAFD1F71483}"/>
              </a:ext>
            </a:extLst>
          </p:cNvPr>
          <p:cNvSpPr txBox="1"/>
          <p:nvPr/>
        </p:nvSpPr>
        <p:spPr>
          <a:xfrm>
            <a:off x="6273607" y="9669761"/>
            <a:ext cx="4197927" cy="587468"/>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r>
              <a:rPr lang="en-GB" sz="1600" b="0" cap="none" spc="0">
                <a:solidFill>
                  <a:srgbClr val="5E5E5E"/>
                </a:solidFill>
              </a:rPr>
              <a:t>*Based on average velocity of 25 SP/sprints</a:t>
            </a:r>
          </a:p>
          <a:p>
            <a:r>
              <a:rPr lang="en-GB" sz="1600" b="0" cap="none" spc="0">
                <a:solidFill>
                  <a:srgbClr val="5E5E5E"/>
                </a:solidFill>
              </a:rPr>
              <a:t>*Assumes 2-week sprints</a:t>
            </a:r>
          </a:p>
        </p:txBody>
      </p:sp>
      <p:graphicFrame>
        <p:nvGraphicFramePr>
          <p:cNvPr id="13" name="Chart 12">
            <a:extLst>
              <a:ext uri="{FF2B5EF4-FFF2-40B4-BE49-F238E27FC236}">
                <a16:creationId xmlns:a16="http://schemas.microsoft.com/office/drawing/2014/main" id="{6526876F-FC96-2942-A5E3-01747CA78A7F}"/>
              </a:ext>
            </a:extLst>
          </p:cNvPr>
          <p:cNvGraphicFramePr>
            <a:graphicFrameLocks/>
          </p:cNvGraphicFramePr>
          <p:nvPr/>
        </p:nvGraphicFramePr>
        <p:xfrm>
          <a:off x="11567343" y="5466959"/>
          <a:ext cx="5594620" cy="55267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9C508043-345D-5948-826C-822B1DD7F2F2}"/>
              </a:ext>
            </a:extLst>
          </p:cNvPr>
          <p:cNvGraphicFramePr>
            <a:graphicFrameLocks/>
          </p:cNvGraphicFramePr>
          <p:nvPr/>
        </p:nvGraphicFramePr>
        <p:xfrm>
          <a:off x="17392180" y="5466959"/>
          <a:ext cx="5594621" cy="5526745"/>
        </p:xfrm>
        <a:graphic>
          <a:graphicData uri="http://schemas.openxmlformats.org/drawingml/2006/chart">
            <c:chart xmlns:c="http://schemas.openxmlformats.org/drawingml/2006/chart" xmlns:r="http://schemas.openxmlformats.org/officeDocument/2006/relationships" r:id="rId5"/>
          </a:graphicData>
        </a:graphic>
      </p:graphicFrame>
      <p:sp>
        <p:nvSpPr>
          <p:cNvPr id="15"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37D851B6-622C-D842-B2D4-5E6F02F9545B}"/>
              </a:ext>
            </a:extLst>
          </p:cNvPr>
          <p:cNvSpPr txBox="1"/>
          <p:nvPr/>
        </p:nvSpPr>
        <p:spPr>
          <a:xfrm>
            <a:off x="1718042" y="3155738"/>
            <a:ext cx="21198203" cy="1375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nSpc>
                <a:spcPct val="100000"/>
              </a:lnSpc>
            </a:pP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gravida eros. </a:t>
            </a:r>
            <a:r>
              <a:rPr lang="en-GB" sz="2000" b="0" cap="none" spc="0" err="1">
                <a:solidFill>
                  <a:srgbClr val="5E5E5E"/>
                </a:solidFill>
                <a:latin typeface="Arial" panose="020B0604020202020204" pitchFamily="34" charset="0"/>
                <a:cs typeface="Arial" panose="020B0604020202020204" pitchFamily="34" charset="0"/>
              </a:rPr>
              <a:t>Curabitur</a:t>
            </a:r>
            <a:r>
              <a:rPr lang="en-GB" sz="2000" b="0" cap="none" spc="0">
                <a:solidFill>
                  <a:srgbClr val="5E5E5E"/>
                </a:solidFill>
                <a:latin typeface="Arial" panose="020B0604020202020204" pitchFamily="34" charset="0"/>
                <a:cs typeface="Arial" panose="020B0604020202020204" pitchFamily="34" charset="0"/>
              </a:rPr>
              <a:t> vitae </a:t>
            </a:r>
            <a:r>
              <a:rPr lang="en-GB" sz="2000" b="0" cap="none" spc="0" err="1">
                <a:solidFill>
                  <a:srgbClr val="5E5E5E"/>
                </a:solidFill>
                <a:latin typeface="Arial" panose="020B0604020202020204" pitchFamily="34" charset="0"/>
                <a:cs typeface="Arial" panose="020B0604020202020204" pitchFamily="34" charset="0"/>
              </a:rPr>
              <a:t>consectetur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neque</a:t>
            </a:r>
            <a:r>
              <a:rPr lang="en-GB" sz="2000" b="0" cap="none" spc="0">
                <a:solidFill>
                  <a:srgbClr val="5E5E5E"/>
                </a:solidFill>
                <a:latin typeface="Arial" panose="020B0604020202020204" pitchFamily="34" charset="0"/>
                <a:cs typeface="Arial" panose="020B0604020202020204" pitchFamily="34" charset="0"/>
              </a:rPr>
              <a:t>. Nam </a:t>
            </a:r>
            <a:r>
              <a:rPr lang="en-GB" sz="2000" b="0" cap="none" spc="0" err="1">
                <a:solidFill>
                  <a:srgbClr val="5E5E5E"/>
                </a:solidFill>
                <a:latin typeface="Arial" panose="020B0604020202020204" pitchFamily="34" charset="0"/>
                <a:cs typeface="Arial" panose="020B0604020202020204" pitchFamily="34" charset="0"/>
              </a:rPr>
              <a:t>hendrerit</a:t>
            </a:r>
            <a:r>
              <a:rPr lang="en-GB" sz="2000" b="0" cap="none" spc="0">
                <a:solidFill>
                  <a:srgbClr val="5E5E5E"/>
                </a:solidFill>
                <a:latin typeface="Arial" panose="020B0604020202020204" pitchFamily="34" charset="0"/>
                <a:cs typeface="Arial" panose="020B0604020202020204" pitchFamily="34" charset="0"/>
              </a:rPr>
              <a:t> porta </a:t>
            </a:r>
            <a:r>
              <a:rPr lang="en-GB" sz="2000" b="0" cap="none" spc="0" err="1">
                <a:solidFill>
                  <a:srgbClr val="5E5E5E"/>
                </a:solidFill>
                <a:latin typeface="Arial" panose="020B0604020202020204" pitchFamily="34" charset="0"/>
                <a:cs typeface="Arial" panose="020B0604020202020204" pitchFamily="34" charset="0"/>
              </a:rPr>
              <a:t>leo</a:t>
            </a:r>
            <a:r>
              <a:rPr lang="en-GB" sz="2000" b="0" cap="none" spc="0">
                <a:solidFill>
                  <a:srgbClr val="5E5E5E"/>
                </a:solidFill>
                <a:latin typeface="Arial" panose="020B0604020202020204" pitchFamily="34" charset="0"/>
                <a:cs typeface="Arial" panose="020B0604020202020204" pitchFamily="34" charset="0"/>
              </a:rPr>
              <a:t>, ac </a:t>
            </a:r>
            <a:r>
              <a:rPr lang="en-GB" sz="2000" b="0" cap="none" spc="0" err="1">
                <a:solidFill>
                  <a:srgbClr val="5E5E5E"/>
                </a:solidFill>
                <a:latin typeface="Arial" panose="020B0604020202020204" pitchFamily="34" charset="0"/>
                <a:cs typeface="Arial" panose="020B0604020202020204" pitchFamily="34" charset="0"/>
              </a:rPr>
              <a:t>laoreet</a:t>
            </a:r>
            <a:r>
              <a:rPr lang="en-GB" sz="2000" b="0" cap="none" spc="0">
                <a:solidFill>
                  <a:srgbClr val="5E5E5E"/>
                </a:solidFill>
                <a:latin typeface="Arial" panose="020B0604020202020204" pitchFamily="34" charset="0"/>
                <a:cs typeface="Arial" panose="020B0604020202020204" pitchFamily="34" charset="0"/>
              </a:rPr>
              <a:t> libero </a:t>
            </a:r>
            <a:r>
              <a:rPr lang="en-GB" sz="2000" b="0" cap="none" spc="0" err="1">
                <a:solidFill>
                  <a:srgbClr val="5E5E5E"/>
                </a:solidFill>
                <a:latin typeface="Arial" panose="020B0604020202020204" pitchFamily="34" charset="0"/>
                <a:cs typeface="Arial" panose="020B0604020202020204" pitchFamily="34" charset="0"/>
              </a:rPr>
              <a:t>iaculis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quis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Nullam</a:t>
            </a:r>
            <a:r>
              <a:rPr lang="en-GB" sz="2000" b="0" cap="none" spc="0">
                <a:solidFill>
                  <a:srgbClr val="5E5E5E"/>
                </a:solidFill>
                <a:latin typeface="Arial" panose="020B0604020202020204" pitchFamily="34" charset="0"/>
                <a:cs typeface="Arial" panose="020B0604020202020204" pitchFamily="34" charset="0"/>
              </a:rPr>
              <a:t> maximus pharetra </a:t>
            </a:r>
            <a:r>
              <a:rPr lang="en-GB" sz="2000" b="0" cap="none" spc="0" err="1">
                <a:solidFill>
                  <a:srgbClr val="5E5E5E"/>
                </a:solidFill>
                <a:latin typeface="Arial" panose="020B0604020202020204" pitchFamily="34" charset="0"/>
                <a:cs typeface="Arial" panose="020B0604020202020204" pitchFamily="34" charset="0"/>
              </a:rPr>
              <a:t>nisl</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nec</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bibendum</a:t>
            </a:r>
            <a:r>
              <a:rPr lang="en-GB" sz="2000" b="0" cap="none" spc="0">
                <a:solidFill>
                  <a:srgbClr val="5E5E5E"/>
                </a:solidFill>
                <a:latin typeface="Arial" panose="020B0604020202020204" pitchFamily="34" charset="0"/>
                <a:cs typeface="Arial" panose="020B0604020202020204" pitchFamily="34" charset="0"/>
              </a:rPr>
              <a:t> ex </a:t>
            </a:r>
            <a:r>
              <a:rPr lang="en-GB" sz="2000" b="0" cap="none" spc="0" err="1">
                <a:solidFill>
                  <a:srgbClr val="5E5E5E"/>
                </a:solidFill>
                <a:latin typeface="Arial" panose="020B0604020202020204" pitchFamily="34" charset="0"/>
                <a:cs typeface="Arial" panose="020B0604020202020204" pitchFamily="34" charset="0"/>
              </a:rPr>
              <a:t>imperdiet</a:t>
            </a:r>
            <a:r>
              <a:rPr lang="en-GB" sz="2000" b="0" cap="none" spc="0">
                <a:solidFill>
                  <a:srgbClr val="5E5E5E"/>
                </a:solidFill>
                <a:latin typeface="Arial" panose="020B0604020202020204" pitchFamily="34" charset="0"/>
                <a:cs typeface="Arial" panose="020B0604020202020204" pitchFamily="34" charset="0"/>
              </a:rPr>
              <a:t> a. Nam id </a:t>
            </a:r>
            <a:r>
              <a:rPr lang="en-GB" sz="2000" b="0" cap="none" spc="0" err="1">
                <a:solidFill>
                  <a:srgbClr val="5E5E5E"/>
                </a:solidFill>
                <a:latin typeface="Arial" panose="020B0604020202020204" pitchFamily="34" charset="0"/>
                <a:cs typeface="Arial" panose="020B0604020202020204" pitchFamily="34" charset="0"/>
              </a:rPr>
              <a:t>quam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augue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Sed</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malesuada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urna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ut</a:t>
            </a:r>
            <a:r>
              <a:rPr lang="en-GB" sz="2000" b="0" cap="none" spc="0">
                <a:solidFill>
                  <a:srgbClr val="5E5E5E"/>
                </a:solidFill>
                <a:latin typeface="Arial" panose="020B0604020202020204" pitchFamily="34" charset="0"/>
                <a:cs typeface="Arial" panose="020B0604020202020204" pitchFamily="34" charset="0"/>
              </a:rPr>
              <a:t> cursus </a:t>
            </a: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lacus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nulla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mollis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augue</a:t>
            </a:r>
            <a:r>
              <a:rPr lang="en-GB" sz="2000" b="0" cap="none" spc="0">
                <a:solidFill>
                  <a:srgbClr val="5E5E5E"/>
                </a:solidFill>
                <a:latin typeface="Arial" panose="020B0604020202020204" pitchFamily="34" charset="0"/>
                <a:cs typeface="Arial" panose="020B0604020202020204" pitchFamily="34" charset="0"/>
              </a:rPr>
              <a:t>, et tempus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lorem </a:t>
            </a:r>
            <a:r>
              <a:rPr lang="en-GB" sz="2000" b="0" cap="none" spc="0" err="1">
                <a:solidFill>
                  <a:srgbClr val="5E5E5E"/>
                </a:solidFill>
                <a:latin typeface="Arial" panose="020B0604020202020204" pitchFamily="34" charset="0"/>
                <a:cs typeface="Arial" panose="020B0604020202020204" pitchFamily="34" charset="0"/>
              </a:rPr>
              <a:t>quis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nulla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Quisque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tincidunt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risus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nisl</a:t>
            </a:r>
            <a:r>
              <a:rPr lang="en-GB" sz="2000" b="0" cap="none" spc="0">
                <a:solidFill>
                  <a:srgbClr val="5E5E5E"/>
                </a:solidFill>
                <a:latin typeface="Arial" panose="020B0604020202020204" pitchFamily="34" charset="0"/>
                <a:cs typeface="Arial" panose="020B0604020202020204" pitchFamily="34" charset="0"/>
              </a:rPr>
              <a:t>, ac </a:t>
            </a:r>
            <a:r>
              <a:rPr lang="en-GB" sz="2000" b="0" cap="none" spc="0" err="1">
                <a:solidFill>
                  <a:srgbClr val="5E5E5E"/>
                </a:solidFill>
                <a:latin typeface="Arial" panose="020B0604020202020204" pitchFamily="34" charset="0"/>
                <a:cs typeface="Arial" panose="020B0604020202020204" pitchFamily="34" charset="0"/>
              </a:rPr>
              <a:t>sollicitudin</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est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tincidunt</a:t>
            </a:r>
            <a:r>
              <a:rPr lang="en-GB" sz="2000" b="0" cap="none" spc="0">
                <a:solidFill>
                  <a:srgbClr val="5E5E5E"/>
                </a:solidFill>
                <a:latin typeface="Arial" panose="020B0604020202020204" pitchFamily="34" charset="0"/>
                <a:cs typeface="Arial" panose="020B0604020202020204" pitchFamily="34" charset="0"/>
              </a:rPr>
              <a:t> vel. Nunc </a:t>
            </a:r>
            <a:r>
              <a:rPr lang="en-GB" sz="2000" b="0" cap="none" spc="0" err="1">
                <a:solidFill>
                  <a:srgbClr val="5E5E5E"/>
                </a:solidFill>
                <a:latin typeface="Arial" panose="020B0604020202020204" pitchFamily="34" charset="0"/>
                <a:cs typeface="Arial" panose="020B0604020202020204" pitchFamily="34" charset="0"/>
              </a:rPr>
              <a:t>quis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diam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nisl</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Vivamus</a:t>
            </a:r>
            <a:r>
              <a:rPr lang="en-GB" sz="2000" b="0" cap="none" spc="0">
                <a:solidFill>
                  <a:srgbClr val="5E5E5E"/>
                </a:solidFill>
                <a:latin typeface="Arial" panose="020B0604020202020204" pitchFamily="34" charset="0"/>
                <a:cs typeface="Arial" panose="020B0604020202020204" pitchFamily="34" charset="0"/>
              </a:rPr>
              <a:t> tempus </a:t>
            </a:r>
            <a:r>
              <a:rPr lang="en-GB" sz="2000" b="0" cap="none" spc="0" err="1">
                <a:solidFill>
                  <a:srgbClr val="5E5E5E"/>
                </a:solidFill>
                <a:latin typeface="Arial" panose="020B0604020202020204" pitchFamily="34" charset="0"/>
                <a:cs typeface="Arial" panose="020B0604020202020204" pitchFamily="34" charset="0"/>
              </a:rPr>
              <a:t>tristique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justo</a:t>
            </a:r>
            <a:r>
              <a:rPr lang="en-GB" sz="2000" b="0" cap="none" spc="0">
                <a:solidFill>
                  <a:srgbClr val="5E5E5E"/>
                </a:solidFill>
                <a:latin typeface="Arial" panose="020B0604020202020204" pitchFamily="34" charset="0"/>
                <a:cs typeface="Arial" panose="020B0604020202020204" pitchFamily="34" charset="0"/>
              </a:rPr>
              <a:t> at </a:t>
            </a:r>
            <a:r>
              <a:rPr lang="en-GB" sz="2000" b="0" cap="none" spc="0" err="1">
                <a:solidFill>
                  <a:srgbClr val="5E5E5E"/>
                </a:solidFill>
                <a:latin typeface="Arial" panose="020B0604020202020204" pitchFamily="34" charset="0"/>
                <a:cs typeface="Arial" panose="020B0604020202020204" pitchFamily="34" charset="0"/>
              </a:rPr>
              <a:t>suscipit</a:t>
            </a:r>
            <a:r>
              <a:rPr lang="en-GB" sz="2000" b="0" cap="none" spc="0">
                <a:solidFill>
                  <a:srgbClr val="5E5E5E"/>
                </a:solidFill>
                <a:latin typeface="Arial" panose="020B0604020202020204" pitchFamily="34" charset="0"/>
                <a:cs typeface="Arial" panose="020B0604020202020204" pitchFamily="34" charset="0"/>
              </a:rPr>
              <a:t>. Donec </a:t>
            </a:r>
            <a:r>
              <a:rPr lang="en-GB" sz="2000" b="0" cap="none" spc="0" err="1">
                <a:solidFill>
                  <a:srgbClr val="5E5E5E"/>
                </a:solidFill>
                <a:latin typeface="Arial" panose="020B0604020202020204" pitchFamily="34" charset="0"/>
                <a:cs typeface="Arial" panose="020B0604020202020204" pitchFamily="34" charset="0"/>
              </a:rPr>
              <a:t>aliquam</a:t>
            </a:r>
            <a:r>
              <a:rPr lang="en-GB" sz="2000" b="0" cap="none" spc="0">
                <a:solidFill>
                  <a:srgbClr val="5E5E5E"/>
                </a:solidFill>
                <a:latin typeface="Arial" panose="020B0604020202020204" pitchFamily="34" charset="0"/>
                <a:cs typeface="Arial" panose="020B0604020202020204" pitchFamily="34" charset="0"/>
              </a:rPr>
              <a:t> a </a:t>
            </a:r>
            <a:r>
              <a:rPr lang="en-GB" sz="2000" b="0" cap="none" spc="0" err="1">
                <a:solidFill>
                  <a:srgbClr val="5E5E5E"/>
                </a:solidFill>
                <a:latin typeface="Arial" panose="020B0604020202020204" pitchFamily="34" charset="0"/>
                <a:cs typeface="Arial" panose="020B0604020202020204" pitchFamily="34" charset="0"/>
              </a:rPr>
              <a:t>urna</a:t>
            </a:r>
            <a:r>
              <a:rPr lang="en-GB" sz="2000" b="0" cap="none" spc="0">
                <a:solidFill>
                  <a:srgbClr val="5E5E5E"/>
                </a:solidFill>
                <a:latin typeface="Arial" panose="020B0604020202020204" pitchFamily="34" charset="0"/>
                <a:cs typeface="Arial" panose="020B0604020202020204" pitchFamily="34" charset="0"/>
              </a:rPr>
              <a:t> in </a:t>
            </a:r>
            <a:r>
              <a:rPr lang="en-GB" sz="2000" b="0" cap="none" spc="0" err="1">
                <a:solidFill>
                  <a:srgbClr val="5E5E5E"/>
                </a:solidFill>
                <a:latin typeface="Arial" panose="020B0604020202020204" pitchFamily="34" charset="0"/>
                <a:cs typeface="Arial" panose="020B0604020202020204" pitchFamily="34" charset="0"/>
              </a:rPr>
              <a:t>dignissim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Phasellus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feugiat</a:t>
            </a:r>
            <a:r>
              <a:rPr lang="en-GB" sz="2000" b="0" cap="none" spc="0">
                <a:solidFill>
                  <a:srgbClr val="5E5E5E"/>
                </a:solidFill>
                <a:latin typeface="Arial" panose="020B0604020202020204" pitchFamily="34" charset="0"/>
                <a:cs typeface="Arial" panose="020B0604020202020204" pitchFamily="34" charset="0"/>
              </a:rPr>
              <a:t> mi. </a:t>
            </a:r>
            <a:r>
              <a:rPr lang="en-GB" sz="2000" b="0" cap="none" spc="0" err="1">
                <a:solidFill>
                  <a:srgbClr val="5E5E5E"/>
                </a:solidFill>
                <a:latin typeface="Arial" panose="020B0604020202020204" pitchFamily="34" charset="0"/>
                <a:cs typeface="Arial" panose="020B0604020202020204" pitchFamily="34" charset="0"/>
              </a:rPr>
              <a:t>Nulla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facilisi</a:t>
            </a:r>
            <a:r>
              <a:rPr lang="en-GB" sz="2000" b="0" cap="none" spc="0">
                <a:solidFill>
                  <a:srgbClr val="5E5E5E"/>
                </a:solidFill>
                <a:latin typeface="Arial" panose="020B0604020202020204" pitchFamily="34" charset="0"/>
                <a:cs typeface="Arial" panose="020B0604020202020204" pitchFamily="34" charset="0"/>
              </a:rPr>
              <a:t>. Duis </a:t>
            </a:r>
            <a:r>
              <a:rPr lang="en-GB" sz="2000" b="0" cap="none" spc="0" err="1">
                <a:solidFill>
                  <a:srgbClr val="5E5E5E"/>
                </a:solidFill>
                <a:latin typeface="Arial" panose="020B0604020202020204" pitchFamily="34" charset="0"/>
                <a:cs typeface="Arial" panose="020B0604020202020204" pitchFamily="34" charset="0"/>
              </a:rPr>
              <a:t>tincidunt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vel</a:t>
            </a:r>
            <a:r>
              <a:rPr lang="en-GB" sz="2000" b="0" cap="none" spc="0">
                <a:solidFill>
                  <a:srgbClr val="5E5E5E"/>
                </a:solidFill>
                <a:latin typeface="Arial" panose="020B0604020202020204" pitchFamily="34" charset="0"/>
                <a:cs typeface="Arial" panose="020B0604020202020204" pitchFamily="34" charset="0"/>
              </a:rPr>
              <a:t> auctor convallis, ligula </a:t>
            </a:r>
            <a:r>
              <a:rPr lang="en-GB" sz="2000" b="0" cap="none" spc="0" err="1">
                <a:solidFill>
                  <a:srgbClr val="5E5E5E"/>
                </a:solidFill>
                <a:latin typeface="Arial" panose="020B0604020202020204" pitchFamily="34" charset="0"/>
                <a:cs typeface="Arial" panose="020B0604020202020204" pitchFamily="34" charset="0"/>
              </a:rPr>
              <a:t>mauris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tempor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tortor</a:t>
            </a:r>
            <a:r>
              <a:rPr lang="en-GB" sz="2000" b="0" cap="none" spc="0">
                <a:solidFill>
                  <a:srgbClr val="5E5E5E"/>
                </a:solidFill>
                <a:latin typeface="Arial" panose="020B0604020202020204" pitchFamily="34" charset="0"/>
                <a:cs typeface="Arial" panose="020B0604020202020204" pitchFamily="34" charset="0"/>
              </a:rPr>
              <a:t>, ac </a:t>
            </a:r>
            <a:r>
              <a:rPr lang="en-GB" sz="2000" b="0" cap="none" spc="0" err="1">
                <a:solidFill>
                  <a:srgbClr val="5E5E5E"/>
                </a:solidFill>
                <a:latin typeface="Arial" panose="020B0604020202020204" pitchFamily="34" charset="0"/>
                <a:cs typeface="Arial" panose="020B0604020202020204" pitchFamily="34" charset="0"/>
              </a:rPr>
              <a:t>bibendum</a:t>
            </a:r>
            <a:r>
              <a:rPr lang="en-GB" sz="2000" b="0" cap="none" spc="0">
                <a:solidFill>
                  <a:srgbClr val="5E5E5E"/>
                </a:solidFill>
                <a:latin typeface="Arial" panose="020B0604020202020204" pitchFamily="34" charset="0"/>
                <a:cs typeface="Arial" panose="020B0604020202020204" pitchFamily="34" charset="0"/>
              </a:rPr>
              <a:t> libero </a:t>
            </a:r>
            <a:r>
              <a:rPr lang="en-GB" sz="2000" b="0" cap="none" spc="0" err="1">
                <a:solidFill>
                  <a:srgbClr val="5E5E5E"/>
                </a:solidFill>
                <a:latin typeface="Arial" panose="020B0604020202020204" pitchFamily="34" charset="0"/>
                <a:cs typeface="Arial" panose="020B0604020202020204" pitchFamily="34" charset="0"/>
              </a:rPr>
              <a:t>purus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vel</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Sed</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lobortis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eget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euismod</a:t>
            </a:r>
            <a:r>
              <a:rPr lang="en-GB" sz="2000" b="0" cap="none" spc="0">
                <a:solidFill>
                  <a:srgbClr val="5E5E5E"/>
                </a:solidFill>
                <a:latin typeface="Arial" panose="020B0604020202020204" pitchFamily="34" charset="0"/>
                <a:cs typeface="Arial" panose="020B0604020202020204" pitchFamily="34" charset="0"/>
              </a:rPr>
              <a:t> nisi. </a:t>
            </a:r>
          </a:p>
        </p:txBody>
      </p:sp>
    </p:spTree>
    <p:extLst>
      <p:ext uri="{BB962C8B-B14F-4D97-AF65-F5344CB8AC3E}">
        <p14:creationId xmlns:p14="http://schemas.microsoft.com/office/powerpoint/2010/main" val="3696204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y.UK  Services Proposal -  2. Our Proposal">
            <a:extLst>
              <a:ext uri="{FF2B5EF4-FFF2-40B4-BE49-F238E27FC236}">
                <a16:creationId xmlns:a16="http://schemas.microsoft.com/office/drawing/2014/main" id="{F10BC17B-67EF-1D45-8E3A-83FBC1405DB7}"/>
              </a:ext>
            </a:extLst>
          </p:cNvPr>
          <p:cNvSpPr txBox="1"/>
          <p:nvPr/>
        </p:nvSpPr>
        <p:spPr>
          <a:xfrm>
            <a:off x="1703286" y="210051"/>
            <a:ext cx="4352152"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29" name="Title Goes Here">
            <a:extLst>
              <a:ext uri="{FF2B5EF4-FFF2-40B4-BE49-F238E27FC236}">
                <a16:creationId xmlns:a16="http://schemas.microsoft.com/office/drawing/2014/main" id="{E5CE1DFD-028F-E749-8466-980F2BA1A4C5}"/>
              </a:ext>
            </a:extLst>
          </p:cNvPr>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Estimation &amp; confidence</a:t>
            </a:r>
          </a:p>
        </p:txBody>
      </p:sp>
      <p:sp>
        <p:nvSpPr>
          <p:cNvPr id="10" name="TextBox 9">
            <a:extLst>
              <a:ext uri="{FF2B5EF4-FFF2-40B4-BE49-F238E27FC236}">
                <a16:creationId xmlns:a16="http://schemas.microsoft.com/office/drawing/2014/main" id="{B7F86E3D-0183-B54B-9F92-F7E6AF5E0288}"/>
              </a:ext>
            </a:extLst>
          </p:cNvPr>
          <p:cNvSpPr txBox="1"/>
          <p:nvPr/>
        </p:nvSpPr>
        <p:spPr>
          <a:xfrm>
            <a:off x="13139491" y="9653096"/>
            <a:ext cx="8563242" cy="9746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lnSpc>
                <a:spcPct val="100000"/>
              </a:lnSpc>
            </a:pPr>
            <a:r>
              <a:rPr lang="en-US" sz="2000" b="0" cap="none" spc="0">
                <a:solidFill>
                  <a:srgbClr val="5E5E5E"/>
                </a:solidFill>
                <a:latin typeface="Arial" panose="020B0604020202020204" pitchFamily="34" charset="0"/>
                <a:cs typeface="Arial" panose="020B0604020202020204" pitchFamily="34" charset="0"/>
                <a:sym typeface="Helvetica Neue"/>
              </a:rPr>
              <a:t>Best case – </a:t>
            </a:r>
            <a:r>
              <a:rPr lang="en-US" sz="2000" b="0" cap="none" spc="0">
                <a:solidFill>
                  <a:srgbClr val="5E5E5E"/>
                </a:solidFill>
                <a:latin typeface="Arial" panose="020B0604020202020204" pitchFamily="34" charset="0"/>
                <a:cs typeface="Arial" panose="020B0604020202020204" pitchFamily="34" charset="0"/>
              </a:rPr>
              <a:t>6</a:t>
            </a:r>
            <a:r>
              <a:rPr lang="en-US" sz="2000" b="0" cap="none" spc="0">
                <a:solidFill>
                  <a:srgbClr val="5E5E5E"/>
                </a:solidFill>
                <a:latin typeface="Arial" panose="020B0604020202020204" pitchFamily="34" charset="0"/>
                <a:cs typeface="Arial" panose="020B0604020202020204" pitchFamily="34" charset="0"/>
                <a:sym typeface="Helvetica Neue"/>
              </a:rPr>
              <a:t> sprints</a:t>
            </a:r>
          </a:p>
          <a:p>
            <a:pPr defTabSz="412750" hangingPunct="0">
              <a:lnSpc>
                <a:spcPct val="100000"/>
              </a:lnSpc>
            </a:pPr>
            <a:r>
              <a:rPr lang="en-US" sz="2000" b="0" cap="none" spc="0">
                <a:solidFill>
                  <a:srgbClr val="5E5E5E"/>
                </a:solidFill>
                <a:latin typeface="Arial" panose="020B0604020202020204" pitchFamily="34" charset="0"/>
                <a:cs typeface="Arial" panose="020B0604020202020204" pitchFamily="34" charset="0"/>
                <a:sym typeface="Helvetica Neue"/>
              </a:rPr>
              <a:t>Most likely – </a:t>
            </a:r>
            <a:r>
              <a:rPr lang="en-US" sz="2000" b="0" cap="none" spc="0">
                <a:solidFill>
                  <a:srgbClr val="5E5E5E"/>
                </a:solidFill>
                <a:latin typeface="Arial" panose="020B0604020202020204" pitchFamily="34" charset="0"/>
                <a:cs typeface="Arial" panose="020B0604020202020204" pitchFamily="34" charset="0"/>
              </a:rPr>
              <a:t>8</a:t>
            </a:r>
            <a:r>
              <a:rPr lang="en-US" sz="2000" b="0" cap="none" spc="0">
                <a:solidFill>
                  <a:srgbClr val="5E5E5E"/>
                </a:solidFill>
                <a:latin typeface="Arial" panose="020B0604020202020204" pitchFamily="34" charset="0"/>
                <a:cs typeface="Arial" panose="020B0604020202020204" pitchFamily="34" charset="0"/>
                <a:sym typeface="Helvetica Neue"/>
              </a:rPr>
              <a:t> sprints (our estimations are based on this number of sprints)</a:t>
            </a:r>
            <a:endParaRPr lang="en-US" sz="2000" b="0" cap="none" spc="0">
              <a:solidFill>
                <a:srgbClr val="5E5E5E"/>
              </a:solidFill>
              <a:latin typeface="Arial" panose="020B0604020202020204" pitchFamily="34" charset="0"/>
              <a:cs typeface="Arial" panose="020B0604020202020204" pitchFamily="34" charset="0"/>
            </a:endParaRPr>
          </a:p>
          <a:p>
            <a:pPr algn="l">
              <a:lnSpc>
                <a:spcPct val="100000"/>
              </a:lnSpc>
            </a:pPr>
            <a:r>
              <a:rPr lang="en-US" sz="2000" b="0" cap="none" spc="0">
                <a:solidFill>
                  <a:srgbClr val="5E5E5E"/>
                </a:solidFill>
                <a:latin typeface="Arial" panose="020B0604020202020204" pitchFamily="34" charset="0"/>
                <a:cs typeface="Arial" panose="020B0604020202020204" pitchFamily="34" charset="0"/>
              </a:rPr>
              <a:t>Worst case – 11 sprints</a:t>
            </a:r>
          </a:p>
        </p:txBody>
      </p:sp>
      <p:graphicFrame>
        <p:nvGraphicFramePr>
          <p:cNvPr id="12" name="Chart 11">
            <a:extLst>
              <a:ext uri="{FF2B5EF4-FFF2-40B4-BE49-F238E27FC236}">
                <a16:creationId xmlns:a16="http://schemas.microsoft.com/office/drawing/2014/main" id="{42962941-8066-A641-8CE4-838957470C95}"/>
              </a:ext>
            </a:extLst>
          </p:cNvPr>
          <p:cNvGraphicFramePr>
            <a:graphicFrameLocks/>
          </p:cNvGraphicFramePr>
          <p:nvPr/>
        </p:nvGraphicFramePr>
        <p:xfrm>
          <a:off x="12889203" y="2956956"/>
          <a:ext cx="10027044" cy="602672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9A81152E-7185-B34E-B022-2BAFD1F71483}"/>
              </a:ext>
            </a:extLst>
          </p:cNvPr>
          <p:cNvSpPr txBox="1"/>
          <p:nvPr/>
        </p:nvSpPr>
        <p:spPr>
          <a:xfrm>
            <a:off x="13139491" y="11858780"/>
            <a:ext cx="4197927" cy="5874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r>
              <a:rPr lang="en-GB" sz="1600" b="0" cap="none" spc="0">
                <a:solidFill>
                  <a:srgbClr val="5E5E5E"/>
                </a:solidFill>
              </a:rPr>
              <a:t>*Based on average velocity of 25 SP/sprints</a:t>
            </a:r>
          </a:p>
          <a:p>
            <a:r>
              <a:rPr lang="en-GB" sz="1600" b="0" cap="none" spc="0">
                <a:solidFill>
                  <a:srgbClr val="5E5E5E"/>
                </a:solidFill>
              </a:rPr>
              <a:t>*Assumes 2-week sprints</a:t>
            </a:r>
          </a:p>
        </p:txBody>
      </p:sp>
      <p:sp>
        <p:nvSpPr>
          <p:cNvPr id="11"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9E9CCBA9-59CB-C442-8D74-FEFD0D06811B}"/>
              </a:ext>
            </a:extLst>
          </p:cNvPr>
          <p:cNvSpPr txBox="1"/>
          <p:nvPr/>
        </p:nvSpPr>
        <p:spPr>
          <a:xfrm>
            <a:off x="1718043" y="3155738"/>
            <a:ext cx="9421012" cy="6915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nSpc>
                <a:spcPct val="100000"/>
              </a:lnSpc>
            </a:pPr>
            <a:r>
              <a:rPr lang="en-GB" sz="2000" cap="none" spc="0">
                <a:solidFill>
                  <a:srgbClr val="5E5E5E"/>
                </a:solidFill>
                <a:latin typeface="Arial" panose="020B0604020202020204" pitchFamily="34" charset="0"/>
                <a:cs typeface="Arial" panose="020B0604020202020204" pitchFamily="34" charset="0"/>
              </a:rPr>
              <a:t>Lorem ipsum </a:t>
            </a:r>
            <a:r>
              <a:rPr lang="en-GB" sz="2000" cap="none" spc="0" err="1">
                <a:solidFill>
                  <a:srgbClr val="5E5E5E"/>
                </a:solidFill>
                <a:latin typeface="Arial" panose="020B0604020202020204" pitchFamily="34" charset="0"/>
                <a:cs typeface="Arial" panose="020B0604020202020204" pitchFamily="34" charset="0"/>
              </a:rPr>
              <a:t>dolor</a:t>
            </a:r>
            <a:r>
              <a:rPr lang="en-GB" sz="2000" cap="none" spc="0">
                <a:solidFill>
                  <a:srgbClr val="5E5E5E"/>
                </a:solidFill>
                <a:latin typeface="Arial" panose="020B0604020202020204" pitchFamily="34" charset="0"/>
                <a:cs typeface="Arial" panose="020B0604020202020204" pitchFamily="34" charset="0"/>
              </a:rPr>
              <a:t> sit </a:t>
            </a:r>
            <a:r>
              <a:rPr lang="en-GB" sz="2000" cap="none" spc="0" err="1">
                <a:solidFill>
                  <a:srgbClr val="5E5E5E"/>
                </a:solidFill>
                <a:latin typeface="Arial" panose="020B0604020202020204" pitchFamily="34" charset="0"/>
                <a:cs typeface="Arial" panose="020B0604020202020204" pitchFamily="34" charset="0"/>
              </a:rPr>
              <a:t>amet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consectetur</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adipiscing</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elit</a:t>
            </a:r>
            <a:r>
              <a:rPr lang="en-GB" sz="2000" cap="none" spc="0">
                <a:solidFill>
                  <a:srgbClr val="5E5E5E"/>
                </a:solidFill>
                <a:latin typeface="Arial" panose="020B0604020202020204" pitchFamily="34" charset="0"/>
                <a:cs typeface="Arial" panose="020B0604020202020204" pitchFamily="34" charset="0"/>
              </a:rPr>
              <a:t>. Maecenas </a:t>
            </a:r>
            <a:r>
              <a:rPr lang="en-GB" sz="2000" cap="none" spc="0" err="1">
                <a:solidFill>
                  <a:srgbClr val="5E5E5E"/>
                </a:solidFill>
                <a:latin typeface="Arial" panose="020B0604020202020204" pitchFamily="34" charset="0"/>
                <a:cs typeface="Arial" panose="020B0604020202020204" pitchFamily="34" charset="0"/>
              </a:rPr>
              <a:t>iaculis</a:t>
            </a:r>
            <a:r>
              <a:rPr lang="en-GB" sz="2000" cap="none" spc="0">
                <a:solidFill>
                  <a:srgbClr val="5E5E5E"/>
                </a:solidFill>
                <a:latin typeface="Arial" panose="020B0604020202020204" pitchFamily="34" charset="0"/>
                <a:cs typeface="Arial" panose="020B0604020202020204" pitchFamily="34" charset="0"/>
              </a:rPr>
              <a:t>, ex non </a:t>
            </a:r>
            <a:r>
              <a:rPr lang="en-GB" sz="2000" cap="none" spc="0" err="1">
                <a:solidFill>
                  <a:srgbClr val="5E5E5E"/>
                </a:solidFill>
                <a:latin typeface="Arial" panose="020B0604020202020204" pitchFamily="34" charset="0"/>
                <a:cs typeface="Arial" panose="020B0604020202020204" pitchFamily="34" charset="0"/>
              </a:rPr>
              <a:t>laoreet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placerat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lacus</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justo</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placerat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tellus</a:t>
            </a:r>
            <a:r>
              <a:rPr lang="en-GB" sz="2000" cap="none" spc="0">
                <a:solidFill>
                  <a:srgbClr val="5E5E5E"/>
                </a:solidFill>
                <a:latin typeface="Arial" panose="020B0604020202020204" pitchFamily="34" charset="0"/>
                <a:cs typeface="Arial" panose="020B0604020202020204" pitchFamily="34" charset="0"/>
              </a:rPr>
              <a:t>, ac </a:t>
            </a:r>
            <a:r>
              <a:rPr lang="en-GB" sz="2000" cap="none" spc="0" err="1">
                <a:solidFill>
                  <a:srgbClr val="5E5E5E"/>
                </a:solidFill>
                <a:latin typeface="Arial" panose="020B0604020202020204" pitchFamily="34" charset="0"/>
                <a:cs typeface="Arial" panose="020B0604020202020204" pitchFamily="34" charset="0"/>
              </a:rPr>
              <a:t>venenatis</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erat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velit</a:t>
            </a:r>
            <a:r>
              <a:rPr lang="en-GB" sz="2000" cap="none" spc="0">
                <a:solidFill>
                  <a:srgbClr val="5E5E5E"/>
                </a:solidFill>
                <a:latin typeface="Arial" panose="020B0604020202020204" pitchFamily="34" charset="0"/>
                <a:cs typeface="Arial" panose="020B0604020202020204" pitchFamily="34" charset="0"/>
              </a:rPr>
              <a:t> ac </a:t>
            </a:r>
            <a:r>
              <a:rPr lang="en-GB" sz="2000" cap="none" spc="0" err="1">
                <a:solidFill>
                  <a:srgbClr val="5E5E5E"/>
                </a:solidFill>
                <a:latin typeface="Arial" panose="020B0604020202020204" pitchFamily="34" charset="0"/>
                <a:cs typeface="Arial" panose="020B0604020202020204" pitchFamily="34" charset="0"/>
              </a:rPr>
              <a:t>lacus</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Suspendisse</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potenti</a:t>
            </a:r>
            <a:r>
              <a:rPr lang="en-GB" sz="2000" cap="none" spc="0">
                <a:solidFill>
                  <a:srgbClr val="5E5E5E"/>
                </a:solidFill>
                <a:latin typeface="Arial" panose="020B0604020202020204" pitchFamily="34" charset="0"/>
                <a:cs typeface="Arial" panose="020B0604020202020204" pitchFamily="34" charset="0"/>
              </a:rPr>
              <a:t>. Donec </a:t>
            </a:r>
            <a:r>
              <a:rPr lang="en-GB" sz="2000" cap="none" spc="0" err="1">
                <a:solidFill>
                  <a:srgbClr val="5E5E5E"/>
                </a:solidFill>
                <a:latin typeface="Arial" panose="020B0604020202020204" pitchFamily="34" charset="0"/>
                <a:cs typeface="Arial" panose="020B0604020202020204" pitchFamily="34" charset="0"/>
              </a:rPr>
              <a:t>purus</a:t>
            </a:r>
            <a:r>
              <a:rPr lang="en-GB" sz="2000" cap="none" spc="0">
                <a:solidFill>
                  <a:srgbClr val="5E5E5E"/>
                </a:solidFill>
                <a:latin typeface="Arial" panose="020B0604020202020204" pitchFamily="34" charset="0"/>
                <a:cs typeface="Arial" panose="020B0604020202020204" pitchFamily="34" charset="0"/>
              </a:rPr>
              <a:t> magna, </a:t>
            </a:r>
            <a:r>
              <a:rPr lang="en-GB" sz="2000" cap="none" spc="0" err="1">
                <a:solidFill>
                  <a:srgbClr val="5E5E5E"/>
                </a:solidFill>
                <a:latin typeface="Arial" panose="020B0604020202020204" pitchFamily="34" charset="0"/>
                <a:cs typeface="Arial" panose="020B0604020202020204" pitchFamily="34" charset="0"/>
              </a:rPr>
              <a:t>placerat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eget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tellus</a:t>
            </a:r>
            <a:r>
              <a:rPr lang="en-GB" sz="2000" cap="none" spc="0">
                <a:solidFill>
                  <a:srgbClr val="5E5E5E"/>
                </a:solidFill>
                <a:latin typeface="Arial" panose="020B0604020202020204" pitchFamily="34" charset="0"/>
                <a:cs typeface="Arial" panose="020B0604020202020204" pitchFamily="34" charset="0"/>
              </a:rPr>
              <a:t> a, </a:t>
            </a:r>
            <a:r>
              <a:rPr lang="en-GB" sz="2000" cap="none" spc="0" err="1">
                <a:solidFill>
                  <a:srgbClr val="5E5E5E"/>
                </a:solidFill>
                <a:latin typeface="Arial" panose="020B0604020202020204" pitchFamily="34" charset="0"/>
                <a:cs typeface="Arial" panose="020B0604020202020204" pitchFamily="34" charset="0"/>
              </a:rPr>
              <a:t>commodo</a:t>
            </a:r>
            <a:r>
              <a:rPr lang="en-GB" sz="2000" cap="none" spc="0">
                <a:solidFill>
                  <a:srgbClr val="5E5E5E"/>
                </a:solidFill>
                <a:latin typeface="Arial" panose="020B0604020202020204" pitchFamily="34" charset="0"/>
                <a:cs typeface="Arial" panose="020B0604020202020204" pitchFamily="34" charset="0"/>
              </a:rPr>
              <a:t> semper </a:t>
            </a:r>
            <a:r>
              <a:rPr lang="en-GB" sz="2000" cap="none" spc="0" err="1">
                <a:solidFill>
                  <a:srgbClr val="5E5E5E"/>
                </a:solidFill>
                <a:latin typeface="Arial" panose="020B0604020202020204" pitchFamily="34" charset="0"/>
                <a:cs typeface="Arial" panose="020B0604020202020204" pitchFamily="34" charset="0"/>
              </a:rPr>
              <a:t>nunc</a:t>
            </a:r>
            <a:r>
              <a:rPr lang="en-GB" sz="2000" cap="none" spc="0">
                <a:solidFill>
                  <a:srgbClr val="5E5E5E"/>
                </a:solidFill>
                <a:latin typeface="Arial" panose="020B0604020202020204" pitchFamily="34" charset="0"/>
                <a:cs typeface="Arial" panose="020B0604020202020204" pitchFamily="34" charset="0"/>
              </a:rPr>
              <a:t>. Cras </a:t>
            </a:r>
            <a:r>
              <a:rPr lang="en-GB" sz="2000" cap="none" spc="0" err="1">
                <a:solidFill>
                  <a:srgbClr val="5E5E5E"/>
                </a:solidFill>
                <a:latin typeface="Arial" panose="020B0604020202020204" pitchFamily="34" charset="0"/>
                <a:cs typeface="Arial" panose="020B0604020202020204" pitchFamily="34" charset="0"/>
              </a:rPr>
              <a:t>nec</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tempor</a:t>
            </a:r>
            <a:r>
              <a:rPr lang="en-GB" sz="2000" cap="none" spc="0">
                <a:solidFill>
                  <a:srgbClr val="5E5E5E"/>
                </a:solidFill>
                <a:latin typeface="Arial" panose="020B0604020202020204" pitchFamily="34" charset="0"/>
                <a:cs typeface="Arial" panose="020B0604020202020204" pitchFamily="34" charset="0"/>
              </a:rPr>
              <a:t> nisi, ac </a:t>
            </a:r>
            <a:r>
              <a:rPr lang="en-GB" sz="2000" cap="none" spc="0" err="1">
                <a:solidFill>
                  <a:srgbClr val="5E5E5E"/>
                </a:solidFill>
                <a:latin typeface="Arial" panose="020B0604020202020204" pitchFamily="34" charset="0"/>
                <a:cs typeface="Arial" panose="020B0604020202020204" pitchFamily="34" charset="0"/>
              </a:rPr>
              <a:t>lobortis</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turpis</a:t>
            </a:r>
            <a:r>
              <a:rPr lang="en-GB" sz="2000" cap="none" spc="0">
                <a:solidFill>
                  <a:srgbClr val="5E5E5E"/>
                </a:solidFill>
                <a:latin typeface="Arial" panose="020B0604020202020204" pitchFamily="34" charset="0"/>
                <a:cs typeface="Arial" panose="020B0604020202020204" pitchFamily="34" charset="0"/>
              </a:rPr>
              <a:t>. </a:t>
            </a:r>
          </a:p>
          <a:p>
            <a:pPr>
              <a:lnSpc>
                <a:spcPct val="100000"/>
              </a:lnSpc>
            </a:pPr>
            <a:endParaRPr lang="en-GB" sz="2000" b="0" cap="none" spc="0">
              <a:solidFill>
                <a:srgbClr val="5E5E5E"/>
              </a:solidFill>
              <a:latin typeface="Arial" panose="020B0604020202020204" pitchFamily="34" charset="0"/>
              <a:cs typeface="Arial" panose="020B0604020202020204" pitchFamily="34" charset="0"/>
            </a:endParaRPr>
          </a:p>
          <a:p>
            <a:pPr>
              <a:lnSpc>
                <a:spcPct val="100000"/>
              </a:lnSpc>
            </a:pP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gravida eros. </a:t>
            </a:r>
            <a:r>
              <a:rPr lang="en-GB" sz="2000" b="0" cap="none" spc="0" err="1">
                <a:solidFill>
                  <a:srgbClr val="5E5E5E"/>
                </a:solidFill>
                <a:latin typeface="Arial" panose="020B0604020202020204" pitchFamily="34" charset="0"/>
                <a:cs typeface="Arial" panose="020B0604020202020204" pitchFamily="34" charset="0"/>
              </a:rPr>
              <a:t>Curabitur</a:t>
            </a:r>
            <a:r>
              <a:rPr lang="en-GB" sz="2000" b="0" cap="none" spc="0">
                <a:solidFill>
                  <a:srgbClr val="5E5E5E"/>
                </a:solidFill>
                <a:latin typeface="Arial" panose="020B0604020202020204" pitchFamily="34" charset="0"/>
                <a:cs typeface="Arial" panose="020B0604020202020204" pitchFamily="34" charset="0"/>
              </a:rPr>
              <a:t> vitae </a:t>
            </a:r>
            <a:r>
              <a:rPr lang="en-GB" sz="2000" b="0" cap="none" spc="0" err="1">
                <a:solidFill>
                  <a:srgbClr val="5E5E5E"/>
                </a:solidFill>
                <a:latin typeface="Arial" panose="020B0604020202020204" pitchFamily="34" charset="0"/>
                <a:cs typeface="Arial" panose="020B0604020202020204" pitchFamily="34" charset="0"/>
              </a:rPr>
              <a:t>consectetur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neque</a:t>
            </a:r>
            <a:r>
              <a:rPr lang="en-GB" sz="2000" b="0" cap="none" spc="0">
                <a:solidFill>
                  <a:srgbClr val="5E5E5E"/>
                </a:solidFill>
                <a:latin typeface="Arial" panose="020B0604020202020204" pitchFamily="34" charset="0"/>
                <a:cs typeface="Arial" panose="020B0604020202020204" pitchFamily="34" charset="0"/>
              </a:rPr>
              <a:t>. Nam </a:t>
            </a:r>
            <a:r>
              <a:rPr lang="en-GB" sz="2000" b="0" cap="none" spc="0" err="1">
                <a:solidFill>
                  <a:srgbClr val="5E5E5E"/>
                </a:solidFill>
                <a:latin typeface="Arial" panose="020B0604020202020204" pitchFamily="34" charset="0"/>
                <a:cs typeface="Arial" panose="020B0604020202020204" pitchFamily="34" charset="0"/>
              </a:rPr>
              <a:t>hendrerit</a:t>
            </a:r>
            <a:r>
              <a:rPr lang="en-GB" sz="2000" b="0" cap="none" spc="0">
                <a:solidFill>
                  <a:srgbClr val="5E5E5E"/>
                </a:solidFill>
                <a:latin typeface="Arial" panose="020B0604020202020204" pitchFamily="34" charset="0"/>
                <a:cs typeface="Arial" panose="020B0604020202020204" pitchFamily="34" charset="0"/>
              </a:rPr>
              <a:t> porta </a:t>
            </a:r>
            <a:r>
              <a:rPr lang="en-GB" sz="2000" b="0" cap="none" spc="0" err="1">
                <a:solidFill>
                  <a:srgbClr val="5E5E5E"/>
                </a:solidFill>
                <a:latin typeface="Arial" panose="020B0604020202020204" pitchFamily="34" charset="0"/>
                <a:cs typeface="Arial" panose="020B0604020202020204" pitchFamily="34" charset="0"/>
              </a:rPr>
              <a:t>leo</a:t>
            </a:r>
            <a:r>
              <a:rPr lang="en-GB" sz="2000" b="0" cap="none" spc="0">
                <a:solidFill>
                  <a:srgbClr val="5E5E5E"/>
                </a:solidFill>
                <a:latin typeface="Arial" panose="020B0604020202020204" pitchFamily="34" charset="0"/>
                <a:cs typeface="Arial" panose="020B0604020202020204" pitchFamily="34" charset="0"/>
              </a:rPr>
              <a:t>, ac </a:t>
            </a:r>
            <a:r>
              <a:rPr lang="en-GB" sz="2000" b="0" cap="none" spc="0" err="1">
                <a:solidFill>
                  <a:srgbClr val="5E5E5E"/>
                </a:solidFill>
                <a:latin typeface="Arial" panose="020B0604020202020204" pitchFamily="34" charset="0"/>
                <a:cs typeface="Arial" panose="020B0604020202020204" pitchFamily="34" charset="0"/>
              </a:rPr>
              <a:t>laoreet</a:t>
            </a:r>
            <a:r>
              <a:rPr lang="en-GB" sz="2000" b="0" cap="none" spc="0">
                <a:solidFill>
                  <a:srgbClr val="5E5E5E"/>
                </a:solidFill>
                <a:latin typeface="Arial" panose="020B0604020202020204" pitchFamily="34" charset="0"/>
                <a:cs typeface="Arial" panose="020B0604020202020204" pitchFamily="34" charset="0"/>
              </a:rPr>
              <a:t> libero </a:t>
            </a:r>
            <a:r>
              <a:rPr lang="en-GB" sz="2000" b="0" cap="none" spc="0" err="1">
                <a:solidFill>
                  <a:srgbClr val="5E5E5E"/>
                </a:solidFill>
                <a:latin typeface="Arial" panose="020B0604020202020204" pitchFamily="34" charset="0"/>
                <a:cs typeface="Arial" panose="020B0604020202020204" pitchFamily="34" charset="0"/>
              </a:rPr>
              <a:t>iaculis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quis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Nullam</a:t>
            </a:r>
            <a:r>
              <a:rPr lang="en-GB" sz="2000" b="0" cap="none" spc="0">
                <a:solidFill>
                  <a:srgbClr val="5E5E5E"/>
                </a:solidFill>
                <a:latin typeface="Arial" panose="020B0604020202020204" pitchFamily="34" charset="0"/>
                <a:cs typeface="Arial" panose="020B0604020202020204" pitchFamily="34" charset="0"/>
              </a:rPr>
              <a:t> maximus pharetra </a:t>
            </a:r>
            <a:r>
              <a:rPr lang="en-GB" sz="2000" b="0" cap="none" spc="0" err="1">
                <a:solidFill>
                  <a:srgbClr val="5E5E5E"/>
                </a:solidFill>
                <a:latin typeface="Arial" panose="020B0604020202020204" pitchFamily="34" charset="0"/>
                <a:cs typeface="Arial" panose="020B0604020202020204" pitchFamily="34" charset="0"/>
              </a:rPr>
              <a:t>nisl</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nec</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bibendum</a:t>
            </a:r>
            <a:r>
              <a:rPr lang="en-GB" sz="2000" b="0" cap="none" spc="0">
                <a:solidFill>
                  <a:srgbClr val="5E5E5E"/>
                </a:solidFill>
                <a:latin typeface="Arial" panose="020B0604020202020204" pitchFamily="34" charset="0"/>
                <a:cs typeface="Arial" panose="020B0604020202020204" pitchFamily="34" charset="0"/>
              </a:rPr>
              <a:t> ex </a:t>
            </a:r>
            <a:r>
              <a:rPr lang="en-GB" sz="2000" b="0" cap="none" spc="0" err="1">
                <a:solidFill>
                  <a:srgbClr val="5E5E5E"/>
                </a:solidFill>
                <a:latin typeface="Arial" panose="020B0604020202020204" pitchFamily="34" charset="0"/>
                <a:cs typeface="Arial" panose="020B0604020202020204" pitchFamily="34" charset="0"/>
              </a:rPr>
              <a:t>imperdiet</a:t>
            </a:r>
            <a:r>
              <a:rPr lang="en-GB" sz="2000" b="0" cap="none" spc="0">
                <a:solidFill>
                  <a:srgbClr val="5E5E5E"/>
                </a:solidFill>
                <a:latin typeface="Arial" panose="020B0604020202020204" pitchFamily="34" charset="0"/>
                <a:cs typeface="Arial" panose="020B0604020202020204" pitchFamily="34" charset="0"/>
              </a:rPr>
              <a:t> a. Nam id </a:t>
            </a:r>
            <a:r>
              <a:rPr lang="en-GB" sz="2000" b="0" cap="none" spc="0" err="1">
                <a:solidFill>
                  <a:srgbClr val="5E5E5E"/>
                </a:solidFill>
                <a:latin typeface="Arial" panose="020B0604020202020204" pitchFamily="34" charset="0"/>
                <a:cs typeface="Arial" panose="020B0604020202020204" pitchFamily="34" charset="0"/>
              </a:rPr>
              <a:t>quam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augue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Sed</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malesuada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urna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ut</a:t>
            </a:r>
            <a:r>
              <a:rPr lang="en-GB" sz="2000" b="0" cap="none" spc="0">
                <a:solidFill>
                  <a:srgbClr val="5E5E5E"/>
                </a:solidFill>
                <a:latin typeface="Arial" panose="020B0604020202020204" pitchFamily="34" charset="0"/>
                <a:cs typeface="Arial" panose="020B0604020202020204" pitchFamily="34" charset="0"/>
              </a:rPr>
              <a:t> cursus </a:t>
            </a: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lacus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nulla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mollis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augue</a:t>
            </a:r>
            <a:r>
              <a:rPr lang="en-GB" sz="2000" b="0" cap="none" spc="0">
                <a:solidFill>
                  <a:srgbClr val="5E5E5E"/>
                </a:solidFill>
                <a:latin typeface="Arial" panose="020B0604020202020204" pitchFamily="34" charset="0"/>
                <a:cs typeface="Arial" panose="020B0604020202020204" pitchFamily="34" charset="0"/>
              </a:rPr>
              <a:t>, et tempus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lorem </a:t>
            </a:r>
            <a:r>
              <a:rPr lang="en-GB" sz="2000" b="0" cap="none" spc="0" err="1">
                <a:solidFill>
                  <a:srgbClr val="5E5E5E"/>
                </a:solidFill>
                <a:latin typeface="Arial" panose="020B0604020202020204" pitchFamily="34" charset="0"/>
                <a:cs typeface="Arial" panose="020B0604020202020204" pitchFamily="34" charset="0"/>
              </a:rPr>
              <a:t>quis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nulla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Quisque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tincidunt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risus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nisl</a:t>
            </a:r>
            <a:r>
              <a:rPr lang="en-GB" sz="2000" b="0" cap="none" spc="0">
                <a:solidFill>
                  <a:srgbClr val="5E5E5E"/>
                </a:solidFill>
                <a:latin typeface="Arial" panose="020B0604020202020204" pitchFamily="34" charset="0"/>
                <a:cs typeface="Arial" panose="020B0604020202020204" pitchFamily="34" charset="0"/>
              </a:rPr>
              <a:t>, ac </a:t>
            </a:r>
            <a:r>
              <a:rPr lang="en-GB" sz="2000" b="0" cap="none" spc="0" err="1">
                <a:solidFill>
                  <a:srgbClr val="5E5E5E"/>
                </a:solidFill>
                <a:latin typeface="Arial" panose="020B0604020202020204" pitchFamily="34" charset="0"/>
                <a:cs typeface="Arial" panose="020B0604020202020204" pitchFamily="34" charset="0"/>
              </a:rPr>
              <a:t>sollicitudin</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est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tincidunt</a:t>
            </a:r>
            <a:r>
              <a:rPr lang="en-GB" sz="2000" b="0" cap="none" spc="0">
                <a:solidFill>
                  <a:srgbClr val="5E5E5E"/>
                </a:solidFill>
                <a:latin typeface="Arial" panose="020B0604020202020204" pitchFamily="34" charset="0"/>
                <a:cs typeface="Arial" panose="020B0604020202020204" pitchFamily="34" charset="0"/>
              </a:rPr>
              <a:t> vel. Nunc </a:t>
            </a:r>
            <a:r>
              <a:rPr lang="en-GB" sz="2000" b="0" cap="none" spc="0" err="1">
                <a:solidFill>
                  <a:srgbClr val="5E5E5E"/>
                </a:solidFill>
                <a:latin typeface="Arial" panose="020B0604020202020204" pitchFamily="34" charset="0"/>
                <a:cs typeface="Arial" panose="020B0604020202020204" pitchFamily="34" charset="0"/>
              </a:rPr>
              <a:t>quis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diam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nisl</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Vivamus</a:t>
            </a:r>
            <a:r>
              <a:rPr lang="en-GB" sz="2000" b="0" cap="none" spc="0">
                <a:solidFill>
                  <a:srgbClr val="5E5E5E"/>
                </a:solidFill>
                <a:latin typeface="Arial" panose="020B0604020202020204" pitchFamily="34" charset="0"/>
                <a:cs typeface="Arial" panose="020B0604020202020204" pitchFamily="34" charset="0"/>
              </a:rPr>
              <a:t> tempus </a:t>
            </a:r>
            <a:r>
              <a:rPr lang="en-GB" sz="2000" b="0" cap="none" spc="0" err="1">
                <a:solidFill>
                  <a:srgbClr val="5E5E5E"/>
                </a:solidFill>
                <a:latin typeface="Arial" panose="020B0604020202020204" pitchFamily="34" charset="0"/>
                <a:cs typeface="Arial" panose="020B0604020202020204" pitchFamily="34" charset="0"/>
              </a:rPr>
              <a:t>tristique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justo</a:t>
            </a:r>
            <a:r>
              <a:rPr lang="en-GB" sz="2000" b="0" cap="none" spc="0">
                <a:solidFill>
                  <a:srgbClr val="5E5E5E"/>
                </a:solidFill>
                <a:latin typeface="Arial" panose="020B0604020202020204" pitchFamily="34" charset="0"/>
                <a:cs typeface="Arial" panose="020B0604020202020204" pitchFamily="34" charset="0"/>
              </a:rPr>
              <a:t> at </a:t>
            </a:r>
            <a:r>
              <a:rPr lang="en-GB" sz="2000" b="0" cap="none" spc="0" err="1">
                <a:solidFill>
                  <a:srgbClr val="5E5E5E"/>
                </a:solidFill>
                <a:latin typeface="Arial" panose="020B0604020202020204" pitchFamily="34" charset="0"/>
                <a:cs typeface="Arial" panose="020B0604020202020204" pitchFamily="34" charset="0"/>
              </a:rPr>
              <a:t>suscipit</a:t>
            </a:r>
            <a:r>
              <a:rPr lang="en-GB" sz="2000" b="0" cap="none" spc="0">
                <a:solidFill>
                  <a:srgbClr val="5E5E5E"/>
                </a:solidFill>
                <a:latin typeface="Arial" panose="020B0604020202020204" pitchFamily="34" charset="0"/>
                <a:cs typeface="Arial" panose="020B0604020202020204" pitchFamily="34" charset="0"/>
              </a:rPr>
              <a:t>. Donec </a:t>
            </a:r>
            <a:r>
              <a:rPr lang="en-GB" sz="2000" b="0" cap="none" spc="0" err="1">
                <a:solidFill>
                  <a:srgbClr val="5E5E5E"/>
                </a:solidFill>
                <a:latin typeface="Arial" panose="020B0604020202020204" pitchFamily="34" charset="0"/>
                <a:cs typeface="Arial" panose="020B0604020202020204" pitchFamily="34" charset="0"/>
              </a:rPr>
              <a:t>aliquam</a:t>
            </a:r>
            <a:r>
              <a:rPr lang="en-GB" sz="2000" b="0" cap="none" spc="0">
                <a:solidFill>
                  <a:srgbClr val="5E5E5E"/>
                </a:solidFill>
                <a:latin typeface="Arial" panose="020B0604020202020204" pitchFamily="34" charset="0"/>
                <a:cs typeface="Arial" panose="020B0604020202020204" pitchFamily="34" charset="0"/>
              </a:rPr>
              <a:t> a </a:t>
            </a:r>
            <a:r>
              <a:rPr lang="en-GB" sz="2000" b="0" cap="none" spc="0" err="1">
                <a:solidFill>
                  <a:srgbClr val="5E5E5E"/>
                </a:solidFill>
                <a:latin typeface="Arial" panose="020B0604020202020204" pitchFamily="34" charset="0"/>
                <a:cs typeface="Arial" panose="020B0604020202020204" pitchFamily="34" charset="0"/>
              </a:rPr>
              <a:t>urna</a:t>
            </a:r>
            <a:r>
              <a:rPr lang="en-GB" sz="2000" b="0" cap="none" spc="0">
                <a:solidFill>
                  <a:srgbClr val="5E5E5E"/>
                </a:solidFill>
                <a:latin typeface="Arial" panose="020B0604020202020204" pitchFamily="34" charset="0"/>
                <a:cs typeface="Arial" panose="020B0604020202020204" pitchFamily="34" charset="0"/>
              </a:rPr>
              <a:t> in </a:t>
            </a:r>
            <a:r>
              <a:rPr lang="en-GB" sz="2000" b="0" cap="none" spc="0" err="1">
                <a:solidFill>
                  <a:srgbClr val="5E5E5E"/>
                </a:solidFill>
                <a:latin typeface="Arial" panose="020B0604020202020204" pitchFamily="34" charset="0"/>
                <a:cs typeface="Arial" panose="020B0604020202020204" pitchFamily="34" charset="0"/>
              </a:rPr>
              <a:t>dignissim</a:t>
            </a:r>
            <a:r>
              <a:rPr lang="en-GB" sz="2000" b="0" cap="none" spc="0">
                <a:solidFill>
                  <a:srgbClr val="5E5E5E"/>
                </a:solidFill>
                <a:latin typeface="Arial" panose="020B0604020202020204" pitchFamily="34" charset="0"/>
                <a:cs typeface="Arial" panose="020B0604020202020204" pitchFamily="34" charset="0"/>
              </a:rPr>
              <a:t>.</a:t>
            </a:r>
          </a:p>
          <a:p>
            <a:pPr>
              <a:lnSpc>
                <a:spcPct val="100000"/>
              </a:lnSpc>
            </a:pPr>
            <a:endParaRPr lang="en-GB" sz="2000" b="0" cap="none" spc="0">
              <a:solidFill>
                <a:srgbClr val="5E5E5E"/>
              </a:solidFill>
              <a:latin typeface="Arial" panose="020B0604020202020204" pitchFamily="34" charset="0"/>
              <a:cs typeface="Arial" panose="020B0604020202020204" pitchFamily="34" charset="0"/>
            </a:endParaRPr>
          </a:p>
          <a:p>
            <a:pPr>
              <a:lnSpc>
                <a:spcPct val="100000"/>
              </a:lnSpc>
            </a:pPr>
            <a:r>
              <a:rPr lang="en-GB" sz="2000" b="0" cap="none" spc="0" err="1">
                <a:solidFill>
                  <a:srgbClr val="5E5E5E"/>
                </a:solidFill>
                <a:latin typeface="Arial" panose="020B0604020202020204" pitchFamily="34" charset="0"/>
                <a:cs typeface="Arial" panose="020B0604020202020204" pitchFamily="34" charset="0"/>
              </a:rPr>
              <a:t>Phasellus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feugiat</a:t>
            </a:r>
            <a:r>
              <a:rPr lang="en-GB" sz="2000" b="0" cap="none" spc="0">
                <a:solidFill>
                  <a:srgbClr val="5E5E5E"/>
                </a:solidFill>
                <a:latin typeface="Arial" panose="020B0604020202020204" pitchFamily="34" charset="0"/>
                <a:cs typeface="Arial" panose="020B0604020202020204" pitchFamily="34" charset="0"/>
              </a:rPr>
              <a:t> mi. </a:t>
            </a:r>
            <a:r>
              <a:rPr lang="en-GB" sz="2000" b="0" cap="none" spc="0" err="1">
                <a:solidFill>
                  <a:srgbClr val="5E5E5E"/>
                </a:solidFill>
                <a:latin typeface="Arial" panose="020B0604020202020204" pitchFamily="34" charset="0"/>
                <a:cs typeface="Arial" panose="020B0604020202020204" pitchFamily="34" charset="0"/>
              </a:rPr>
              <a:t>Nulla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facilisi</a:t>
            </a:r>
            <a:r>
              <a:rPr lang="en-GB" sz="2000" b="0" cap="none" spc="0">
                <a:solidFill>
                  <a:srgbClr val="5E5E5E"/>
                </a:solidFill>
                <a:latin typeface="Arial" panose="020B0604020202020204" pitchFamily="34" charset="0"/>
                <a:cs typeface="Arial" panose="020B0604020202020204" pitchFamily="34" charset="0"/>
              </a:rPr>
              <a:t>. Duis </a:t>
            </a:r>
            <a:r>
              <a:rPr lang="en-GB" sz="2000" b="0" cap="none" spc="0" err="1">
                <a:solidFill>
                  <a:srgbClr val="5E5E5E"/>
                </a:solidFill>
                <a:latin typeface="Arial" panose="020B0604020202020204" pitchFamily="34" charset="0"/>
                <a:cs typeface="Arial" panose="020B0604020202020204" pitchFamily="34" charset="0"/>
              </a:rPr>
              <a:t>tincidunt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vel</a:t>
            </a:r>
            <a:r>
              <a:rPr lang="en-GB" sz="2000" b="0" cap="none" spc="0">
                <a:solidFill>
                  <a:srgbClr val="5E5E5E"/>
                </a:solidFill>
                <a:latin typeface="Arial" panose="020B0604020202020204" pitchFamily="34" charset="0"/>
                <a:cs typeface="Arial" panose="020B0604020202020204" pitchFamily="34" charset="0"/>
              </a:rPr>
              <a:t> auctor convallis, ligula </a:t>
            </a:r>
            <a:r>
              <a:rPr lang="en-GB" sz="2000" b="0" cap="none" spc="0" err="1">
                <a:solidFill>
                  <a:srgbClr val="5E5E5E"/>
                </a:solidFill>
                <a:latin typeface="Arial" panose="020B0604020202020204" pitchFamily="34" charset="0"/>
                <a:cs typeface="Arial" panose="020B0604020202020204" pitchFamily="34" charset="0"/>
              </a:rPr>
              <a:t>mauris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tempor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tortor</a:t>
            </a:r>
            <a:r>
              <a:rPr lang="en-GB" sz="2000" b="0" cap="none" spc="0">
                <a:solidFill>
                  <a:srgbClr val="5E5E5E"/>
                </a:solidFill>
                <a:latin typeface="Arial" panose="020B0604020202020204" pitchFamily="34" charset="0"/>
                <a:cs typeface="Arial" panose="020B0604020202020204" pitchFamily="34" charset="0"/>
              </a:rPr>
              <a:t>, ac </a:t>
            </a:r>
            <a:r>
              <a:rPr lang="en-GB" sz="2000" b="0" cap="none" spc="0" err="1">
                <a:solidFill>
                  <a:srgbClr val="5E5E5E"/>
                </a:solidFill>
                <a:latin typeface="Arial" panose="020B0604020202020204" pitchFamily="34" charset="0"/>
                <a:cs typeface="Arial" panose="020B0604020202020204" pitchFamily="34" charset="0"/>
              </a:rPr>
              <a:t>bibendum</a:t>
            </a:r>
            <a:r>
              <a:rPr lang="en-GB" sz="2000" b="0" cap="none" spc="0">
                <a:solidFill>
                  <a:srgbClr val="5E5E5E"/>
                </a:solidFill>
                <a:latin typeface="Arial" panose="020B0604020202020204" pitchFamily="34" charset="0"/>
                <a:cs typeface="Arial" panose="020B0604020202020204" pitchFamily="34" charset="0"/>
              </a:rPr>
              <a:t> libero </a:t>
            </a:r>
            <a:r>
              <a:rPr lang="en-GB" sz="2000" b="0" cap="none" spc="0" err="1">
                <a:solidFill>
                  <a:srgbClr val="5E5E5E"/>
                </a:solidFill>
                <a:latin typeface="Arial" panose="020B0604020202020204" pitchFamily="34" charset="0"/>
                <a:cs typeface="Arial" panose="020B0604020202020204" pitchFamily="34" charset="0"/>
              </a:rPr>
              <a:t>purus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vel</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Sed</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lobortis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eget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euismod</a:t>
            </a:r>
            <a:r>
              <a:rPr lang="en-GB" sz="2000" b="0" cap="none" spc="0">
                <a:solidFill>
                  <a:srgbClr val="5E5E5E"/>
                </a:solidFill>
                <a:latin typeface="Arial" panose="020B0604020202020204" pitchFamily="34" charset="0"/>
                <a:cs typeface="Arial" panose="020B0604020202020204" pitchFamily="34" charset="0"/>
              </a:rPr>
              <a:t> nisi. </a:t>
            </a:r>
            <a:r>
              <a:rPr lang="en-GB" sz="2000" b="0" cap="none" spc="0" err="1">
                <a:solidFill>
                  <a:srgbClr val="5E5E5E"/>
                </a:solidFill>
                <a:latin typeface="Arial" panose="020B0604020202020204" pitchFamily="34" charset="0"/>
                <a:cs typeface="Arial" panose="020B0604020202020204" pitchFamily="34" charset="0"/>
              </a:rPr>
              <a:t>Phasellus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vehicula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eleifend</a:t>
            </a:r>
            <a:r>
              <a:rPr lang="en-GB" sz="2000" b="0" cap="none" spc="0">
                <a:solidFill>
                  <a:srgbClr val="5E5E5E"/>
                </a:solidFill>
                <a:latin typeface="Arial" panose="020B0604020202020204" pitchFamily="34" charset="0"/>
                <a:cs typeface="Arial" panose="020B0604020202020204" pitchFamily="34" charset="0"/>
              </a:rPr>
              <a:t> mi, ac </a:t>
            </a:r>
            <a:r>
              <a:rPr lang="en-GB" sz="2000" b="0" cap="none" spc="0" err="1">
                <a:solidFill>
                  <a:srgbClr val="5E5E5E"/>
                </a:solidFill>
                <a:latin typeface="Arial" panose="020B0604020202020204" pitchFamily="34" charset="0"/>
                <a:cs typeface="Arial" panose="020B0604020202020204" pitchFamily="34" charset="0"/>
              </a:rPr>
              <a:t>feugiat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lacus</a:t>
            </a:r>
            <a:r>
              <a:rPr lang="en-GB" sz="2000" b="0" cap="none" spc="0">
                <a:solidFill>
                  <a:srgbClr val="5E5E5E"/>
                </a:solidFill>
                <a:latin typeface="Arial" panose="020B0604020202020204" pitchFamily="34" charset="0"/>
                <a:cs typeface="Arial" panose="020B0604020202020204" pitchFamily="34" charset="0"/>
              </a:rPr>
              <a:t> lacinia non. Integer </a:t>
            </a:r>
            <a:r>
              <a:rPr lang="en-GB" sz="2000" b="0" cap="none" spc="0" err="1">
                <a:solidFill>
                  <a:srgbClr val="5E5E5E"/>
                </a:solidFill>
                <a:latin typeface="Arial" panose="020B0604020202020204" pitchFamily="34" charset="0"/>
                <a:cs typeface="Arial" panose="020B0604020202020204" pitchFamily="34" charset="0"/>
              </a:rPr>
              <a:t>ultricies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lacus</a:t>
            </a:r>
            <a:r>
              <a:rPr lang="en-GB" sz="2000" b="0" cap="none" spc="0">
                <a:solidFill>
                  <a:srgbClr val="5E5E5E"/>
                </a:solidFill>
                <a:latin typeface="Arial" panose="020B0604020202020204" pitchFamily="34" charset="0"/>
                <a:cs typeface="Arial" panose="020B0604020202020204" pitchFamily="34" charset="0"/>
              </a:rPr>
              <a:t> in eros </a:t>
            </a:r>
            <a:r>
              <a:rPr lang="en-GB" sz="2000" b="0" cap="none" spc="0" err="1">
                <a:solidFill>
                  <a:srgbClr val="5E5E5E"/>
                </a:solidFill>
                <a:latin typeface="Arial" panose="020B0604020202020204" pitchFamily="34" charset="0"/>
                <a:cs typeface="Arial" panose="020B0604020202020204" pitchFamily="34" charset="0"/>
              </a:rPr>
              <a:t>ornare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placerat</a:t>
            </a:r>
            <a:r>
              <a:rPr lang="en-GB" sz="2000" b="0" cap="none" spc="0">
                <a:solidFill>
                  <a:srgbClr val="5E5E5E"/>
                </a:solidFill>
                <a:latin typeface="Arial" panose="020B0604020202020204" pitchFamily="34" charset="0"/>
                <a:cs typeface="Arial" panose="020B0604020202020204" pitchFamily="34" charset="0"/>
              </a:rPr>
              <a:t>. In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est</a:t>
            </a:r>
            <a:r>
              <a:rPr lang="en-GB" sz="2000" b="0" cap="none" spc="0">
                <a:solidFill>
                  <a:srgbClr val="5E5E5E"/>
                </a:solidFill>
                <a:latin typeface="Arial" panose="020B0604020202020204" pitchFamily="34" charset="0"/>
                <a:cs typeface="Arial" panose="020B0604020202020204" pitchFamily="34" charset="0"/>
              </a:rPr>
              <a:t>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convallis </a:t>
            </a:r>
            <a:r>
              <a:rPr lang="en-GB" sz="2000" b="0" cap="none" spc="0" err="1">
                <a:solidFill>
                  <a:srgbClr val="5E5E5E"/>
                </a:solidFill>
                <a:latin typeface="Arial" panose="020B0604020202020204" pitchFamily="34" charset="0"/>
                <a:cs typeface="Arial" panose="020B0604020202020204" pitchFamily="34" charset="0"/>
              </a:rPr>
              <a:t>faucibus</a:t>
            </a:r>
            <a:r>
              <a:rPr lang="en-GB" sz="2000" b="0" cap="none" spc="0">
                <a:solidFill>
                  <a:srgbClr val="5E5E5E"/>
                </a:solidFill>
                <a:latin typeface="Arial" panose="020B0604020202020204" pitchFamily="34" charset="0"/>
                <a:cs typeface="Arial" panose="020B0604020202020204" pitchFamily="34" charset="0"/>
              </a:rPr>
              <a:t> et </a:t>
            </a:r>
            <a:r>
              <a:rPr lang="en-GB" sz="2000" b="0" cap="none" spc="0" err="1">
                <a:solidFill>
                  <a:srgbClr val="5E5E5E"/>
                </a:solidFill>
                <a:latin typeface="Arial" panose="020B0604020202020204" pitchFamily="34" charset="0"/>
                <a:cs typeface="Arial" panose="020B0604020202020204" pitchFamily="34" charset="0"/>
              </a:rPr>
              <a:t>ullamcorper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tortor</a:t>
            </a:r>
            <a:r>
              <a:rPr lang="en-GB" sz="2000" b="0" cap="none" spc="0">
                <a:solidFill>
                  <a:srgbClr val="5E5E5E"/>
                </a:solidFill>
                <a:latin typeface="Arial" panose="020B0604020202020204" pitchFamily="34" charset="0"/>
                <a:cs typeface="Arial" panose="020B0604020202020204" pitchFamily="34" charset="0"/>
              </a:rPr>
              <a:t>. Donec </a:t>
            </a:r>
            <a:r>
              <a:rPr lang="en-GB" sz="2000" b="0" cap="none" spc="0" err="1">
                <a:solidFill>
                  <a:srgbClr val="5E5E5E"/>
                </a:solidFill>
                <a:latin typeface="Arial" panose="020B0604020202020204" pitchFamily="34" charset="0"/>
                <a:cs typeface="Arial" panose="020B0604020202020204" pitchFamily="34" charset="0"/>
              </a:rPr>
              <a:t>volutpat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purus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diam</a:t>
            </a:r>
            <a:r>
              <a:rPr lang="en-GB" sz="2000" b="0" cap="none" spc="0">
                <a:solidFill>
                  <a:srgbClr val="5E5E5E"/>
                </a:solidFill>
                <a:latin typeface="Arial" panose="020B0604020202020204" pitchFamily="34" charset="0"/>
                <a:cs typeface="Arial" panose="020B0604020202020204" pitchFamily="34" charset="0"/>
              </a:rPr>
              <a:t>, in </a:t>
            </a:r>
            <a:r>
              <a:rPr lang="en-GB" sz="2000" b="0" cap="none" spc="0" err="1">
                <a:solidFill>
                  <a:srgbClr val="5E5E5E"/>
                </a:solidFill>
                <a:latin typeface="Arial" panose="020B0604020202020204" pitchFamily="34" charset="0"/>
                <a:cs typeface="Arial" panose="020B0604020202020204" pitchFamily="34" charset="0"/>
              </a:rPr>
              <a:t>sagittis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egestas</a:t>
            </a:r>
            <a:r>
              <a:rPr lang="en-GB" sz="2000" b="0" cap="none" spc="0">
                <a:solidFill>
                  <a:srgbClr val="5E5E5E"/>
                </a:solidFill>
                <a:latin typeface="Arial" panose="020B0604020202020204" pitchFamily="34" charset="0"/>
                <a:cs typeface="Arial" panose="020B0604020202020204" pitchFamily="34" charset="0"/>
              </a:rPr>
              <a:t> non. </a:t>
            </a: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vehicula</a:t>
            </a:r>
            <a:r>
              <a:rPr lang="en-GB" sz="2000" b="0" cap="none" spc="0">
                <a:solidFill>
                  <a:srgbClr val="5E5E5E"/>
                </a:solidFill>
                <a:latin typeface="Arial" panose="020B0604020202020204" pitchFamily="34" charset="0"/>
                <a:cs typeface="Arial" panose="020B0604020202020204" pitchFamily="34" charset="0"/>
              </a:rPr>
              <a:t>, ex et </a:t>
            </a:r>
            <a:r>
              <a:rPr lang="en-GB" sz="2000" b="0" cap="none" spc="0" err="1">
                <a:solidFill>
                  <a:srgbClr val="5E5E5E"/>
                </a:solidFill>
                <a:latin typeface="Arial" panose="020B0604020202020204" pitchFamily="34" charset="0"/>
                <a:cs typeface="Arial" panose="020B0604020202020204" pitchFamily="34" charset="0"/>
              </a:rPr>
              <a:t>viverra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feugiat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diam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mauris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vehicula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metus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nec</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nibh</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est</a:t>
            </a:r>
            <a:r>
              <a:rPr lang="en-GB" sz="2000" b="0" cap="none" spc="0">
                <a:solidFill>
                  <a:srgbClr val="5E5E5E"/>
                </a:solidFill>
                <a:latin typeface="Arial" panose="020B0604020202020204" pitchFamily="34" charset="0"/>
                <a:cs typeface="Arial" panose="020B0604020202020204" pitchFamily="34" charset="0"/>
              </a:rPr>
              <a:t> id </a:t>
            </a:r>
            <a:r>
              <a:rPr lang="en-GB" sz="2000" b="0" cap="none" spc="0" err="1">
                <a:solidFill>
                  <a:srgbClr val="5E5E5E"/>
                </a:solidFill>
                <a:latin typeface="Arial" panose="020B0604020202020204" pitchFamily="34" charset="0"/>
                <a:cs typeface="Arial" panose="020B0604020202020204" pitchFamily="34" charset="0"/>
              </a:rPr>
              <a:t>purus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Suspendisse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dignissim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mattis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sed</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rutrum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lacus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Quisque</a:t>
            </a:r>
            <a:r>
              <a:rPr lang="en-GB" sz="2000" b="0" cap="none" spc="0">
                <a:solidFill>
                  <a:srgbClr val="5E5E5E"/>
                </a:solidFill>
                <a:latin typeface="Arial" panose="020B0604020202020204" pitchFamily="34" charset="0"/>
                <a:cs typeface="Arial" panose="020B0604020202020204" pitchFamily="34" charset="0"/>
              </a:rPr>
              <a:t> in </a:t>
            </a:r>
            <a:r>
              <a:rPr lang="en-GB" sz="2000" b="0" cap="none" spc="0" err="1">
                <a:solidFill>
                  <a:srgbClr val="5E5E5E"/>
                </a:solidFill>
                <a:latin typeface="Arial" panose="020B0604020202020204" pitchFamily="34" charset="0"/>
                <a:cs typeface="Arial" panose="020B0604020202020204" pitchFamily="34" charset="0"/>
              </a:rPr>
              <a:t>fringilla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leo</a:t>
            </a:r>
            <a:r>
              <a:rPr lang="en-GB" sz="2000" b="0" cap="none" spc="0">
                <a:solidFill>
                  <a:srgbClr val="5E5E5E"/>
                </a:solidFill>
                <a:latin typeface="Arial" panose="020B0604020202020204" pitchFamily="34" charset="0"/>
                <a:cs typeface="Arial" panose="020B0604020202020204" pitchFamily="34" charset="0"/>
              </a:rPr>
              <a:t>. Lorem ipsum </a:t>
            </a:r>
            <a:r>
              <a:rPr lang="en-GB" sz="2000" b="0" cap="none" spc="0" err="1">
                <a:solidFill>
                  <a:srgbClr val="5E5E5E"/>
                </a:solidFill>
                <a:latin typeface="Arial" panose="020B0604020202020204" pitchFamily="34" charset="0"/>
                <a:cs typeface="Arial" panose="020B0604020202020204" pitchFamily="34" charset="0"/>
              </a:rPr>
              <a:t>dolor</a:t>
            </a:r>
            <a:r>
              <a:rPr lang="en-GB" sz="2000" b="0" cap="none" spc="0">
                <a:solidFill>
                  <a:srgbClr val="5E5E5E"/>
                </a:solidFill>
                <a:latin typeface="Arial" panose="020B0604020202020204" pitchFamily="34" charset="0"/>
                <a:cs typeface="Arial" panose="020B0604020202020204" pitchFamily="34" charset="0"/>
              </a:rPr>
              <a:t> sit </a:t>
            </a:r>
            <a:r>
              <a:rPr lang="en-GB" sz="2000" b="0" cap="none" spc="0" err="1">
                <a:solidFill>
                  <a:srgbClr val="5E5E5E"/>
                </a:solidFill>
                <a:latin typeface="Arial" panose="020B0604020202020204" pitchFamily="34" charset="0"/>
                <a:cs typeface="Arial" panose="020B0604020202020204" pitchFamily="34" charset="0"/>
              </a:rPr>
              <a:t>amet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consectetur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adipiscing</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Integer </a:t>
            </a:r>
            <a:r>
              <a:rPr lang="en-GB" sz="2000" b="0" cap="none" spc="0" err="1">
                <a:solidFill>
                  <a:srgbClr val="5E5E5E"/>
                </a:solidFill>
                <a:latin typeface="Arial" panose="020B0604020202020204" pitchFamily="34" charset="0"/>
                <a:cs typeface="Arial" panose="020B0604020202020204" pitchFamily="34" charset="0"/>
              </a:rPr>
              <a:t>eget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placerat</a:t>
            </a:r>
            <a:r>
              <a:rPr lang="en-GB" sz="2000" b="0" cap="none" spc="0">
                <a:solidFill>
                  <a:srgbClr val="5E5E5E"/>
                </a:solidFill>
                <a:latin typeface="Arial" panose="020B0604020202020204" pitchFamily="34" charset="0"/>
                <a:cs typeface="Arial" panose="020B0604020202020204" pitchFamily="34" charset="0"/>
              </a:rPr>
              <a:t> libero. Proin non </a:t>
            </a:r>
            <a:r>
              <a:rPr lang="en-GB" sz="2000" b="0" cap="none" spc="0" err="1">
                <a:solidFill>
                  <a:srgbClr val="5E5E5E"/>
                </a:solidFill>
                <a:latin typeface="Arial" panose="020B0604020202020204" pitchFamily="34" charset="0"/>
                <a:cs typeface="Arial" panose="020B0604020202020204" pitchFamily="34" charset="0"/>
              </a:rPr>
              <a:t>metus</a:t>
            </a:r>
            <a:r>
              <a:rPr lang="en-GB" sz="2000" b="0" cap="none" spc="0">
                <a:solidFill>
                  <a:srgbClr val="5E5E5E"/>
                </a:solidFill>
                <a:latin typeface="Arial" panose="020B0604020202020204" pitchFamily="34" charset="0"/>
                <a:cs typeface="Arial" panose="020B0604020202020204" pitchFamily="34" charset="0"/>
              </a:rPr>
              <a:t> fermentum, </a:t>
            </a:r>
            <a:r>
              <a:rPr lang="en-GB" sz="2000" b="0" cap="none" spc="0" err="1">
                <a:solidFill>
                  <a:srgbClr val="5E5E5E"/>
                </a:solidFill>
                <a:latin typeface="Arial" panose="020B0604020202020204" pitchFamily="34" charset="0"/>
                <a:cs typeface="Arial" panose="020B0604020202020204" pitchFamily="34" charset="0"/>
              </a:rPr>
              <a:t>hendrerit</a:t>
            </a:r>
            <a:r>
              <a:rPr lang="en-GB" sz="2000" b="0" cap="none" spc="0">
                <a:solidFill>
                  <a:srgbClr val="5E5E5E"/>
                </a:solidFill>
                <a:latin typeface="Arial" panose="020B0604020202020204" pitchFamily="34" charset="0"/>
                <a:cs typeface="Arial" panose="020B0604020202020204" pitchFamily="34" charset="0"/>
              </a:rPr>
              <a:t> magna a, dictum lorem.</a:t>
            </a:r>
          </a:p>
        </p:txBody>
      </p:sp>
    </p:spTree>
    <p:extLst>
      <p:ext uri="{BB962C8B-B14F-4D97-AF65-F5344CB8AC3E}">
        <p14:creationId xmlns:p14="http://schemas.microsoft.com/office/powerpoint/2010/main" val="4129529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Within IT and specifically Service Management, there are many established ‘best practice standards. Where appropriate, we will conform to recognised Industry Best Practice and as, a general principle, our Processes will operate within the bounds of the I">
            <a:extLst>
              <a:ext uri="{FF2B5EF4-FFF2-40B4-BE49-F238E27FC236}">
                <a16:creationId xmlns:a16="http://schemas.microsoft.com/office/drawing/2014/main" id="{4E4680E4-8C53-8B4C-84CF-DC1345100A41}"/>
              </a:ext>
            </a:extLst>
          </p:cNvPr>
          <p:cNvSpPr txBox="1"/>
          <p:nvPr/>
        </p:nvSpPr>
        <p:spPr>
          <a:xfrm>
            <a:off x="1718043" y="3155738"/>
            <a:ext cx="9421012" cy="6915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nSpc>
                <a:spcPct val="100000"/>
              </a:lnSpc>
            </a:pPr>
            <a:r>
              <a:rPr lang="en-GB" sz="2000" cap="none" spc="0">
                <a:solidFill>
                  <a:srgbClr val="5E5E5E"/>
                </a:solidFill>
                <a:latin typeface="Arial" panose="020B0604020202020204" pitchFamily="34" charset="0"/>
                <a:cs typeface="Arial" panose="020B0604020202020204" pitchFamily="34" charset="0"/>
              </a:rPr>
              <a:t>Lorem ipsum </a:t>
            </a:r>
            <a:r>
              <a:rPr lang="en-GB" sz="2000" cap="none" spc="0" err="1">
                <a:solidFill>
                  <a:srgbClr val="5E5E5E"/>
                </a:solidFill>
                <a:latin typeface="Arial" panose="020B0604020202020204" pitchFamily="34" charset="0"/>
                <a:cs typeface="Arial" panose="020B0604020202020204" pitchFamily="34" charset="0"/>
              </a:rPr>
              <a:t>dolor</a:t>
            </a:r>
            <a:r>
              <a:rPr lang="en-GB" sz="2000" cap="none" spc="0">
                <a:solidFill>
                  <a:srgbClr val="5E5E5E"/>
                </a:solidFill>
                <a:latin typeface="Arial" panose="020B0604020202020204" pitchFamily="34" charset="0"/>
                <a:cs typeface="Arial" panose="020B0604020202020204" pitchFamily="34" charset="0"/>
              </a:rPr>
              <a:t> sit </a:t>
            </a:r>
            <a:r>
              <a:rPr lang="en-GB" sz="2000" cap="none" spc="0" err="1">
                <a:solidFill>
                  <a:srgbClr val="5E5E5E"/>
                </a:solidFill>
                <a:latin typeface="Arial" panose="020B0604020202020204" pitchFamily="34" charset="0"/>
                <a:cs typeface="Arial" panose="020B0604020202020204" pitchFamily="34" charset="0"/>
              </a:rPr>
              <a:t>amet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consectetur</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adipiscing</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elit</a:t>
            </a:r>
            <a:r>
              <a:rPr lang="en-GB" sz="2000" cap="none" spc="0">
                <a:solidFill>
                  <a:srgbClr val="5E5E5E"/>
                </a:solidFill>
                <a:latin typeface="Arial" panose="020B0604020202020204" pitchFamily="34" charset="0"/>
                <a:cs typeface="Arial" panose="020B0604020202020204" pitchFamily="34" charset="0"/>
              </a:rPr>
              <a:t>. Maecenas </a:t>
            </a:r>
            <a:r>
              <a:rPr lang="en-GB" sz="2000" cap="none" spc="0" err="1">
                <a:solidFill>
                  <a:srgbClr val="5E5E5E"/>
                </a:solidFill>
                <a:latin typeface="Arial" panose="020B0604020202020204" pitchFamily="34" charset="0"/>
                <a:cs typeface="Arial" panose="020B0604020202020204" pitchFamily="34" charset="0"/>
              </a:rPr>
              <a:t>iaculis</a:t>
            </a:r>
            <a:r>
              <a:rPr lang="en-GB" sz="2000" cap="none" spc="0">
                <a:solidFill>
                  <a:srgbClr val="5E5E5E"/>
                </a:solidFill>
                <a:latin typeface="Arial" panose="020B0604020202020204" pitchFamily="34" charset="0"/>
                <a:cs typeface="Arial" panose="020B0604020202020204" pitchFamily="34" charset="0"/>
              </a:rPr>
              <a:t>, ex non </a:t>
            </a:r>
            <a:r>
              <a:rPr lang="en-GB" sz="2000" cap="none" spc="0" err="1">
                <a:solidFill>
                  <a:srgbClr val="5E5E5E"/>
                </a:solidFill>
                <a:latin typeface="Arial" panose="020B0604020202020204" pitchFamily="34" charset="0"/>
                <a:cs typeface="Arial" panose="020B0604020202020204" pitchFamily="34" charset="0"/>
              </a:rPr>
              <a:t>laoreet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placerat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lacus</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justo</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placerat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tellus</a:t>
            </a:r>
            <a:r>
              <a:rPr lang="en-GB" sz="2000" cap="none" spc="0">
                <a:solidFill>
                  <a:srgbClr val="5E5E5E"/>
                </a:solidFill>
                <a:latin typeface="Arial" panose="020B0604020202020204" pitchFamily="34" charset="0"/>
                <a:cs typeface="Arial" panose="020B0604020202020204" pitchFamily="34" charset="0"/>
              </a:rPr>
              <a:t>, ac </a:t>
            </a:r>
            <a:r>
              <a:rPr lang="en-GB" sz="2000" cap="none" spc="0" err="1">
                <a:solidFill>
                  <a:srgbClr val="5E5E5E"/>
                </a:solidFill>
                <a:latin typeface="Arial" panose="020B0604020202020204" pitchFamily="34" charset="0"/>
                <a:cs typeface="Arial" panose="020B0604020202020204" pitchFamily="34" charset="0"/>
              </a:rPr>
              <a:t>venenatis</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erat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velit</a:t>
            </a:r>
            <a:r>
              <a:rPr lang="en-GB" sz="2000" cap="none" spc="0">
                <a:solidFill>
                  <a:srgbClr val="5E5E5E"/>
                </a:solidFill>
                <a:latin typeface="Arial" panose="020B0604020202020204" pitchFamily="34" charset="0"/>
                <a:cs typeface="Arial" panose="020B0604020202020204" pitchFamily="34" charset="0"/>
              </a:rPr>
              <a:t> ac </a:t>
            </a:r>
            <a:r>
              <a:rPr lang="en-GB" sz="2000" cap="none" spc="0" err="1">
                <a:solidFill>
                  <a:srgbClr val="5E5E5E"/>
                </a:solidFill>
                <a:latin typeface="Arial" panose="020B0604020202020204" pitchFamily="34" charset="0"/>
                <a:cs typeface="Arial" panose="020B0604020202020204" pitchFamily="34" charset="0"/>
              </a:rPr>
              <a:t>lacus</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Suspendisse</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potenti</a:t>
            </a:r>
            <a:r>
              <a:rPr lang="en-GB" sz="2000" cap="none" spc="0">
                <a:solidFill>
                  <a:srgbClr val="5E5E5E"/>
                </a:solidFill>
                <a:latin typeface="Arial" panose="020B0604020202020204" pitchFamily="34" charset="0"/>
                <a:cs typeface="Arial" panose="020B0604020202020204" pitchFamily="34" charset="0"/>
              </a:rPr>
              <a:t>. Donec </a:t>
            </a:r>
            <a:r>
              <a:rPr lang="en-GB" sz="2000" cap="none" spc="0" err="1">
                <a:solidFill>
                  <a:srgbClr val="5E5E5E"/>
                </a:solidFill>
                <a:latin typeface="Arial" panose="020B0604020202020204" pitchFamily="34" charset="0"/>
                <a:cs typeface="Arial" panose="020B0604020202020204" pitchFamily="34" charset="0"/>
              </a:rPr>
              <a:t>purus</a:t>
            </a:r>
            <a:r>
              <a:rPr lang="en-GB" sz="2000" cap="none" spc="0">
                <a:solidFill>
                  <a:srgbClr val="5E5E5E"/>
                </a:solidFill>
                <a:latin typeface="Arial" panose="020B0604020202020204" pitchFamily="34" charset="0"/>
                <a:cs typeface="Arial" panose="020B0604020202020204" pitchFamily="34" charset="0"/>
              </a:rPr>
              <a:t> magna, </a:t>
            </a:r>
            <a:r>
              <a:rPr lang="en-GB" sz="2000" cap="none" spc="0" err="1">
                <a:solidFill>
                  <a:srgbClr val="5E5E5E"/>
                </a:solidFill>
                <a:latin typeface="Arial" panose="020B0604020202020204" pitchFamily="34" charset="0"/>
                <a:cs typeface="Arial" panose="020B0604020202020204" pitchFamily="34" charset="0"/>
              </a:rPr>
              <a:t>placerat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eget</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tellus</a:t>
            </a:r>
            <a:r>
              <a:rPr lang="en-GB" sz="2000" cap="none" spc="0">
                <a:solidFill>
                  <a:srgbClr val="5E5E5E"/>
                </a:solidFill>
                <a:latin typeface="Arial" panose="020B0604020202020204" pitchFamily="34" charset="0"/>
                <a:cs typeface="Arial" panose="020B0604020202020204" pitchFamily="34" charset="0"/>
              </a:rPr>
              <a:t> a, </a:t>
            </a:r>
            <a:r>
              <a:rPr lang="en-GB" sz="2000" cap="none" spc="0" err="1">
                <a:solidFill>
                  <a:srgbClr val="5E5E5E"/>
                </a:solidFill>
                <a:latin typeface="Arial" panose="020B0604020202020204" pitchFamily="34" charset="0"/>
                <a:cs typeface="Arial" panose="020B0604020202020204" pitchFamily="34" charset="0"/>
              </a:rPr>
              <a:t>commodo</a:t>
            </a:r>
            <a:r>
              <a:rPr lang="en-GB" sz="2000" cap="none" spc="0">
                <a:solidFill>
                  <a:srgbClr val="5E5E5E"/>
                </a:solidFill>
                <a:latin typeface="Arial" panose="020B0604020202020204" pitchFamily="34" charset="0"/>
                <a:cs typeface="Arial" panose="020B0604020202020204" pitchFamily="34" charset="0"/>
              </a:rPr>
              <a:t> semper </a:t>
            </a:r>
            <a:r>
              <a:rPr lang="en-GB" sz="2000" cap="none" spc="0" err="1">
                <a:solidFill>
                  <a:srgbClr val="5E5E5E"/>
                </a:solidFill>
                <a:latin typeface="Arial" panose="020B0604020202020204" pitchFamily="34" charset="0"/>
                <a:cs typeface="Arial" panose="020B0604020202020204" pitchFamily="34" charset="0"/>
              </a:rPr>
              <a:t>nunc</a:t>
            </a:r>
            <a:r>
              <a:rPr lang="en-GB" sz="2000" cap="none" spc="0">
                <a:solidFill>
                  <a:srgbClr val="5E5E5E"/>
                </a:solidFill>
                <a:latin typeface="Arial" panose="020B0604020202020204" pitchFamily="34" charset="0"/>
                <a:cs typeface="Arial" panose="020B0604020202020204" pitchFamily="34" charset="0"/>
              </a:rPr>
              <a:t>. Cras </a:t>
            </a:r>
            <a:r>
              <a:rPr lang="en-GB" sz="2000" cap="none" spc="0" err="1">
                <a:solidFill>
                  <a:srgbClr val="5E5E5E"/>
                </a:solidFill>
                <a:latin typeface="Arial" panose="020B0604020202020204" pitchFamily="34" charset="0"/>
                <a:cs typeface="Arial" panose="020B0604020202020204" pitchFamily="34" charset="0"/>
              </a:rPr>
              <a:t>nec</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tempor</a:t>
            </a:r>
            <a:r>
              <a:rPr lang="en-GB" sz="2000" cap="none" spc="0">
                <a:solidFill>
                  <a:srgbClr val="5E5E5E"/>
                </a:solidFill>
                <a:latin typeface="Arial" panose="020B0604020202020204" pitchFamily="34" charset="0"/>
                <a:cs typeface="Arial" panose="020B0604020202020204" pitchFamily="34" charset="0"/>
              </a:rPr>
              <a:t> nisi, ac </a:t>
            </a:r>
            <a:r>
              <a:rPr lang="en-GB" sz="2000" cap="none" spc="0" err="1">
                <a:solidFill>
                  <a:srgbClr val="5E5E5E"/>
                </a:solidFill>
                <a:latin typeface="Arial" panose="020B0604020202020204" pitchFamily="34" charset="0"/>
                <a:cs typeface="Arial" panose="020B0604020202020204" pitchFamily="34" charset="0"/>
              </a:rPr>
              <a:t>lobortis</a:t>
            </a:r>
            <a:r>
              <a:rPr lang="en-GB" sz="2000" cap="none" spc="0">
                <a:solidFill>
                  <a:srgbClr val="5E5E5E"/>
                </a:solidFill>
                <a:latin typeface="Arial" panose="020B0604020202020204" pitchFamily="34" charset="0"/>
                <a:cs typeface="Arial" panose="020B0604020202020204" pitchFamily="34" charset="0"/>
              </a:rPr>
              <a:t> </a:t>
            </a:r>
            <a:r>
              <a:rPr lang="en-GB" sz="2000" cap="none" spc="0" err="1">
                <a:solidFill>
                  <a:srgbClr val="5E5E5E"/>
                </a:solidFill>
                <a:latin typeface="Arial" panose="020B0604020202020204" pitchFamily="34" charset="0"/>
                <a:cs typeface="Arial" panose="020B0604020202020204" pitchFamily="34" charset="0"/>
              </a:rPr>
              <a:t>turpis</a:t>
            </a:r>
            <a:r>
              <a:rPr lang="en-GB" sz="2000" cap="none" spc="0">
                <a:solidFill>
                  <a:srgbClr val="5E5E5E"/>
                </a:solidFill>
                <a:latin typeface="Arial" panose="020B0604020202020204" pitchFamily="34" charset="0"/>
                <a:cs typeface="Arial" panose="020B0604020202020204" pitchFamily="34" charset="0"/>
              </a:rPr>
              <a:t>. </a:t>
            </a:r>
          </a:p>
          <a:p>
            <a:pPr>
              <a:lnSpc>
                <a:spcPct val="100000"/>
              </a:lnSpc>
            </a:pPr>
            <a:endParaRPr lang="en-GB" sz="2000" b="0" cap="none" spc="0">
              <a:solidFill>
                <a:srgbClr val="5E5E5E"/>
              </a:solidFill>
              <a:latin typeface="Arial" panose="020B0604020202020204" pitchFamily="34" charset="0"/>
              <a:cs typeface="Arial" panose="020B0604020202020204" pitchFamily="34" charset="0"/>
            </a:endParaRPr>
          </a:p>
          <a:p>
            <a:pPr>
              <a:lnSpc>
                <a:spcPct val="100000"/>
              </a:lnSpc>
            </a:pP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gravida eros. </a:t>
            </a:r>
            <a:r>
              <a:rPr lang="en-GB" sz="2000" b="0" cap="none" spc="0" err="1">
                <a:solidFill>
                  <a:srgbClr val="5E5E5E"/>
                </a:solidFill>
                <a:latin typeface="Arial" panose="020B0604020202020204" pitchFamily="34" charset="0"/>
                <a:cs typeface="Arial" panose="020B0604020202020204" pitchFamily="34" charset="0"/>
              </a:rPr>
              <a:t>Curabitur</a:t>
            </a:r>
            <a:r>
              <a:rPr lang="en-GB" sz="2000" b="0" cap="none" spc="0">
                <a:solidFill>
                  <a:srgbClr val="5E5E5E"/>
                </a:solidFill>
                <a:latin typeface="Arial" panose="020B0604020202020204" pitchFamily="34" charset="0"/>
                <a:cs typeface="Arial" panose="020B0604020202020204" pitchFamily="34" charset="0"/>
              </a:rPr>
              <a:t> vitae </a:t>
            </a:r>
            <a:r>
              <a:rPr lang="en-GB" sz="2000" b="0" cap="none" spc="0" err="1">
                <a:solidFill>
                  <a:srgbClr val="5E5E5E"/>
                </a:solidFill>
                <a:latin typeface="Arial" panose="020B0604020202020204" pitchFamily="34" charset="0"/>
                <a:cs typeface="Arial" panose="020B0604020202020204" pitchFamily="34" charset="0"/>
              </a:rPr>
              <a:t>consectetur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neque</a:t>
            </a:r>
            <a:r>
              <a:rPr lang="en-GB" sz="2000" b="0" cap="none" spc="0">
                <a:solidFill>
                  <a:srgbClr val="5E5E5E"/>
                </a:solidFill>
                <a:latin typeface="Arial" panose="020B0604020202020204" pitchFamily="34" charset="0"/>
                <a:cs typeface="Arial" panose="020B0604020202020204" pitchFamily="34" charset="0"/>
              </a:rPr>
              <a:t>. Nam </a:t>
            </a:r>
            <a:r>
              <a:rPr lang="en-GB" sz="2000" b="0" cap="none" spc="0" err="1">
                <a:solidFill>
                  <a:srgbClr val="5E5E5E"/>
                </a:solidFill>
                <a:latin typeface="Arial" panose="020B0604020202020204" pitchFamily="34" charset="0"/>
                <a:cs typeface="Arial" panose="020B0604020202020204" pitchFamily="34" charset="0"/>
              </a:rPr>
              <a:t>hendrerit</a:t>
            </a:r>
            <a:r>
              <a:rPr lang="en-GB" sz="2000" b="0" cap="none" spc="0">
                <a:solidFill>
                  <a:srgbClr val="5E5E5E"/>
                </a:solidFill>
                <a:latin typeface="Arial" panose="020B0604020202020204" pitchFamily="34" charset="0"/>
                <a:cs typeface="Arial" panose="020B0604020202020204" pitchFamily="34" charset="0"/>
              </a:rPr>
              <a:t> porta </a:t>
            </a:r>
            <a:r>
              <a:rPr lang="en-GB" sz="2000" b="0" cap="none" spc="0" err="1">
                <a:solidFill>
                  <a:srgbClr val="5E5E5E"/>
                </a:solidFill>
                <a:latin typeface="Arial" panose="020B0604020202020204" pitchFamily="34" charset="0"/>
                <a:cs typeface="Arial" panose="020B0604020202020204" pitchFamily="34" charset="0"/>
              </a:rPr>
              <a:t>leo</a:t>
            </a:r>
            <a:r>
              <a:rPr lang="en-GB" sz="2000" b="0" cap="none" spc="0">
                <a:solidFill>
                  <a:srgbClr val="5E5E5E"/>
                </a:solidFill>
                <a:latin typeface="Arial" panose="020B0604020202020204" pitchFamily="34" charset="0"/>
                <a:cs typeface="Arial" panose="020B0604020202020204" pitchFamily="34" charset="0"/>
              </a:rPr>
              <a:t>, ac </a:t>
            </a:r>
            <a:r>
              <a:rPr lang="en-GB" sz="2000" b="0" cap="none" spc="0" err="1">
                <a:solidFill>
                  <a:srgbClr val="5E5E5E"/>
                </a:solidFill>
                <a:latin typeface="Arial" panose="020B0604020202020204" pitchFamily="34" charset="0"/>
                <a:cs typeface="Arial" panose="020B0604020202020204" pitchFamily="34" charset="0"/>
              </a:rPr>
              <a:t>laoreet</a:t>
            </a:r>
            <a:r>
              <a:rPr lang="en-GB" sz="2000" b="0" cap="none" spc="0">
                <a:solidFill>
                  <a:srgbClr val="5E5E5E"/>
                </a:solidFill>
                <a:latin typeface="Arial" panose="020B0604020202020204" pitchFamily="34" charset="0"/>
                <a:cs typeface="Arial" panose="020B0604020202020204" pitchFamily="34" charset="0"/>
              </a:rPr>
              <a:t> libero </a:t>
            </a:r>
            <a:r>
              <a:rPr lang="en-GB" sz="2000" b="0" cap="none" spc="0" err="1">
                <a:solidFill>
                  <a:srgbClr val="5E5E5E"/>
                </a:solidFill>
                <a:latin typeface="Arial" panose="020B0604020202020204" pitchFamily="34" charset="0"/>
                <a:cs typeface="Arial" panose="020B0604020202020204" pitchFamily="34" charset="0"/>
              </a:rPr>
              <a:t>iaculis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quis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Nullam</a:t>
            </a:r>
            <a:r>
              <a:rPr lang="en-GB" sz="2000" b="0" cap="none" spc="0">
                <a:solidFill>
                  <a:srgbClr val="5E5E5E"/>
                </a:solidFill>
                <a:latin typeface="Arial" panose="020B0604020202020204" pitchFamily="34" charset="0"/>
                <a:cs typeface="Arial" panose="020B0604020202020204" pitchFamily="34" charset="0"/>
              </a:rPr>
              <a:t> maximus pharetra </a:t>
            </a:r>
            <a:r>
              <a:rPr lang="en-GB" sz="2000" b="0" cap="none" spc="0" err="1">
                <a:solidFill>
                  <a:srgbClr val="5E5E5E"/>
                </a:solidFill>
                <a:latin typeface="Arial" panose="020B0604020202020204" pitchFamily="34" charset="0"/>
                <a:cs typeface="Arial" panose="020B0604020202020204" pitchFamily="34" charset="0"/>
              </a:rPr>
              <a:t>nisl</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nec</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bibendum</a:t>
            </a:r>
            <a:r>
              <a:rPr lang="en-GB" sz="2000" b="0" cap="none" spc="0">
                <a:solidFill>
                  <a:srgbClr val="5E5E5E"/>
                </a:solidFill>
                <a:latin typeface="Arial" panose="020B0604020202020204" pitchFamily="34" charset="0"/>
                <a:cs typeface="Arial" panose="020B0604020202020204" pitchFamily="34" charset="0"/>
              </a:rPr>
              <a:t> ex </a:t>
            </a:r>
            <a:r>
              <a:rPr lang="en-GB" sz="2000" b="0" cap="none" spc="0" err="1">
                <a:solidFill>
                  <a:srgbClr val="5E5E5E"/>
                </a:solidFill>
                <a:latin typeface="Arial" panose="020B0604020202020204" pitchFamily="34" charset="0"/>
                <a:cs typeface="Arial" panose="020B0604020202020204" pitchFamily="34" charset="0"/>
              </a:rPr>
              <a:t>imperdiet</a:t>
            </a:r>
            <a:r>
              <a:rPr lang="en-GB" sz="2000" b="0" cap="none" spc="0">
                <a:solidFill>
                  <a:srgbClr val="5E5E5E"/>
                </a:solidFill>
                <a:latin typeface="Arial" panose="020B0604020202020204" pitchFamily="34" charset="0"/>
                <a:cs typeface="Arial" panose="020B0604020202020204" pitchFamily="34" charset="0"/>
              </a:rPr>
              <a:t> a. Nam id </a:t>
            </a:r>
            <a:r>
              <a:rPr lang="en-GB" sz="2000" b="0" cap="none" spc="0" err="1">
                <a:solidFill>
                  <a:srgbClr val="5E5E5E"/>
                </a:solidFill>
                <a:latin typeface="Arial" panose="020B0604020202020204" pitchFamily="34" charset="0"/>
                <a:cs typeface="Arial" panose="020B0604020202020204" pitchFamily="34" charset="0"/>
              </a:rPr>
              <a:t>quam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augue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Sed</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malesuada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urna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ut</a:t>
            </a:r>
            <a:r>
              <a:rPr lang="en-GB" sz="2000" b="0" cap="none" spc="0">
                <a:solidFill>
                  <a:srgbClr val="5E5E5E"/>
                </a:solidFill>
                <a:latin typeface="Arial" panose="020B0604020202020204" pitchFamily="34" charset="0"/>
                <a:cs typeface="Arial" panose="020B0604020202020204" pitchFamily="34" charset="0"/>
              </a:rPr>
              <a:t> cursus </a:t>
            </a: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lacus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nulla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mollis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augue</a:t>
            </a:r>
            <a:r>
              <a:rPr lang="en-GB" sz="2000" b="0" cap="none" spc="0">
                <a:solidFill>
                  <a:srgbClr val="5E5E5E"/>
                </a:solidFill>
                <a:latin typeface="Arial" panose="020B0604020202020204" pitchFamily="34" charset="0"/>
                <a:cs typeface="Arial" panose="020B0604020202020204" pitchFamily="34" charset="0"/>
              </a:rPr>
              <a:t>, et tempus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lorem </a:t>
            </a:r>
            <a:r>
              <a:rPr lang="en-GB" sz="2000" b="0" cap="none" spc="0" err="1">
                <a:solidFill>
                  <a:srgbClr val="5E5E5E"/>
                </a:solidFill>
                <a:latin typeface="Arial" panose="020B0604020202020204" pitchFamily="34" charset="0"/>
                <a:cs typeface="Arial" panose="020B0604020202020204" pitchFamily="34" charset="0"/>
              </a:rPr>
              <a:t>quis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nulla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Quisque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tincidunt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risus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nisl</a:t>
            </a:r>
            <a:r>
              <a:rPr lang="en-GB" sz="2000" b="0" cap="none" spc="0">
                <a:solidFill>
                  <a:srgbClr val="5E5E5E"/>
                </a:solidFill>
                <a:latin typeface="Arial" panose="020B0604020202020204" pitchFamily="34" charset="0"/>
                <a:cs typeface="Arial" panose="020B0604020202020204" pitchFamily="34" charset="0"/>
              </a:rPr>
              <a:t>, ac </a:t>
            </a:r>
            <a:r>
              <a:rPr lang="en-GB" sz="2000" b="0" cap="none" spc="0" err="1">
                <a:solidFill>
                  <a:srgbClr val="5E5E5E"/>
                </a:solidFill>
                <a:latin typeface="Arial" panose="020B0604020202020204" pitchFamily="34" charset="0"/>
                <a:cs typeface="Arial" panose="020B0604020202020204" pitchFamily="34" charset="0"/>
              </a:rPr>
              <a:t>sollicitudin</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est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tincidunt</a:t>
            </a:r>
            <a:r>
              <a:rPr lang="en-GB" sz="2000" b="0" cap="none" spc="0">
                <a:solidFill>
                  <a:srgbClr val="5E5E5E"/>
                </a:solidFill>
                <a:latin typeface="Arial" panose="020B0604020202020204" pitchFamily="34" charset="0"/>
                <a:cs typeface="Arial" panose="020B0604020202020204" pitchFamily="34" charset="0"/>
              </a:rPr>
              <a:t> vel. Nunc </a:t>
            </a:r>
            <a:r>
              <a:rPr lang="en-GB" sz="2000" b="0" cap="none" spc="0" err="1">
                <a:solidFill>
                  <a:srgbClr val="5E5E5E"/>
                </a:solidFill>
                <a:latin typeface="Arial" panose="020B0604020202020204" pitchFamily="34" charset="0"/>
                <a:cs typeface="Arial" panose="020B0604020202020204" pitchFamily="34" charset="0"/>
              </a:rPr>
              <a:t>quis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diam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nisl</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Vivamus</a:t>
            </a:r>
            <a:r>
              <a:rPr lang="en-GB" sz="2000" b="0" cap="none" spc="0">
                <a:solidFill>
                  <a:srgbClr val="5E5E5E"/>
                </a:solidFill>
                <a:latin typeface="Arial" panose="020B0604020202020204" pitchFamily="34" charset="0"/>
                <a:cs typeface="Arial" panose="020B0604020202020204" pitchFamily="34" charset="0"/>
              </a:rPr>
              <a:t> tempus </a:t>
            </a:r>
            <a:r>
              <a:rPr lang="en-GB" sz="2000" b="0" cap="none" spc="0" err="1">
                <a:solidFill>
                  <a:srgbClr val="5E5E5E"/>
                </a:solidFill>
                <a:latin typeface="Arial" panose="020B0604020202020204" pitchFamily="34" charset="0"/>
                <a:cs typeface="Arial" panose="020B0604020202020204" pitchFamily="34" charset="0"/>
              </a:rPr>
              <a:t>tristique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justo</a:t>
            </a:r>
            <a:r>
              <a:rPr lang="en-GB" sz="2000" b="0" cap="none" spc="0">
                <a:solidFill>
                  <a:srgbClr val="5E5E5E"/>
                </a:solidFill>
                <a:latin typeface="Arial" panose="020B0604020202020204" pitchFamily="34" charset="0"/>
                <a:cs typeface="Arial" panose="020B0604020202020204" pitchFamily="34" charset="0"/>
              </a:rPr>
              <a:t> at </a:t>
            </a:r>
            <a:r>
              <a:rPr lang="en-GB" sz="2000" b="0" cap="none" spc="0" err="1">
                <a:solidFill>
                  <a:srgbClr val="5E5E5E"/>
                </a:solidFill>
                <a:latin typeface="Arial" panose="020B0604020202020204" pitchFamily="34" charset="0"/>
                <a:cs typeface="Arial" panose="020B0604020202020204" pitchFamily="34" charset="0"/>
              </a:rPr>
              <a:t>suscipit</a:t>
            </a:r>
            <a:r>
              <a:rPr lang="en-GB" sz="2000" b="0" cap="none" spc="0">
                <a:solidFill>
                  <a:srgbClr val="5E5E5E"/>
                </a:solidFill>
                <a:latin typeface="Arial" panose="020B0604020202020204" pitchFamily="34" charset="0"/>
                <a:cs typeface="Arial" panose="020B0604020202020204" pitchFamily="34" charset="0"/>
              </a:rPr>
              <a:t>. Donec </a:t>
            </a:r>
            <a:r>
              <a:rPr lang="en-GB" sz="2000" b="0" cap="none" spc="0" err="1">
                <a:solidFill>
                  <a:srgbClr val="5E5E5E"/>
                </a:solidFill>
                <a:latin typeface="Arial" panose="020B0604020202020204" pitchFamily="34" charset="0"/>
                <a:cs typeface="Arial" panose="020B0604020202020204" pitchFamily="34" charset="0"/>
              </a:rPr>
              <a:t>aliquam</a:t>
            </a:r>
            <a:r>
              <a:rPr lang="en-GB" sz="2000" b="0" cap="none" spc="0">
                <a:solidFill>
                  <a:srgbClr val="5E5E5E"/>
                </a:solidFill>
                <a:latin typeface="Arial" panose="020B0604020202020204" pitchFamily="34" charset="0"/>
                <a:cs typeface="Arial" panose="020B0604020202020204" pitchFamily="34" charset="0"/>
              </a:rPr>
              <a:t> a </a:t>
            </a:r>
            <a:r>
              <a:rPr lang="en-GB" sz="2000" b="0" cap="none" spc="0" err="1">
                <a:solidFill>
                  <a:srgbClr val="5E5E5E"/>
                </a:solidFill>
                <a:latin typeface="Arial" panose="020B0604020202020204" pitchFamily="34" charset="0"/>
                <a:cs typeface="Arial" panose="020B0604020202020204" pitchFamily="34" charset="0"/>
              </a:rPr>
              <a:t>urna</a:t>
            </a:r>
            <a:r>
              <a:rPr lang="en-GB" sz="2000" b="0" cap="none" spc="0">
                <a:solidFill>
                  <a:srgbClr val="5E5E5E"/>
                </a:solidFill>
                <a:latin typeface="Arial" panose="020B0604020202020204" pitchFamily="34" charset="0"/>
                <a:cs typeface="Arial" panose="020B0604020202020204" pitchFamily="34" charset="0"/>
              </a:rPr>
              <a:t> in </a:t>
            </a:r>
            <a:r>
              <a:rPr lang="en-GB" sz="2000" b="0" cap="none" spc="0" err="1">
                <a:solidFill>
                  <a:srgbClr val="5E5E5E"/>
                </a:solidFill>
                <a:latin typeface="Arial" panose="020B0604020202020204" pitchFamily="34" charset="0"/>
                <a:cs typeface="Arial" panose="020B0604020202020204" pitchFamily="34" charset="0"/>
              </a:rPr>
              <a:t>dignissim</a:t>
            </a:r>
            <a:r>
              <a:rPr lang="en-GB" sz="2000" b="0" cap="none" spc="0">
                <a:solidFill>
                  <a:srgbClr val="5E5E5E"/>
                </a:solidFill>
                <a:latin typeface="Arial" panose="020B0604020202020204" pitchFamily="34" charset="0"/>
                <a:cs typeface="Arial" panose="020B0604020202020204" pitchFamily="34" charset="0"/>
              </a:rPr>
              <a:t>.</a:t>
            </a:r>
          </a:p>
          <a:p>
            <a:pPr>
              <a:lnSpc>
                <a:spcPct val="100000"/>
              </a:lnSpc>
            </a:pPr>
            <a:endParaRPr lang="en-GB" sz="2000" b="0" cap="none" spc="0">
              <a:solidFill>
                <a:srgbClr val="5E5E5E"/>
              </a:solidFill>
              <a:latin typeface="Arial" panose="020B0604020202020204" pitchFamily="34" charset="0"/>
              <a:cs typeface="Arial" panose="020B0604020202020204" pitchFamily="34" charset="0"/>
            </a:endParaRPr>
          </a:p>
          <a:p>
            <a:pPr>
              <a:lnSpc>
                <a:spcPct val="100000"/>
              </a:lnSpc>
            </a:pPr>
            <a:r>
              <a:rPr lang="en-GB" sz="2000" b="0" cap="none" spc="0" err="1">
                <a:solidFill>
                  <a:srgbClr val="5E5E5E"/>
                </a:solidFill>
                <a:latin typeface="Arial" panose="020B0604020202020204" pitchFamily="34" charset="0"/>
                <a:cs typeface="Arial" panose="020B0604020202020204" pitchFamily="34" charset="0"/>
              </a:rPr>
              <a:t>Phasellus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feugiat</a:t>
            </a:r>
            <a:r>
              <a:rPr lang="en-GB" sz="2000" b="0" cap="none" spc="0">
                <a:solidFill>
                  <a:srgbClr val="5E5E5E"/>
                </a:solidFill>
                <a:latin typeface="Arial" panose="020B0604020202020204" pitchFamily="34" charset="0"/>
                <a:cs typeface="Arial" panose="020B0604020202020204" pitchFamily="34" charset="0"/>
              </a:rPr>
              <a:t> mi. </a:t>
            </a:r>
            <a:r>
              <a:rPr lang="en-GB" sz="2000" b="0" cap="none" spc="0" err="1">
                <a:solidFill>
                  <a:srgbClr val="5E5E5E"/>
                </a:solidFill>
                <a:latin typeface="Arial" panose="020B0604020202020204" pitchFamily="34" charset="0"/>
                <a:cs typeface="Arial" panose="020B0604020202020204" pitchFamily="34" charset="0"/>
              </a:rPr>
              <a:t>Nulla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facilisi</a:t>
            </a:r>
            <a:r>
              <a:rPr lang="en-GB" sz="2000" b="0" cap="none" spc="0">
                <a:solidFill>
                  <a:srgbClr val="5E5E5E"/>
                </a:solidFill>
                <a:latin typeface="Arial" panose="020B0604020202020204" pitchFamily="34" charset="0"/>
                <a:cs typeface="Arial" panose="020B0604020202020204" pitchFamily="34" charset="0"/>
              </a:rPr>
              <a:t>. Duis </a:t>
            </a:r>
            <a:r>
              <a:rPr lang="en-GB" sz="2000" b="0" cap="none" spc="0" err="1">
                <a:solidFill>
                  <a:srgbClr val="5E5E5E"/>
                </a:solidFill>
                <a:latin typeface="Arial" panose="020B0604020202020204" pitchFamily="34" charset="0"/>
                <a:cs typeface="Arial" panose="020B0604020202020204" pitchFamily="34" charset="0"/>
              </a:rPr>
              <a:t>tincidunt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vel</a:t>
            </a:r>
            <a:r>
              <a:rPr lang="en-GB" sz="2000" b="0" cap="none" spc="0">
                <a:solidFill>
                  <a:srgbClr val="5E5E5E"/>
                </a:solidFill>
                <a:latin typeface="Arial" panose="020B0604020202020204" pitchFamily="34" charset="0"/>
                <a:cs typeface="Arial" panose="020B0604020202020204" pitchFamily="34" charset="0"/>
              </a:rPr>
              <a:t> auctor convallis, ligula </a:t>
            </a:r>
            <a:r>
              <a:rPr lang="en-GB" sz="2000" b="0" cap="none" spc="0" err="1">
                <a:solidFill>
                  <a:srgbClr val="5E5E5E"/>
                </a:solidFill>
                <a:latin typeface="Arial" panose="020B0604020202020204" pitchFamily="34" charset="0"/>
                <a:cs typeface="Arial" panose="020B0604020202020204" pitchFamily="34" charset="0"/>
              </a:rPr>
              <a:t>mauris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tempor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tortor</a:t>
            </a:r>
            <a:r>
              <a:rPr lang="en-GB" sz="2000" b="0" cap="none" spc="0">
                <a:solidFill>
                  <a:srgbClr val="5E5E5E"/>
                </a:solidFill>
                <a:latin typeface="Arial" panose="020B0604020202020204" pitchFamily="34" charset="0"/>
                <a:cs typeface="Arial" panose="020B0604020202020204" pitchFamily="34" charset="0"/>
              </a:rPr>
              <a:t>, ac </a:t>
            </a:r>
            <a:r>
              <a:rPr lang="en-GB" sz="2000" b="0" cap="none" spc="0" err="1">
                <a:solidFill>
                  <a:srgbClr val="5E5E5E"/>
                </a:solidFill>
                <a:latin typeface="Arial" panose="020B0604020202020204" pitchFamily="34" charset="0"/>
                <a:cs typeface="Arial" panose="020B0604020202020204" pitchFamily="34" charset="0"/>
              </a:rPr>
              <a:t>bibendum</a:t>
            </a:r>
            <a:r>
              <a:rPr lang="en-GB" sz="2000" b="0" cap="none" spc="0">
                <a:solidFill>
                  <a:srgbClr val="5E5E5E"/>
                </a:solidFill>
                <a:latin typeface="Arial" panose="020B0604020202020204" pitchFamily="34" charset="0"/>
                <a:cs typeface="Arial" panose="020B0604020202020204" pitchFamily="34" charset="0"/>
              </a:rPr>
              <a:t> libero </a:t>
            </a:r>
            <a:r>
              <a:rPr lang="en-GB" sz="2000" b="0" cap="none" spc="0" err="1">
                <a:solidFill>
                  <a:srgbClr val="5E5E5E"/>
                </a:solidFill>
                <a:latin typeface="Arial" panose="020B0604020202020204" pitchFamily="34" charset="0"/>
                <a:cs typeface="Arial" panose="020B0604020202020204" pitchFamily="34" charset="0"/>
              </a:rPr>
              <a:t>purus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vel</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Sed</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lobortis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eget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euismod</a:t>
            </a:r>
            <a:r>
              <a:rPr lang="en-GB" sz="2000" b="0" cap="none" spc="0">
                <a:solidFill>
                  <a:srgbClr val="5E5E5E"/>
                </a:solidFill>
                <a:latin typeface="Arial" panose="020B0604020202020204" pitchFamily="34" charset="0"/>
                <a:cs typeface="Arial" panose="020B0604020202020204" pitchFamily="34" charset="0"/>
              </a:rPr>
              <a:t> nisi. </a:t>
            </a:r>
            <a:r>
              <a:rPr lang="en-GB" sz="2000" b="0" cap="none" spc="0" err="1">
                <a:solidFill>
                  <a:srgbClr val="5E5E5E"/>
                </a:solidFill>
                <a:latin typeface="Arial" panose="020B0604020202020204" pitchFamily="34" charset="0"/>
                <a:cs typeface="Arial" panose="020B0604020202020204" pitchFamily="34" charset="0"/>
              </a:rPr>
              <a:t>Phasellus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vehicula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eleifend</a:t>
            </a:r>
            <a:r>
              <a:rPr lang="en-GB" sz="2000" b="0" cap="none" spc="0">
                <a:solidFill>
                  <a:srgbClr val="5E5E5E"/>
                </a:solidFill>
                <a:latin typeface="Arial" panose="020B0604020202020204" pitchFamily="34" charset="0"/>
                <a:cs typeface="Arial" panose="020B0604020202020204" pitchFamily="34" charset="0"/>
              </a:rPr>
              <a:t> mi, ac </a:t>
            </a:r>
            <a:r>
              <a:rPr lang="en-GB" sz="2000" b="0" cap="none" spc="0" err="1">
                <a:solidFill>
                  <a:srgbClr val="5E5E5E"/>
                </a:solidFill>
                <a:latin typeface="Arial" panose="020B0604020202020204" pitchFamily="34" charset="0"/>
                <a:cs typeface="Arial" panose="020B0604020202020204" pitchFamily="34" charset="0"/>
              </a:rPr>
              <a:t>feugiat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lacus</a:t>
            </a:r>
            <a:r>
              <a:rPr lang="en-GB" sz="2000" b="0" cap="none" spc="0">
                <a:solidFill>
                  <a:srgbClr val="5E5E5E"/>
                </a:solidFill>
                <a:latin typeface="Arial" panose="020B0604020202020204" pitchFamily="34" charset="0"/>
                <a:cs typeface="Arial" panose="020B0604020202020204" pitchFamily="34" charset="0"/>
              </a:rPr>
              <a:t> lacinia non. Integer </a:t>
            </a:r>
            <a:r>
              <a:rPr lang="en-GB" sz="2000" b="0" cap="none" spc="0" err="1">
                <a:solidFill>
                  <a:srgbClr val="5E5E5E"/>
                </a:solidFill>
                <a:latin typeface="Arial" panose="020B0604020202020204" pitchFamily="34" charset="0"/>
                <a:cs typeface="Arial" panose="020B0604020202020204" pitchFamily="34" charset="0"/>
              </a:rPr>
              <a:t>ultricies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lacus</a:t>
            </a:r>
            <a:r>
              <a:rPr lang="en-GB" sz="2000" b="0" cap="none" spc="0">
                <a:solidFill>
                  <a:srgbClr val="5E5E5E"/>
                </a:solidFill>
                <a:latin typeface="Arial" panose="020B0604020202020204" pitchFamily="34" charset="0"/>
                <a:cs typeface="Arial" panose="020B0604020202020204" pitchFamily="34" charset="0"/>
              </a:rPr>
              <a:t> in eros </a:t>
            </a:r>
            <a:r>
              <a:rPr lang="en-GB" sz="2000" b="0" cap="none" spc="0" err="1">
                <a:solidFill>
                  <a:srgbClr val="5E5E5E"/>
                </a:solidFill>
                <a:latin typeface="Arial" panose="020B0604020202020204" pitchFamily="34" charset="0"/>
                <a:cs typeface="Arial" panose="020B0604020202020204" pitchFamily="34" charset="0"/>
              </a:rPr>
              <a:t>ornare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placerat</a:t>
            </a:r>
            <a:r>
              <a:rPr lang="en-GB" sz="2000" b="0" cap="none" spc="0">
                <a:solidFill>
                  <a:srgbClr val="5E5E5E"/>
                </a:solidFill>
                <a:latin typeface="Arial" panose="020B0604020202020204" pitchFamily="34" charset="0"/>
                <a:cs typeface="Arial" panose="020B0604020202020204" pitchFamily="34" charset="0"/>
              </a:rPr>
              <a:t>. In </a:t>
            </a:r>
            <a:r>
              <a:rPr lang="en-GB" sz="2000" b="0" cap="none" spc="0" err="1">
                <a:solidFill>
                  <a:srgbClr val="5E5E5E"/>
                </a:solidFill>
                <a:latin typeface="Arial" panose="020B0604020202020204" pitchFamily="34" charset="0"/>
                <a:cs typeface="Arial" panose="020B0604020202020204" pitchFamily="34" charset="0"/>
              </a:rPr>
              <a:t>eu</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est</a:t>
            </a:r>
            <a:r>
              <a:rPr lang="en-GB" sz="2000" b="0" cap="none" spc="0">
                <a:solidFill>
                  <a:srgbClr val="5E5E5E"/>
                </a:solidFill>
                <a:latin typeface="Arial" panose="020B0604020202020204" pitchFamily="34" charset="0"/>
                <a:cs typeface="Arial" panose="020B0604020202020204" pitchFamily="34" charset="0"/>
              </a:rPr>
              <a:t>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convallis </a:t>
            </a:r>
            <a:r>
              <a:rPr lang="en-GB" sz="2000" b="0" cap="none" spc="0" err="1">
                <a:solidFill>
                  <a:srgbClr val="5E5E5E"/>
                </a:solidFill>
                <a:latin typeface="Arial" panose="020B0604020202020204" pitchFamily="34" charset="0"/>
                <a:cs typeface="Arial" panose="020B0604020202020204" pitchFamily="34" charset="0"/>
              </a:rPr>
              <a:t>faucibus</a:t>
            </a:r>
            <a:r>
              <a:rPr lang="en-GB" sz="2000" b="0" cap="none" spc="0">
                <a:solidFill>
                  <a:srgbClr val="5E5E5E"/>
                </a:solidFill>
                <a:latin typeface="Arial" panose="020B0604020202020204" pitchFamily="34" charset="0"/>
                <a:cs typeface="Arial" panose="020B0604020202020204" pitchFamily="34" charset="0"/>
              </a:rPr>
              <a:t> et </a:t>
            </a:r>
            <a:r>
              <a:rPr lang="en-GB" sz="2000" b="0" cap="none" spc="0" err="1">
                <a:solidFill>
                  <a:srgbClr val="5E5E5E"/>
                </a:solidFill>
                <a:latin typeface="Arial" panose="020B0604020202020204" pitchFamily="34" charset="0"/>
                <a:cs typeface="Arial" panose="020B0604020202020204" pitchFamily="34" charset="0"/>
              </a:rPr>
              <a:t>ullamcorper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tortor</a:t>
            </a:r>
            <a:r>
              <a:rPr lang="en-GB" sz="2000" b="0" cap="none" spc="0">
                <a:solidFill>
                  <a:srgbClr val="5E5E5E"/>
                </a:solidFill>
                <a:latin typeface="Arial" panose="020B0604020202020204" pitchFamily="34" charset="0"/>
                <a:cs typeface="Arial" panose="020B0604020202020204" pitchFamily="34" charset="0"/>
              </a:rPr>
              <a:t>. Donec </a:t>
            </a:r>
            <a:r>
              <a:rPr lang="en-GB" sz="2000" b="0" cap="none" spc="0" err="1">
                <a:solidFill>
                  <a:srgbClr val="5E5E5E"/>
                </a:solidFill>
                <a:latin typeface="Arial" panose="020B0604020202020204" pitchFamily="34" charset="0"/>
                <a:cs typeface="Arial" panose="020B0604020202020204" pitchFamily="34" charset="0"/>
              </a:rPr>
              <a:t>volutpat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purus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diam</a:t>
            </a:r>
            <a:r>
              <a:rPr lang="en-GB" sz="2000" b="0" cap="none" spc="0">
                <a:solidFill>
                  <a:srgbClr val="5E5E5E"/>
                </a:solidFill>
                <a:latin typeface="Arial" panose="020B0604020202020204" pitchFamily="34" charset="0"/>
                <a:cs typeface="Arial" panose="020B0604020202020204" pitchFamily="34" charset="0"/>
              </a:rPr>
              <a:t>, in </a:t>
            </a:r>
            <a:r>
              <a:rPr lang="en-GB" sz="2000" b="0" cap="none" spc="0" err="1">
                <a:solidFill>
                  <a:srgbClr val="5E5E5E"/>
                </a:solidFill>
                <a:latin typeface="Arial" panose="020B0604020202020204" pitchFamily="34" charset="0"/>
                <a:cs typeface="Arial" panose="020B0604020202020204" pitchFamily="34" charset="0"/>
              </a:rPr>
              <a:t>sagittis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egestas</a:t>
            </a:r>
            <a:r>
              <a:rPr lang="en-GB" sz="2000" b="0" cap="none" spc="0">
                <a:solidFill>
                  <a:srgbClr val="5E5E5E"/>
                </a:solidFill>
                <a:latin typeface="Arial" panose="020B0604020202020204" pitchFamily="34" charset="0"/>
                <a:cs typeface="Arial" panose="020B0604020202020204" pitchFamily="34" charset="0"/>
              </a:rPr>
              <a:t> non. </a:t>
            </a: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vehicula</a:t>
            </a:r>
            <a:r>
              <a:rPr lang="en-GB" sz="2000" b="0" cap="none" spc="0">
                <a:solidFill>
                  <a:srgbClr val="5E5E5E"/>
                </a:solidFill>
                <a:latin typeface="Arial" panose="020B0604020202020204" pitchFamily="34" charset="0"/>
                <a:cs typeface="Arial" panose="020B0604020202020204" pitchFamily="34" charset="0"/>
              </a:rPr>
              <a:t>, ex et </a:t>
            </a:r>
            <a:r>
              <a:rPr lang="en-GB" sz="2000" b="0" cap="none" spc="0" err="1">
                <a:solidFill>
                  <a:srgbClr val="5E5E5E"/>
                </a:solidFill>
                <a:latin typeface="Arial" panose="020B0604020202020204" pitchFamily="34" charset="0"/>
                <a:cs typeface="Arial" panose="020B0604020202020204" pitchFamily="34" charset="0"/>
              </a:rPr>
              <a:t>viverra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feugiat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diam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mauris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vehicula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metus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nec</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pellentesque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nibh</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est</a:t>
            </a:r>
            <a:r>
              <a:rPr lang="en-GB" sz="2000" b="0" cap="none" spc="0">
                <a:solidFill>
                  <a:srgbClr val="5E5E5E"/>
                </a:solidFill>
                <a:latin typeface="Arial" panose="020B0604020202020204" pitchFamily="34" charset="0"/>
                <a:cs typeface="Arial" panose="020B0604020202020204" pitchFamily="34" charset="0"/>
              </a:rPr>
              <a:t> id </a:t>
            </a:r>
            <a:r>
              <a:rPr lang="en-GB" sz="2000" b="0" cap="none" spc="0" err="1">
                <a:solidFill>
                  <a:srgbClr val="5E5E5E"/>
                </a:solidFill>
                <a:latin typeface="Arial" panose="020B0604020202020204" pitchFamily="34" charset="0"/>
                <a:cs typeface="Arial" panose="020B0604020202020204" pitchFamily="34" charset="0"/>
              </a:rPr>
              <a:t>purus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Suspendisse</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dignissim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mattis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erat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sed</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rutrum</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lacus</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Quisque</a:t>
            </a:r>
            <a:r>
              <a:rPr lang="en-GB" sz="2000" b="0" cap="none" spc="0">
                <a:solidFill>
                  <a:srgbClr val="5E5E5E"/>
                </a:solidFill>
                <a:latin typeface="Arial" panose="020B0604020202020204" pitchFamily="34" charset="0"/>
                <a:cs typeface="Arial" panose="020B0604020202020204" pitchFamily="34" charset="0"/>
              </a:rPr>
              <a:t> in </a:t>
            </a:r>
            <a:r>
              <a:rPr lang="en-GB" sz="2000" b="0" cap="none" spc="0" err="1">
                <a:solidFill>
                  <a:srgbClr val="5E5E5E"/>
                </a:solidFill>
                <a:latin typeface="Arial" panose="020B0604020202020204" pitchFamily="34" charset="0"/>
                <a:cs typeface="Arial" panose="020B0604020202020204" pitchFamily="34" charset="0"/>
              </a:rPr>
              <a:t>fringilla</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leo</a:t>
            </a:r>
            <a:r>
              <a:rPr lang="en-GB" sz="2000" b="0" cap="none" spc="0">
                <a:solidFill>
                  <a:srgbClr val="5E5E5E"/>
                </a:solidFill>
                <a:latin typeface="Arial" panose="020B0604020202020204" pitchFamily="34" charset="0"/>
                <a:cs typeface="Arial" panose="020B0604020202020204" pitchFamily="34" charset="0"/>
              </a:rPr>
              <a:t>. Lorem ipsum </a:t>
            </a:r>
            <a:r>
              <a:rPr lang="en-GB" sz="2000" b="0" cap="none" spc="0" err="1">
                <a:solidFill>
                  <a:srgbClr val="5E5E5E"/>
                </a:solidFill>
                <a:latin typeface="Arial" panose="020B0604020202020204" pitchFamily="34" charset="0"/>
                <a:cs typeface="Arial" panose="020B0604020202020204" pitchFamily="34" charset="0"/>
              </a:rPr>
              <a:t>dolor</a:t>
            </a:r>
            <a:r>
              <a:rPr lang="en-GB" sz="2000" b="0" cap="none" spc="0">
                <a:solidFill>
                  <a:srgbClr val="5E5E5E"/>
                </a:solidFill>
                <a:latin typeface="Arial" panose="020B0604020202020204" pitchFamily="34" charset="0"/>
                <a:cs typeface="Arial" panose="020B0604020202020204" pitchFamily="34" charset="0"/>
              </a:rPr>
              <a:t> sit </a:t>
            </a:r>
            <a:r>
              <a:rPr lang="en-GB" sz="2000" b="0" cap="none" spc="0" err="1">
                <a:solidFill>
                  <a:srgbClr val="5E5E5E"/>
                </a:solidFill>
                <a:latin typeface="Arial" panose="020B0604020202020204" pitchFamily="34" charset="0"/>
                <a:cs typeface="Arial" panose="020B0604020202020204" pitchFamily="34" charset="0"/>
              </a:rPr>
              <a:t>amet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consectetur</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adipiscing</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elit</a:t>
            </a:r>
            <a:r>
              <a:rPr lang="en-GB" sz="2000" b="0" cap="none" spc="0">
                <a:solidFill>
                  <a:srgbClr val="5E5E5E"/>
                </a:solidFill>
                <a:latin typeface="Arial" panose="020B0604020202020204" pitchFamily="34" charset="0"/>
                <a:cs typeface="Arial" panose="020B0604020202020204" pitchFamily="34" charset="0"/>
              </a:rPr>
              <a:t>. Integer </a:t>
            </a:r>
            <a:r>
              <a:rPr lang="en-GB" sz="2000" b="0" cap="none" spc="0" err="1">
                <a:solidFill>
                  <a:srgbClr val="5E5E5E"/>
                </a:solidFill>
                <a:latin typeface="Arial" panose="020B0604020202020204" pitchFamily="34" charset="0"/>
                <a:cs typeface="Arial" panose="020B0604020202020204" pitchFamily="34" charset="0"/>
              </a:rPr>
              <a:t>eget</a:t>
            </a:r>
            <a:r>
              <a:rPr lang="en-GB" sz="2000" b="0" cap="none" spc="0">
                <a:solidFill>
                  <a:srgbClr val="5E5E5E"/>
                </a:solidFill>
                <a:latin typeface="Arial" panose="020B0604020202020204" pitchFamily="34" charset="0"/>
                <a:cs typeface="Arial" panose="020B0604020202020204" pitchFamily="34" charset="0"/>
              </a:rPr>
              <a:t> </a:t>
            </a:r>
            <a:r>
              <a:rPr lang="en-GB" sz="2000" b="0" cap="none" spc="0" err="1">
                <a:solidFill>
                  <a:srgbClr val="5E5E5E"/>
                </a:solidFill>
                <a:latin typeface="Arial" panose="020B0604020202020204" pitchFamily="34" charset="0"/>
                <a:cs typeface="Arial" panose="020B0604020202020204" pitchFamily="34" charset="0"/>
              </a:rPr>
              <a:t>placerat</a:t>
            </a:r>
            <a:r>
              <a:rPr lang="en-GB" sz="2000" b="0" cap="none" spc="0">
                <a:solidFill>
                  <a:srgbClr val="5E5E5E"/>
                </a:solidFill>
                <a:latin typeface="Arial" panose="020B0604020202020204" pitchFamily="34" charset="0"/>
                <a:cs typeface="Arial" panose="020B0604020202020204" pitchFamily="34" charset="0"/>
              </a:rPr>
              <a:t> libero. Proin non </a:t>
            </a:r>
            <a:r>
              <a:rPr lang="en-GB" sz="2000" b="0" cap="none" spc="0" err="1">
                <a:solidFill>
                  <a:srgbClr val="5E5E5E"/>
                </a:solidFill>
                <a:latin typeface="Arial" panose="020B0604020202020204" pitchFamily="34" charset="0"/>
                <a:cs typeface="Arial" panose="020B0604020202020204" pitchFamily="34" charset="0"/>
              </a:rPr>
              <a:t>metus</a:t>
            </a:r>
            <a:r>
              <a:rPr lang="en-GB" sz="2000" b="0" cap="none" spc="0">
                <a:solidFill>
                  <a:srgbClr val="5E5E5E"/>
                </a:solidFill>
                <a:latin typeface="Arial" panose="020B0604020202020204" pitchFamily="34" charset="0"/>
                <a:cs typeface="Arial" panose="020B0604020202020204" pitchFamily="34" charset="0"/>
              </a:rPr>
              <a:t> fermentum, </a:t>
            </a:r>
            <a:r>
              <a:rPr lang="en-GB" sz="2000" b="0" cap="none" spc="0" err="1">
                <a:solidFill>
                  <a:srgbClr val="5E5E5E"/>
                </a:solidFill>
                <a:latin typeface="Arial" panose="020B0604020202020204" pitchFamily="34" charset="0"/>
                <a:cs typeface="Arial" panose="020B0604020202020204" pitchFamily="34" charset="0"/>
              </a:rPr>
              <a:t>hendrerit</a:t>
            </a:r>
            <a:r>
              <a:rPr lang="en-GB" sz="2000" b="0" cap="none" spc="0">
                <a:solidFill>
                  <a:srgbClr val="5E5E5E"/>
                </a:solidFill>
                <a:latin typeface="Arial" panose="020B0604020202020204" pitchFamily="34" charset="0"/>
                <a:cs typeface="Arial" panose="020B0604020202020204" pitchFamily="34" charset="0"/>
              </a:rPr>
              <a:t> magna a, dictum lorem.</a:t>
            </a:r>
          </a:p>
        </p:txBody>
      </p:sp>
      <p:sp>
        <p:nvSpPr>
          <p:cNvPr id="8" name="Pay.UK  Services Proposal -  2. Our Proposal">
            <a:extLst>
              <a:ext uri="{FF2B5EF4-FFF2-40B4-BE49-F238E27FC236}">
                <a16:creationId xmlns:a16="http://schemas.microsoft.com/office/drawing/2014/main" id="{F10BC17B-67EF-1D45-8E3A-83FBC1405DB7}"/>
              </a:ext>
            </a:extLst>
          </p:cNvPr>
          <p:cNvSpPr txBox="1"/>
          <p:nvPr/>
        </p:nvSpPr>
        <p:spPr>
          <a:xfrm>
            <a:off x="1703286" y="210051"/>
            <a:ext cx="4352152"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RO">
                <a:solidFill>
                  <a:srgbClr val="929292"/>
                </a:solidFill>
                <a:latin typeface="Arial" panose="020B0604020202020204" pitchFamily="34" charset="0"/>
                <a:cs typeface="Arial" panose="020B0604020202020204" pitchFamily="34" charset="0"/>
              </a:rPr>
              <a:t>–</a:t>
            </a:r>
            <a:r>
              <a:rPr>
                <a:solidFill>
                  <a:srgbClr val="929292"/>
                </a:solidFill>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4.1 The Ask</a:t>
            </a:r>
            <a:endParaRPr b="1">
              <a:solidFill>
                <a:srgbClr val="DE411B"/>
              </a:solidFill>
              <a:latin typeface="Arial" panose="020B0604020202020204" pitchFamily="34" charset="0"/>
              <a:cs typeface="Arial" panose="020B0604020202020204" pitchFamily="34" charset="0"/>
              <a:sym typeface="Helvetica"/>
            </a:endParaRPr>
          </a:p>
        </p:txBody>
      </p:sp>
      <p:sp>
        <p:nvSpPr>
          <p:cNvPr id="29" name="Title Goes Here">
            <a:extLst>
              <a:ext uri="{FF2B5EF4-FFF2-40B4-BE49-F238E27FC236}">
                <a16:creationId xmlns:a16="http://schemas.microsoft.com/office/drawing/2014/main" id="{E5CE1DFD-028F-E749-8466-980F2BA1A4C5}"/>
              </a:ext>
            </a:extLst>
          </p:cNvPr>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GB">
                <a:latin typeface="Arial" panose="020B0604020202020204" pitchFamily="34" charset="0"/>
                <a:cs typeface="Arial" panose="020B0604020202020204" pitchFamily="34" charset="0"/>
              </a:rPr>
              <a:t>Estimation &amp; confidence</a:t>
            </a:r>
          </a:p>
        </p:txBody>
      </p:sp>
      <p:graphicFrame>
        <p:nvGraphicFramePr>
          <p:cNvPr id="9" name="Chart 8">
            <a:extLst>
              <a:ext uri="{FF2B5EF4-FFF2-40B4-BE49-F238E27FC236}">
                <a16:creationId xmlns:a16="http://schemas.microsoft.com/office/drawing/2014/main" id="{FAF0CD18-E5B2-FA4D-9EC7-1C2354995197}"/>
              </a:ext>
            </a:extLst>
          </p:cNvPr>
          <p:cNvGraphicFramePr>
            <a:graphicFrameLocks/>
          </p:cNvGraphicFramePr>
          <p:nvPr/>
        </p:nvGraphicFramePr>
        <p:xfrm>
          <a:off x="12192000" y="3155738"/>
          <a:ext cx="5594620" cy="55267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0EF31F2F-C502-AE46-9EDA-6151EA0191DD}"/>
              </a:ext>
            </a:extLst>
          </p:cNvPr>
          <p:cNvGraphicFramePr>
            <a:graphicFrameLocks/>
          </p:cNvGraphicFramePr>
          <p:nvPr/>
        </p:nvGraphicFramePr>
        <p:xfrm>
          <a:off x="17786620" y="3155738"/>
          <a:ext cx="5594621" cy="55267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23130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sz="3200" b="1" i="0" u="none" strike="noStrike" kern="0" cap="none" spc="0" normalizeH="0" baseline="0" noProof="0">
                <a:ln>
                  <a:noFill/>
                </a:ln>
                <a:solidFill>
                  <a:srgbClr val="DE411B"/>
                </a:solidFill>
                <a:effectLst/>
                <a:uLnTx/>
                <a:uFillTx/>
                <a:latin typeface="Arial" panose="020B0604020202020204"/>
                <a:cs typeface="Arial"/>
              </a:rPr>
              <a:t>3.2</a:t>
            </a: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What we believe needs to happen</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708599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sz="3200" b="1" i="0" u="none" strike="noStrike" kern="0" cap="none" spc="0" normalizeH="0" baseline="0" noProof="0">
                <a:ln>
                  <a:noFill/>
                </a:ln>
                <a:solidFill>
                  <a:srgbClr val="DE411B"/>
                </a:solidFill>
                <a:effectLst/>
                <a:uLnTx/>
                <a:uFillTx/>
                <a:latin typeface="Arial" panose="020B0604020202020204"/>
                <a:cs typeface="Arial"/>
              </a:rPr>
              <a:t>3.3</a:t>
            </a: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Our View on Industry</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435566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extLst>
              <p:ext uri="{D42A27DB-BD31-4B8C-83A1-F6EECF244321}">
                <p14:modId xmlns:p14="http://schemas.microsoft.com/office/powerpoint/2010/main" val="184836169"/>
              </p:ext>
            </p:extLst>
          </p:nvPr>
        </p:nvGraphicFramePr>
        <p:xfrm>
          <a:off x="277092" y="600543"/>
          <a:ext cx="23441890" cy="12343435"/>
        </p:xfrm>
        <a:graphic>
          <a:graphicData uri="http://schemas.openxmlformats.org/drawingml/2006/table">
            <a:tbl>
              <a:tblPr>
                <a:tableStyleId>{4C3C2611-4C71-4FC5-86AE-919BDF0F9419}</a:tableStyleId>
              </a:tblPr>
              <a:tblGrid>
                <a:gridCol w="21060538">
                  <a:extLst>
                    <a:ext uri="{9D8B030D-6E8A-4147-A177-3AD203B41FA5}">
                      <a16:colId xmlns:a16="http://schemas.microsoft.com/office/drawing/2014/main" val="20001"/>
                    </a:ext>
                  </a:extLst>
                </a:gridCol>
                <a:gridCol w="2381352">
                  <a:extLst>
                    <a:ext uri="{9D8B030D-6E8A-4147-A177-3AD203B41FA5}">
                      <a16:colId xmlns:a16="http://schemas.microsoft.com/office/drawing/2014/main" val="2327088535"/>
                    </a:ext>
                  </a:extLst>
                </a:gridCol>
              </a:tblGrid>
              <a:tr h="11662715">
                <a:tc>
                  <a:txBody>
                    <a:bodyPr/>
                    <a:lstStyle/>
                    <a:p>
                      <a:pPr algn="l" fontAlgn="base"/>
                      <a:r>
                        <a:rPr lang="en-US" sz="2800" b="0" i="0" u="none" strike="noStrike" dirty="0">
                          <a:solidFill>
                            <a:srgbClr val="000305"/>
                          </a:solidFill>
                          <a:effectLst/>
                          <a:latin typeface="Trebuchet MS" panose="020B0703020202090204" pitchFamily="34" charset="0"/>
                        </a:rPr>
                        <a:t>Object</a:t>
                      </a:r>
                      <a:r>
                        <a:rPr lang="en-US" sz="2800" b="0" i="0" u="none" strike="noStrike" dirty="0">
                          <a:solidFill>
                            <a:srgbClr val="666666"/>
                          </a:solidFill>
                          <a:effectLst/>
                          <a:latin typeface="Trebuchet MS" panose="020B0703020202090204" pitchFamily="34" charset="0"/>
                        </a:rPr>
                        <a:t>*</a:t>
                      </a:r>
                      <a:r>
                        <a:rPr lang="en-US" sz="2800" b="0" i="0" u="none" strike="noStrike" dirty="0">
                          <a:solidFill>
                            <a:srgbClr val="000305"/>
                          </a:solidFill>
                          <a:effectLst/>
                          <a:latin typeface="Trebuchet MS" panose="020B0703020202090204" pitchFamily="34" charset="0"/>
                        </a:rPr>
                        <a:t> </a:t>
                      </a:r>
                      <a:r>
                        <a:rPr lang="en-US" sz="2800" b="0" i="0" u="none" strike="noStrike" dirty="0">
                          <a:solidFill>
                            <a:srgbClr val="06287E"/>
                          </a:solidFill>
                          <a:effectLst/>
                          <a:latin typeface="Trebuchet MS" panose="020B0703020202090204" pitchFamily="34" charset="0"/>
                        </a:rPr>
                        <a:t>_</a:t>
                      </a:r>
                      <a:r>
                        <a:rPr lang="en-US" sz="2800" b="0" i="0" u="none" strike="noStrike" dirty="0" err="1">
                          <a:solidFill>
                            <a:srgbClr val="06287E"/>
                          </a:solidFill>
                          <a:effectLst/>
                          <a:latin typeface="Trebuchet MS" panose="020B0703020202090204" pitchFamily="34" charset="0"/>
                        </a:rPr>
                        <a:t>PyEval_EvalFrameDefault</a:t>
                      </a:r>
                      <a:r>
                        <a:rPr lang="en-US" sz="2800" b="0" i="0" u="none" strike="noStrike" dirty="0">
                          <a:solidFill>
                            <a:srgbClr val="000305"/>
                          </a:solidFill>
                          <a:effectLst/>
                          <a:latin typeface="Trebuchet MS" panose="020B0703020202090204" pitchFamily="34" charset="0"/>
                        </a:rPr>
                        <a:t>(</a:t>
                      </a:r>
                      <a:r>
                        <a:rPr lang="en-US" sz="2800" b="0" i="0" u="none" strike="noStrike" dirty="0" err="1">
                          <a:solidFill>
                            <a:srgbClr val="000305"/>
                          </a:solidFill>
                          <a:effectLst/>
                          <a:latin typeface="Trebuchet MS" panose="020B0703020202090204" pitchFamily="34" charset="0"/>
                        </a:rPr>
                        <a:t>PyThreadState</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666666"/>
                          </a:solidFill>
                          <a:effectLst/>
                          <a:latin typeface="Trebuchet MS" panose="020B0703020202090204" pitchFamily="34" charset="0"/>
                        </a:rPr>
                        <a:t>*</a:t>
                      </a:r>
                      <a:r>
                        <a:rPr lang="en-US" sz="2800" b="0" i="0" u="none" strike="noStrike" dirty="0" err="1">
                          <a:solidFill>
                            <a:srgbClr val="000305"/>
                          </a:solidFill>
                          <a:effectLst/>
                          <a:latin typeface="Trebuchet MS" panose="020B0703020202090204" pitchFamily="34" charset="0"/>
                        </a:rPr>
                        <a:t>tstate</a:t>
                      </a:r>
                      <a:r>
                        <a:rPr lang="en-US" sz="2800" b="0" i="0" u="none" strike="noStrike" dirty="0">
                          <a:solidFill>
                            <a:srgbClr val="000305"/>
                          </a:solidFill>
                          <a:effectLst/>
                          <a:latin typeface="Trebuchet MS" panose="020B0703020202090204" pitchFamily="34" charset="0"/>
                        </a:rPr>
                        <a:t>,</a:t>
                      </a:r>
                      <a:r>
                        <a:rPr lang="en-US" sz="2800" b="0" i="0" u="none" strike="noStrike" dirty="0">
                          <a:solidFill>
                            <a:srgbClr val="BBBBBB"/>
                          </a:solidFill>
                          <a:effectLst/>
                          <a:latin typeface="Trebuchet MS" panose="020B0703020202090204" pitchFamily="34" charset="0"/>
                        </a:rPr>
                        <a:t> </a:t>
                      </a:r>
                      <a:r>
                        <a:rPr lang="en-US" sz="2800" b="0" i="0" u="none" strike="noStrike" dirty="0" err="1">
                          <a:solidFill>
                            <a:srgbClr val="000305"/>
                          </a:solidFill>
                          <a:effectLst/>
                          <a:latin typeface="Trebuchet MS" panose="020B0703020202090204" pitchFamily="34" charset="0"/>
                        </a:rPr>
                        <a:t>PyFrameObject</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666666"/>
                          </a:solidFill>
                          <a:effectLst/>
                          <a:latin typeface="Trebuchet MS" panose="020B0703020202090204" pitchFamily="34" charset="0"/>
                        </a:rPr>
                        <a:t>*</a:t>
                      </a:r>
                      <a:r>
                        <a:rPr lang="en-US" sz="2800" b="0" i="0" u="none" strike="noStrike" dirty="0">
                          <a:solidFill>
                            <a:srgbClr val="000305"/>
                          </a:solidFill>
                          <a:effectLst/>
                          <a:latin typeface="Trebuchet MS" panose="020B0703020202090204" pitchFamily="34" charset="0"/>
                        </a:rPr>
                        <a:t>f,</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902000"/>
                          </a:solidFill>
                          <a:effectLst/>
                          <a:latin typeface="Trebuchet MS" panose="020B0703020202090204" pitchFamily="34" charset="0"/>
                        </a:rPr>
                        <a:t>int</a:t>
                      </a:r>
                      <a:r>
                        <a:rPr lang="en-US" sz="2800" b="0" i="0" u="none" strike="noStrike" dirty="0">
                          <a:solidFill>
                            <a:srgbClr val="BBBBBB"/>
                          </a:solidFill>
                          <a:effectLst/>
                          <a:latin typeface="Trebuchet MS" panose="020B0703020202090204" pitchFamily="34" charset="0"/>
                        </a:rPr>
                        <a:t> </a:t>
                      </a:r>
                      <a:r>
                        <a:rPr lang="en-US" sz="2800" b="0" i="0" u="none" strike="noStrike" dirty="0" err="1">
                          <a:solidFill>
                            <a:srgbClr val="000305"/>
                          </a:solidFill>
                          <a:effectLst/>
                          <a:latin typeface="Trebuchet MS" panose="020B0703020202090204" pitchFamily="34" charset="0"/>
                        </a:rPr>
                        <a:t>throwflag</a:t>
                      </a:r>
                      <a:r>
                        <a:rPr lang="en-US" sz="2800" b="0" i="0" u="none" strike="noStrike" dirty="0">
                          <a:solidFill>
                            <a:srgbClr val="000305"/>
                          </a:solidFill>
                          <a:effectLst/>
                          <a:latin typeface="Trebuchet MS" panose="020B0703020202090204" pitchFamily="34" charset="0"/>
                        </a:rPr>
                        <a:t>) {</a:t>
                      </a:r>
                    </a:p>
                    <a:p>
                      <a:pPr algn="l" fontAlgn="base"/>
                      <a:r>
                        <a:rPr lang="en-US" sz="2800" b="0" i="0" u="none" strike="noStrike" dirty="0">
                          <a:solidFill>
                            <a:srgbClr val="000305"/>
                          </a:solidFill>
                          <a:effectLst/>
                          <a:latin typeface="Trebuchet MS" panose="020B0703020202090204" pitchFamily="34" charset="0"/>
                        </a:rPr>
                        <a:t> </a:t>
                      </a:r>
                      <a:r>
                        <a:rPr lang="en-US" sz="2800" b="0" i="1" u="none" strike="noStrike" dirty="0">
                          <a:solidFill>
                            <a:srgbClr val="408090"/>
                          </a:solidFill>
                          <a:effectLst/>
                          <a:latin typeface="Trebuchet MS" panose="020B0703020202090204" pitchFamily="34" charset="0"/>
                        </a:rPr>
                        <a:t>// ... declaration of local variables and other boring stuff</a:t>
                      </a:r>
                      <a:r>
                        <a:rPr lang="en-US" sz="2800" b="0" i="0" u="none" strike="noStrike" dirty="0">
                          <a:solidFill>
                            <a:srgbClr val="000305"/>
                          </a:solidFill>
                          <a:effectLst/>
                          <a:latin typeface="Trebuchet MS" panose="020B0703020202090204" pitchFamily="34" charset="0"/>
                        </a:rPr>
                        <a:t> </a:t>
                      </a:r>
                    </a:p>
                    <a:p>
                      <a:pPr algn="l" fontAlgn="base"/>
                      <a:r>
                        <a:rPr lang="en-US" sz="2800" b="0" i="1" u="none" strike="noStrike" dirty="0">
                          <a:solidFill>
                            <a:srgbClr val="408090"/>
                          </a:solidFill>
                          <a:effectLst/>
                          <a:latin typeface="Trebuchet MS" panose="020B0703020202090204" pitchFamily="34" charset="0"/>
                        </a:rPr>
                        <a:t>// the evaluation loop</a:t>
                      </a:r>
                      <a:r>
                        <a:rPr lang="en-US" sz="2800" b="0" i="0" u="none" strike="noStrike" dirty="0">
                          <a:solidFill>
                            <a:srgbClr val="000305"/>
                          </a:solidFill>
                          <a:effectLst/>
                          <a:latin typeface="Trebuchet MS" panose="020B0703020202090204" pitchFamily="34" charset="0"/>
                        </a:rPr>
                        <a:t> </a:t>
                      </a:r>
                    </a:p>
                    <a:p>
                      <a:pPr algn="l" fontAlgn="base"/>
                      <a:r>
                        <a:rPr lang="en-US" sz="2800" b="1" i="0" u="none" strike="noStrike" dirty="0">
                          <a:solidFill>
                            <a:srgbClr val="007020"/>
                          </a:solidFill>
                          <a:effectLst/>
                          <a:latin typeface="Trebuchet MS" panose="020B0703020202090204" pitchFamily="34" charset="0"/>
                        </a:rPr>
                        <a:t>  for</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 </a:t>
                      </a:r>
                    </a:p>
                    <a:p>
                      <a:pPr algn="l" fontAlgn="base"/>
                      <a:r>
                        <a:rPr lang="en-US" sz="2800" b="0" i="1" u="none" strike="noStrike" dirty="0">
                          <a:solidFill>
                            <a:srgbClr val="408090"/>
                          </a:solidFill>
                          <a:effectLst/>
                          <a:latin typeface="Trebuchet MS" panose="020B0703020202090204" pitchFamily="34" charset="0"/>
                        </a:rPr>
                        <a:t>       // `</a:t>
                      </a:r>
                      <a:r>
                        <a:rPr lang="en-US" sz="2800" b="0" i="1" u="none" strike="noStrike" dirty="0" err="1">
                          <a:solidFill>
                            <a:srgbClr val="408090"/>
                          </a:solidFill>
                          <a:effectLst/>
                          <a:latin typeface="Trebuchet MS" panose="020B0703020202090204" pitchFamily="34" charset="0"/>
                        </a:rPr>
                        <a:t>eval_breaker</a:t>
                      </a:r>
                      <a:r>
                        <a:rPr lang="en-US" sz="2800" b="0" i="1" u="none" strike="noStrike" dirty="0">
                          <a:solidFill>
                            <a:srgbClr val="408090"/>
                          </a:solidFill>
                          <a:effectLst/>
                          <a:latin typeface="Trebuchet MS" panose="020B0703020202090204" pitchFamily="34" charset="0"/>
                        </a:rPr>
                        <a:t>` tells whether we should suspend bytecode execution</a:t>
                      </a:r>
                      <a:r>
                        <a:rPr lang="en-US" sz="2800" b="0" i="0" u="none" strike="noStrike" dirty="0">
                          <a:solidFill>
                            <a:srgbClr val="000305"/>
                          </a:solidFill>
                          <a:effectLst/>
                          <a:latin typeface="Trebuchet MS" panose="020B0703020202090204" pitchFamily="34" charset="0"/>
                        </a:rPr>
                        <a:t> </a:t>
                      </a:r>
                    </a:p>
                    <a:p>
                      <a:pPr algn="l" fontAlgn="base"/>
                      <a:r>
                        <a:rPr lang="en-US" sz="2800" b="0" i="0" u="none" strike="noStrike" dirty="0">
                          <a:solidFill>
                            <a:srgbClr val="000305"/>
                          </a:solidFill>
                          <a:effectLst/>
                          <a:latin typeface="Trebuchet MS" panose="020B0703020202090204" pitchFamily="34" charset="0"/>
                        </a:rPr>
                        <a:t>       </a:t>
                      </a:r>
                      <a:r>
                        <a:rPr lang="en-US" sz="2800" b="0" i="1" u="none" strike="noStrike" dirty="0">
                          <a:solidFill>
                            <a:srgbClr val="408090"/>
                          </a:solidFill>
                          <a:effectLst/>
                          <a:latin typeface="Trebuchet MS" panose="020B0703020202090204" pitchFamily="34" charset="0"/>
                        </a:rPr>
                        <a:t>// e.g. other thread requested the GIL</a:t>
                      </a:r>
                      <a:r>
                        <a:rPr lang="en-US" sz="2800" b="0" i="0" u="none" strike="noStrike" dirty="0">
                          <a:solidFill>
                            <a:srgbClr val="000305"/>
                          </a:solidFill>
                          <a:effectLst/>
                          <a:latin typeface="Trebuchet MS" panose="020B0703020202090204" pitchFamily="34" charset="0"/>
                        </a:rPr>
                        <a:t> </a:t>
                      </a:r>
                    </a:p>
                    <a:p>
                      <a:pPr algn="l" fontAlgn="base"/>
                      <a:r>
                        <a:rPr lang="en-US" sz="2800" b="1" i="0" u="none" strike="noStrike" dirty="0">
                          <a:solidFill>
                            <a:srgbClr val="007020"/>
                          </a:solidFill>
                          <a:effectLst/>
                          <a:latin typeface="Trebuchet MS" panose="020B0703020202090204" pitchFamily="34" charset="0"/>
                        </a:rPr>
                        <a:t>       if</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(_</a:t>
                      </a:r>
                      <a:r>
                        <a:rPr lang="en-US" sz="2800" b="0" i="0" u="none" strike="noStrike" dirty="0" err="1">
                          <a:solidFill>
                            <a:srgbClr val="000305"/>
                          </a:solidFill>
                          <a:effectLst/>
                          <a:latin typeface="Trebuchet MS" panose="020B0703020202090204" pitchFamily="34" charset="0"/>
                        </a:rPr>
                        <a:t>Py_atomic_load_relaxed</a:t>
                      </a:r>
                      <a:r>
                        <a:rPr lang="en-US" sz="2800" b="0" i="0" u="none" strike="noStrike" dirty="0">
                          <a:solidFill>
                            <a:srgbClr val="000305"/>
                          </a:solidFill>
                          <a:effectLst/>
                          <a:latin typeface="Trebuchet MS" panose="020B0703020202090204" pitchFamily="34" charset="0"/>
                        </a:rPr>
                        <a:t>(</a:t>
                      </a:r>
                      <a:r>
                        <a:rPr lang="en-US" sz="2800" b="0" i="0" u="none" strike="noStrike" dirty="0" err="1">
                          <a:solidFill>
                            <a:srgbClr val="000305"/>
                          </a:solidFill>
                          <a:effectLst/>
                          <a:latin typeface="Trebuchet MS" panose="020B0703020202090204" pitchFamily="34" charset="0"/>
                        </a:rPr>
                        <a:t>eval_breaker</a:t>
                      </a:r>
                      <a:r>
                        <a:rPr lang="en-US" sz="2800" b="0" i="0" u="none" strike="noStrike" dirty="0">
                          <a:solidFill>
                            <a:srgbClr val="000305"/>
                          </a:solidFill>
                          <a:effectLst/>
                          <a:latin typeface="Trebuchet MS" panose="020B0703020202090204" pitchFamily="34" charset="0"/>
                        </a:rPr>
                        <a:t>))</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a:t>
                      </a:r>
                    </a:p>
                    <a:p>
                      <a:pPr algn="l" fontAlgn="base"/>
                      <a:r>
                        <a:rPr lang="en-US" sz="2800" b="0" i="0" u="none" strike="noStrike" dirty="0">
                          <a:solidFill>
                            <a:srgbClr val="000305"/>
                          </a:solidFill>
                          <a:effectLst/>
                          <a:latin typeface="Trebuchet MS" panose="020B0703020202090204" pitchFamily="34" charset="0"/>
                        </a:rPr>
                        <a:t>           </a:t>
                      </a:r>
                      <a:r>
                        <a:rPr lang="en-US" sz="2800" b="0" i="1" u="none" strike="noStrike" dirty="0">
                          <a:solidFill>
                            <a:srgbClr val="408090"/>
                          </a:solidFill>
                          <a:effectLst/>
                          <a:latin typeface="Trebuchet MS" panose="020B0703020202090204" pitchFamily="34" charset="0"/>
                        </a:rPr>
                        <a:t>// `</a:t>
                      </a:r>
                      <a:r>
                        <a:rPr lang="en-US" sz="2800" b="0" i="1" u="none" strike="noStrike" dirty="0" err="1">
                          <a:solidFill>
                            <a:srgbClr val="408090"/>
                          </a:solidFill>
                          <a:effectLst/>
                          <a:latin typeface="Trebuchet MS" panose="020B0703020202090204" pitchFamily="34" charset="0"/>
                        </a:rPr>
                        <a:t>eval_frame_handle_pending</a:t>
                      </a:r>
                      <a:r>
                        <a:rPr lang="en-US" sz="2800" b="0" i="1" u="none" strike="noStrike" dirty="0">
                          <a:solidFill>
                            <a:srgbClr val="408090"/>
                          </a:solidFill>
                          <a:effectLst/>
                          <a:latin typeface="Trebuchet MS" panose="020B0703020202090204" pitchFamily="34" charset="0"/>
                        </a:rPr>
                        <a:t>()` suspends bytecode execution</a:t>
                      </a:r>
                      <a:r>
                        <a:rPr lang="en-US" sz="2800" b="0" i="0" u="none" strike="noStrike" dirty="0">
                          <a:solidFill>
                            <a:srgbClr val="000305"/>
                          </a:solidFill>
                          <a:effectLst/>
                          <a:latin typeface="Trebuchet MS" panose="020B0703020202090204" pitchFamily="34" charset="0"/>
                        </a:rPr>
                        <a:t> </a:t>
                      </a:r>
                    </a:p>
                    <a:p>
                      <a:pPr algn="l" fontAlgn="base"/>
                      <a:r>
                        <a:rPr lang="en-US" sz="2800" b="0" i="1" u="none" strike="noStrike" dirty="0">
                          <a:solidFill>
                            <a:srgbClr val="408090"/>
                          </a:solidFill>
                          <a:effectLst/>
                          <a:latin typeface="Trebuchet MS" panose="020B0703020202090204" pitchFamily="34" charset="0"/>
                        </a:rPr>
                        <a:t>          // e.g. when another thread requests the GIL,</a:t>
                      </a:r>
                      <a:r>
                        <a:rPr lang="en-US" sz="2800" b="0" i="0" u="none" strike="noStrike" dirty="0">
                          <a:solidFill>
                            <a:srgbClr val="000305"/>
                          </a:solidFill>
                          <a:effectLst/>
                          <a:latin typeface="Trebuchet MS" panose="020B0703020202090204" pitchFamily="34" charset="0"/>
                        </a:rPr>
                        <a:t> </a:t>
                      </a:r>
                    </a:p>
                    <a:p>
                      <a:pPr algn="l" fontAlgn="base"/>
                      <a:r>
                        <a:rPr lang="en-US" sz="2800" b="0" i="1" u="none" strike="noStrike" dirty="0">
                          <a:solidFill>
                            <a:srgbClr val="408090"/>
                          </a:solidFill>
                          <a:effectLst/>
                          <a:latin typeface="Trebuchet MS" panose="020B0703020202090204" pitchFamily="34" charset="0"/>
                        </a:rPr>
                        <a:t>          // this function drops the GIL and waits for the GIL again</a:t>
                      </a:r>
                      <a:r>
                        <a:rPr lang="en-US" sz="2800" b="0" i="0" u="none" strike="noStrike" dirty="0">
                          <a:solidFill>
                            <a:srgbClr val="000305"/>
                          </a:solidFill>
                          <a:effectLst/>
                          <a:latin typeface="Trebuchet MS" panose="020B0703020202090204" pitchFamily="34" charset="0"/>
                        </a:rPr>
                        <a:t> </a:t>
                      </a:r>
                    </a:p>
                    <a:p>
                      <a:pPr algn="l" fontAlgn="base"/>
                      <a:r>
                        <a:rPr lang="en-US" sz="2800" b="1" i="0" u="none" strike="noStrike" dirty="0">
                          <a:solidFill>
                            <a:srgbClr val="007020"/>
                          </a:solidFill>
                          <a:effectLst/>
                          <a:latin typeface="Trebuchet MS" panose="020B0703020202090204" pitchFamily="34" charset="0"/>
                        </a:rPr>
                        <a:t>          if</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a:t>
                      </a:r>
                      <a:r>
                        <a:rPr lang="en-US" sz="2800" b="0" i="0" u="none" strike="noStrike" dirty="0" err="1">
                          <a:solidFill>
                            <a:srgbClr val="000305"/>
                          </a:solidFill>
                          <a:effectLst/>
                          <a:latin typeface="Trebuchet MS" panose="020B0703020202090204" pitchFamily="34" charset="0"/>
                        </a:rPr>
                        <a:t>eval_frame_handle_pending</a:t>
                      </a:r>
                      <a:r>
                        <a:rPr lang="en-US" sz="2800" b="0" i="0" u="none" strike="noStrike" dirty="0">
                          <a:solidFill>
                            <a:srgbClr val="000305"/>
                          </a:solidFill>
                          <a:effectLst/>
                          <a:latin typeface="Trebuchet MS" panose="020B0703020202090204" pitchFamily="34" charset="0"/>
                        </a:rPr>
                        <a:t>(</a:t>
                      </a:r>
                      <a:r>
                        <a:rPr lang="en-US" sz="2800" b="0" i="0" u="none" strike="noStrike" dirty="0" err="1">
                          <a:solidFill>
                            <a:srgbClr val="000305"/>
                          </a:solidFill>
                          <a:effectLst/>
                          <a:latin typeface="Trebuchet MS" panose="020B0703020202090204" pitchFamily="34" charset="0"/>
                        </a:rPr>
                        <a:t>tstate</a:t>
                      </a:r>
                      <a:r>
                        <a:rPr lang="en-US" sz="2800" b="0" i="0" u="none" strike="noStrike" dirty="0">
                          <a:solidFill>
                            <a:srgbClr val="000305"/>
                          </a:solidFill>
                          <a:effectLst/>
                          <a:latin typeface="Trebuchet MS" panose="020B0703020202090204" pitchFamily="34" charset="0"/>
                        </a:rPr>
                        <a:t>)</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666666"/>
                          </a:solidFill>
                          <a:effectLst/>
                          <a:latin typeface="Trebuchet MS" panose="020B0703020202090204" pitchFamily="34" charset="0"/>
                        </a:rPr>
                        <a:t>!=</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208050"/>
                          </a:solidFill>
                          <a:effectLst/>
                          <a:latin typeface="Trebuchet MS" panose="020B0703020202090204" pitchFamily="34" charset="0"/>
                        </a:rPr>
                        <a:t>0</a:t>
                      </a:r>
                      <a:r>
                        <a:rPr lang="en-US" sz="2800" b="0" i="0" u="none" strike="noStrike" dirty="0">
                          <a:solidFill>
                            <a:srgbClr val="000305"/>
                          </a:solidFill>
                          <a:effectLst/>
                          <a:latin typeface="Trebuchet MS" panose="020B0703020202090204" pitchFamily="34" charset="0"/>
                        </a:rPr>
                        <a:t>)</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 </a:t>
                      </a:r>
                      <a:r>
                        <a:rPr lang="en-US" sz="2800" b="1" i="0" u="none" strike="noStrike" dirty="0" err="1">
                          <a:solidFill>
                            <a:srgbClr val="007020"/>
                          </a:solidFill>
                          <a:effectLst/>
                          <a:latin typeface="Trebuchet MS" panose="020B0703020202090204" pitchFamily="34" charset="0"/>
                        </a:rPr>
                        <a:t>goto</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error; }</a:t>
                      </a:r>
                    </a:p>
                    <a:p>
                      <a:pPr algn="l" fontAlgn="base"/>
                      <a:r>
                        <a:rPr lang="en-US" sz="2800" b="0" i="0" u="none" strike="noStrike" dirty="0">
                          <a:solidFill>
                            <a:srgbClr val="000305"/>
                          </a:solidFill>
                          <a:effectLst/>
                          <a:latin typeface="Trebuchet MS" panose="020B0703020202090204" pitchFamily="34" charset="0"/>
                        </a:rPr>
                        <a:t>        }</a:t>
                      </a:r>
                    </a:p>
                    <a:p>
                      <a:pPr algn="l" fontAlgn="base"/>
                      <a:r>
                        <a:rPr lang="en-US" sz="2800" b="0" i="0" u="none" strike="noStrike" dirty="0">
                          <a:solidFill>
                            <a:srgbClr val="000305"/>
                          </a:solidFill>
                          <a:effectLst/>
                          <a:latin typeface="Trebuchet MS" panose="020B0703020202090204" pitchFamily="34" charset="0"/>
                        </a:rPr>
                        <a:t>      NEXTOPARG();</a:t>
                      </a:r>
                      <a:r>
                        <a:rPr lang="en-US" sz="2800" b="0" i="1" u="none" strike="noStrike" dirty="0">
                          <a:solidFill>
                            <a:srgbClr val="408090"/>
                          </a:solidFill>
                          <a:effectLst/>
                          <a:latin typeface="Trebuchet MS" panose="020B0703020202090204" pitchFamily="34" charset="0"/>
                        </a:rPr>
                        <a:t> // get next bytecode instruction</a:t>
                      </a:r>
                      <a:r>
                        <a:rPr lang="en-US" sz="2800" b="0" i="0" u="none" strike="noStrike" dirty="0">
                          <a:solidFill>
                            <a:srgbClr val="000305"/>
                          </a:solidFill>
                          <a:effectLst/>
                          <a:latin typeface="Trebuchet MS" panose="020B0703020202090204" pitchFamily="34" charset="0"/>
                        </a:rPr>
                        <a:t> </a:t>
                      </a:r>
                    </a:p>
                    <a:p>
                      <a:pPr algn="l" fontAlgn="base"/>
                      <a:r>
                        <a:rPr lang="en-US" sz="2800" b="0" i="0" u="none" strike="noStrike" dirty="0">
                          <a:solidFill>
                            <a:srgbClr val="000305"/>
                          </a:solidFill>
                          <a:effectLst/>
                          <a:latin typeface="Trebuchet MS" panose="020B0703020202090204" pitchFamily="34" charset="0"/>
                        </a:rPr>
                        <a:t>     </a:t>
                      </a:r>
                      <a:r>
                        <a:rPr lang="en-US" sz="2800" b="1" i="0" u="none" strike="noStrike" dirty="0">
                          <a:solidFill>
                            <a:srgbClr val="007020"/>
                          </a:solidFill>
                          <a:effectLst/>
                          <a:latin typeface="Trebuchet MS" panose="020B0703020202090204" pitchFamily="34" charset="0"/>
                        </a:rPr>
                        <a:t>switch</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(opcode)</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a:t>
                      </a:r>
                    </a:p>
                    <a:p>
                      <a:pPr algn="l" fontAlgn="base"/>
                      <a:r>
                        <a:rPr lang="en-US" sz="2800" b="0" i="0" u="none" strike="noStrike" dirty="0">
                          <a:solidFill>
                            <a:srgbClr val="000305"/>
                          </a:solidFill>
                          <a:effectLst/>
                          <a:latin typeface="Trebuchet MS" panose="020B0703020202090204" pitchFamily="34" charset="0"/>
                        </a:rPr>
                        <a:t>        </a:t>
                      </a:r>
                      <a:r>
                        <a:rPr lang="en-US" sz="2800" b="1" i="0" u="none" strike="noStrike" dirty="0">
                          <a:solidFill>
                            <a:srgbClr val="007020"/>
                          </a:solidFill>
                          <a:effectLst/>
                          <a:latin typeface="Trebuchet MS" panose="020B0703020202090204" pitchFamily="34" charset="0"/>
                        </a:rPr>
                        <a:t>case</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TARGET(NOP)</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 </a:t>
                      </a:r>
                    </a:p>
                    <a:p>
                      <a:pPr algn="l" fontAlgn="base"/>
                      <a:r>
                        <a:rPr lang="en-US" sz="2800" b="0" i="0" u="none" strike="noStrike" dirty="0">
                          <a:solidFill>
                            <a:srgbClr val="000305"/>
                          </a:solidFill>
                          <a:effectLst/>
                          <a:latin typeface="Trebuchet MS" panose="020B0703020202090204" pitchFamily="34" charset="0"/>
                        </a:rPr>
                        <a:t>           FAST_DISPATCH();</a:t>
                      </a:r>
                      <a:r>
                        <a:rPr lang="en-US" sz="2800" b="0" i="0" u="none" strike="noStrike" dirty="0">
                          <a:solidFill>
                            <a:srgbClr val="BBBBBB"/>
                          </a:solidFill>
                          <a:effectLst/>
                          <a:latin typeface="Trebuchet MS" panose="020B0703020202090204" pitchFamily="34" charset="0"/>
                        </a:rPr>
                        <a:t> </a:t>
                      </a:r>
                      <a:r>
                        <a:rPr lang="en-US" sz="2800" b="0" i="1" u="none" strike="noStrike" dirty="0">
                          <a:solidFill>
                            <a:srgbClr val="408090"/>
                          </a:solidFill>
                          <a:effectLst/>
                          <a:latin typeface="Trebuchet MS" panose="020B0703020202090204" pitchFamily="34" charset="0"/>
                        </a:rPr>
                        <a:t>// next iteration</a:t>
                      </a:r>
                      <a:r>
                        <a:rPr lang="en-US" sz="2800" b="0" i="0" u="none" strike="noStrike" dirty="0">
                          <a:solidFill>
                            <a:srgbClr val="000305"/>
                          </a:solidFill>
                          <a:effectLst/>
                          <a:latin typeface="Trebuchet MS" panose="020B0703020202090204" pitchFamily="34" charset="0"/>
                        </a:rPr>
                        <a:t> </a:t>
                      </a:r>
                    </a:p>
                    <a:p>
                      <a:pPr algn="l" fontAlgn="base"/>
                      <a:r>
                        <a:rPr lang="en-US" sz="2800" b="0" i="0" u="none" strike="noStrike" dirty="0">
                          <a:solidFill>
                            <a:srgbClr val="000305"/>
                          </a:solidFill>
                          <a:effectLst/>
                          <a:latin typeface="Trebuchet MS" panose="020B0703020202090204" pitchFamily="34" charset="0"/>
                        </a:rPr>
                        <a:t>         }</a:t>
                      </a:r>
                    </a:p>
                    <a:p>
                      <a:pPr algn="l" fontAlgn="base"/>
                      <a:r>
                        <a:rPr lang="en-US" sz="2800" b="0" i="0" u="none" strike="noStrike" dirty="0">
                          <a:solidFill>
                            <a:srgbClr val="000305"/>
                          </a:solidFill>
                          <a:effectLst/>
                          <a:latin typeface="Trebuchet MS" panose="020B0703020202090204" pitchFamily="34" charset="0"/>
                        </a:rPr>
                        <a:t>        </a:t>
                      </a:r>
                      <a:r>
                        <a:rPr lang="en-US" sz="2800" b="1" i="0" u="none" strike="noStrike" dirty="0">
                          <a:solidFill>
                            <a:srgbClr val="007020"/>
                          </a:solidFill>
                          <a:effectLst/>
                          <a:latin typeface="Trebuchet MS" panose="020B0703020202090204" pitchFamily="34" charset="0"/>
                        </a:rPr>
                        <a:t>case</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TARGET(LOAD_FAST)</a:t>
                      </a:r>
                      <a:r>
                        <a:rPr lang="en-US" sz="2800" b="0" i="0" u="none" strike="noStrike" dirty="0">
                          <a:solidFill>
                            <a:srgbClr val="BBBBBB"/>
                          </a:solidFill>
                          <a:effectLst/>
                          <a:latin typeface="Trebuchet MS" panose="020B0703020202090204" pitchFamily="34" charset="0"/>
                        </a:rPr>
                        <a:t> </a:t>
                      </a:r>
                      <a:r>
                        <a:rPr lang="en-US" sz="2800" b="0" i="0" u="none" strike="noStrike" dirty="0">
                          <a:solidFill>
                            <a:srgbClr val="000305"/>
                          </a:solidFill>
                          <a:effectLst/>
                          <a:latin typeface="Trebuchet MS" panose="020B0703020202090204" pitchFamily="34" charset="0"/>
                        </a:rPr>
                        <a:t>{</a:t>
                      </a:r>
                    </a:p>
                    <a:p>
                      <a:pPr algn="l" fontAlgn="base"/>
                      <a:r>
                        <a:rPr lang="en-US" sz="2800" b="0" i="0" u="none" strike="noStrike" dirty="0">
                          <a:solidFill>
                            <a:srgbClr val="000305"/>
                          </a:solidFill>
                          <a:effectLst/>
                          <a:latin typeface="Trebuchet MS" panose="020B0703020202090204" pitchFamily="34" charset="0"/>
                        </a:rPr>
                        <a:t>           </a:t>
                      </a:r>
                      <a:r>
                        <a:rPr lang="en-US" sz="2800" b="0" i="1" u="none" strike="noStrike" dirty="0">
                          <a:solidFill>
                            <a:srgbClr val="408090"/>
                          </a:solidFill>
                          <a:effectLst/>
                          <a:latin typeface="Trebuchet MS" panose="020B0703020202090204" pitchFamily="34" charset="0"/>
                        </a:rPr>
                        <a:t>// ... code for loading local variable</a:t>
                      </a:r>
                      <a:r>
                        <a:rPr lang="en-US" sz="2800" b="0" i="0" u="none" strike="noStrike" dirty="0">
                          <a:solidFill>
                            <a:srgbClr val="000305"/>
                          </a:solidFill>
                          <a:effectLst/>
                          <a:latin typeface="Trebuchet MS" panose="020B0703020202090204" pitchFamily="34" charset="0"/>
                        </a:rPr>
                        <a:t> </a:t>
                      </a:r>
                    </a:p>
                    <a:p>
                      <a:pPr algn="l" fontAlgn="base"/>
                      <a:r>
                        <a:rPr lang="en-US" sz="2800" b="0" i="0" u="none" strike="noStrike" dirty="0">
                          <a:solidFill>
                            <a:srgbClr val="000305"/>
                          </a:solidFill>
                          <a:effectLst/>
                          <a:latin typeface="Trebuchet MS" panose="020B0703020202090204" pitchFamily="34" charset="0"/>
                        </a:rPr>
                        <a:t>           FAST_DISPATCH();</a:t>
                      </a:r>
                      <a:r>
                        <a:rPr lang="en-US" sz="2800" b="0" i="0" u="none" strike="noStrike" dirty="0">
                          <a:solidFill>
                            <a:srgbClr val="BBBBBB"/>
                          </a:solidFill>
                          <a:effectLst/>
                          <a:latin typeface="Trebuchet MS" panose="020B0703020202090204" pitchFamily="34" charset="0"/>
                        </a:rPr>
                        <a:t> </a:t>
                      </a:r>
                      <a:r>
                        <a:rPr lang="en-US" sz="2800" b="0" i="1" u="none" strike="noStrike" dirty="0">
                          <a:solidFill>
                            <a:srgbClr val="408090"/>
                          </a:solidFill>
                          <a:effectLst/>
                          <a:latin typeface="Trebuchet MS" panose="020B0703020202090204" pitchFamily="34" charset="0"/>
                        </a:rPr>
                        <a:t>// next iteration</a:t>
                      </a:r>
                      <a:r>
                        <a:rPr lang="en-US" sz="2800" b="0" i="0" u="none" strike="noStrike" dirty="0">
                          <a:solidFill>
                            <a:srgbClr val="000305"/>
                          </a:solidFill>
                          <a:effectLst/>
                          <a:latin typeface="Trebuchet MS" panose="020B0703020202090204" pitchFamily="34" charset="0"/>
                        </a:rPr>
                        <a:t> </a:t>
                      </a:r>
                    </a:p>
                    <a:p>
                      <a:pPr algn="l" fontAlgn="base"/>
                      <a:r>
                        <a:rPr lang="en-US" sz="2800" b="0" i="0" u="none" strike="noStrike" dirty="0">
                          <a:solidFill>
                            <a:srgbClr val="000305"/>
                          </a:solidFill>
                          <a:effectLst/>
                          <a:latin typeface="Trebuchet MS" panose="020B0703020202090204" pitchFamily="34" charset="0"/>
                        </a:rPr>
                        <a:t>         } </a:t>
                      </a:r>
                    </a:p>
                    <a:p>
                      <a:pPr algn="l" fontAlgn="base"/>
                      <a:r>
                        <a:rPr lang="en-US" sz="2800" b="0" i="1" u="none" strike="noStrike" dirty="0">
                          <a:solidFill>
                            <a:srgbClr val="408090"/>
                          </a:solidFill>
                          <a:effectLst/>
                          <a:latin typeface="Trebuchet MS" panose="020B0703020202090204" pitchFamily="34" charset="0"/>
                        </a:rPr>
                        <a:t>       // ... 117 more cases for every possible opcode</a:t>
                      </a:r>
                    </a:p>
                    <a:p>
                      <a:pPr marL="0" marR="0" lvl="0" indent="0" algn="l" defTabSz="825500" eaLnBrk="1" fontAlgn="base" latinLnBrk="0" hangingPunct="1">
                        <a:lnSpc>
                          <a:spcPct val="100000"/>
                        </a:lnSpc>
                        <a:spcBef>
                          <a:spcPts val="0"/>
                        </a:spcBef>
                        <a:spcAft>
                          <a:spcPts val="0"/>
                        </a:spcAft>
                        <a:buClrTx/>
                        <a:buSzTx/>
                        <a:buFontTx/>
                        <a:buNone/>
                        <a:tabLst/>
                        <a:defRPr/>
                      </a:pPr>
                      <a:r>
                        <a:rPr lang="en-US" sz="2800" b="0" i="0" u="none" strike="noStrike" dirty="0">
                          <a:solidFill>
                            <a:srgbClr val="000305"/>
                          </a:solidFill>
                          <a:effectLst/>
                          <a:latin typeface="Trebuchet MS" panose="020B0703020202090204" pitchFamily="34" charset="0"/>
                        </a:rPr>
                        <a:t>    } </a:t>
                      </a:r>
                      <a:r>
                        <a:rPr lang="en-US" sz="2800" b="0" i="1" u="none" strike="noStrike" dirty="0">
                          <a:solidFill>
                            <a:srgbClr val="408090"/>
                          </a:solidFill>
                          <a:effectLst/>
                          <a:latin typeface="Trebuchet MS" panose="020B0703020202090204" pitchFamily="34" charset="0"/>
                        </a:rPr>
                        <a:t>// ... error handling</a:t>
                      </a:r>
                      <a:endParaRPr lang="en-US" sz="2800" b="0" i="0" u="none" strike="noStrike" dirty="0">
                        <a:solidFill>
                          <a:srgbClr val="000305"/>
                        </a:solidFill>
                        <a:effectLst/>
                        <a:latin typeface="Trebuchet MS" panose="020B0703020202090204" pitchFamily="34" charset="0"/>
                      </a:endParaRPr>
                    </a:p>
                    <a:p>
                      <a:pPr algn="l" fontAlgn="base"/>
                      <a:r>
                        <a:rPr lang="en-US" sz="2800" b="0" i="0" u="none" strike="noStrike" dirty="0">
                          <a:solidFill>
                            <a:srgbClr val="000305"/>
                          </a:solidFill>
                          <a:effectLst/>
                          <a:latin typeface="Trebuchet MS" panose="020B0703020202090204" pitchFamily="34" charset="0"/>
                        </a:rPr>
                        <a:t> } </a:t>
                      </a:r>
                      <a:r>
                        <a:rPr lang="en-US" sz="2800" b="0" i="1" u="none" strike="noStrike" dirty="0">
                          <a:solidFill>
                            <a:srgbClr val="408090"/>
                          </a:solidFill>
                          <a:effectLst/>
                          <a:latin typeface="Trebuchet MS" panose="020B0703020202090204" pitchFamily="34" charset="0"/>
                        </a:rPr>
                        <a:t>// end loop</a:t>
                      </a:r>
                      <a:endParaRPr lang="en-US" sz="2800" b="0" i="0" u="none" strike="noStrike" dirty="0">
                        <a:solidFill>
                          <a:srgbClr val="000305"/>
                        </a:solidFill>
                        <a:effectLst/>
                        <a:latin typeface="Trebuchet MS" panose="020B0703020202090204" pitchFamily="34" charset="0"/>
                      </a:endParaRPr>
                    </a:p>
                    <a:p>
                      <a:pPr algn="l" fontAlgn="base"/>
                      <a:r>
                        <a:rPr lang="en-US" sz="2800" b="0" i="0" u="none" strike="noStrike" dirty="0">
                          <a:solidFill>
                            <a:srgbClr val="000305"/>
                          </a:solidFill>
                          <a:effectLst/>
                          <a:latin typeface="Trebuchet MS" panose="020B0703020202090204" pitchFamily="34" charset="0"/>
                        </a:rPr>
                        <a:t>} </a:t>
                      </a:r>
                      <a:r>
                        <a:rPr lang="en-US" sz="2800" b="0" i="1" u="none" strike="noStrike" dirty="0">
                          <a:solidFill>
                            <a:srgbClr val="408090"/>
                          </a:solidFill>
                          <a:effectLst/>
                          <a:latin typeface="Trebuchet MS" panose="020B0703020202090204" pitchFamily="34" charset="0"/>
                        </a:rPr>
                        <a:t>// ... Termination</a:t>
                      </a:r>
                    </a:p>
                  </a:txBody>
                  <a:tcPr marL="177800" marR="177800" marT="177800" marB="177800" anchor="ctr" horzOverflow="overflow"/>
                </a:tc>
                <a:tc>
                  <a:txBody>
                    <a:bodyPr/>
                    <a:lstStyle/>
                    <a:p>
                      <a:pPr algn="l" defTabSz="457200">
                        <a:spcBef>
                          <a:spcPts val="1200"/>
                        </a:spcBef>
                        <a:defRPr sz="1800"/>
                      </a:pPr>
                      <a:endParaRPr lang="en-US" sz="3200" b="1" baseline="-2533" dirty="0">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649179">
                <a:tc>
                  <a:txBody>
                    <a:bodyPr/>
                    <a:lstStyle/>
                    <a:p>
                      <a:endParaRPr lang="en-GB" sz="3200" b="1" baseline="-25000" dirty="0">
                        <a:solidFill>
                          <a:srgbClr val="5E5E5E"/>
                        </a:solidFill>
                        <a:latin typeface="+mn-lt"/>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7524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Tree>
    <p:extLst>
      <p:ext uri="{BB962C8B-B14F-4D97-AF65-F5344CB8AC3E}">
        <p14:creationId xmlns:p14="http://schemas.microsoft.com/office/powerpoint/2010/main" val="401431459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sz="3200" b="1" i="0" u="none" strike="noStrike" kern="0" cap="none" spc="0" normalizeH="0" baseline="0" noProof="0">
                <a:ln>
                  <a:noFill/>
                </a:ln>
                <a:solidFill>
                  <a:srgbClr val="DE411B"/>
                </a:solidFill>
                <a:effectLst/>
                <a:uLnTx/>
                <a:uFillTx/>
                <a:latin typeface="Arial" panose="020B0604020202020204"/>
                <a:cs typeface="Arial"/>
              </a:rPr>
              <a:t>3.4</a:t>
            </a: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Understanding of Scope</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458531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4</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Our Solution</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247143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alphaModFix/>
          </a:blip>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4.1</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Architecture</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416877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83</a:t>
            </a:fld>
            <a:endParaRPr/>
          </a:p>
        </p:txBody>
      </p:sp>
      <p:sp>
        <p:nvSpPr>
          <p:cNvPr id="770" name="Client Name  Presentation Title  -  1. Chapter Name"/>
          <p:cNvSpPr txBox="1">
            <a:spLocks noGrp="1"/>
          </p:cNvSpPr>
          <p:nvPr>
            <p:ph type="body" sz="quarter" idx="13"/>
          </p:nvPr>
        </p:nvSpPr>
        <p:spPr>
          <a:xfrm>
            <a:off x="1703286" y="210051"/>
            <a:ext cx="6056144"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1.2</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Vision</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Vision (Our Proposal)</a:t>
            </a:r>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1" y="3417952"/>
            <a:ext cx="20863273" cy="108593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100000"/>
              </a:lnSpc>
              <a:spcBef>
                <a:spcPts val="3000"/>
              </a:spcBef>
              <a:defRPr spc="198">
                <a:solidFill>
                  <a:srgbClr val="000000"/>
                </a:solidFill>
              </a:defRPr>
            </a:pPr>
            <a:r>
              <a:t>1. </a:t>
            </a:r>
            <a:r>
              <a:rPr lang="en-US"/>
              <a:t>Solution</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endParaRPr lang="en-US" b="0">
              <a:latin typeface="Arial" panose="020B0604020202020204" pitchFamily="34" charset="0"/>
              <a:cs typeface="Arial" panose="020B0604020202020204" pitchFamily="34" charset="0"/>
            </a:endParaRP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endParaRPr b="0">
              <a:latin typeface="Arial" panose="020B0604020202020204" pitchFamily="34" charset="0"/>
              <a:cs typeface="Arial" panose="020B0604020202020204" pitchFamily="34" charset="0"/>
            </a:endParaRPr>
          </a:p>
          <a:p>
            <a:pPr>
              <a:lnSpc>
                <a:spcPct val="100000"/>
              </a:lnSpc>
              <a:spcBef>
                <a:spcPts val="3000"/>
              </a:spcBef>
              <a:defRPr spc="198">
                <a:solidFill>
                  <a:srgbClr val="000000"/>
                </a:solidFill>
              </a:defRPr>
            </a:pPr>
            <a:r>
              <a:t>2. </a:t>
            </a:r>
            <a:r>
              <a:rPr lang="en-US"/>
              <a:t>We can also help with</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br>
              <a:rPr b="0">
                <a:latin typeface="Arial" panose="020B0604020202020204" pitchFamily="34" charset="0"/>
                <a:cs typeface="Arial" panose="020B0604020202020204" pitchFamily="34" charset="0"/>
              </a:rPr>
            </a:br>
            <a:endParaRPr lang="en-US" b="0">
              <a:latin typeface="Arial" panose="020B0604020202020204" pitchFamily="34" charset="0"/>
              <a:cs typeface="Arial" panose="020B0604020202020204" pitchFamily="34" charset="0"/>
            </a:endParaRPr>
          </a:p>
          <a:p>
            <a:pPr>
              <a:lnSpc>
                <a:spcPct val="100000"/>
              </a:lnSpc>
              <a:spcBef>
                <a:spcPts val="3000"/>
              </a:spcBef>
              <a:defRPr spc="198">
                <a:solidFill>
                  <a:srgbClr val="000000"/>
                </a:solidFill>
              </a:defRPr>
            </a:pPr>
            <a:r>
              <a:rPr lang="en-GB"/>
              <a:t>3. Alternative solution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sz="2000" b="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837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84</a:t>
            </a:fld>
            <a:endParaRPr/>
          </a:p>
        </p:txBody>
      </p:sp>
      <p:sp>
        <p:nvSpPr>
          <p:cNvPr id="770" name="Client Name  Presentation Title  -  1. Chapter Name"/>
          <p:cNvSpPr txBox="1">
            <a:spLocks noGrp="1"/>
          </p:cNvSpPr>
          <p:nvPr>
            <p:ph type="body" sz="quarter" idx="13"/>
          </p:nvPr>
        </p:nvSpPr>
        <p:spPr>
          <a:xfrm>
            <a:off x="1703286" y="210051"/>
            <a:ext cx="9045745"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1.3</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High Level Architecture – Template 1</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High level architecture</a:t>
            </a:r>
            <a:endParaRPr/>
          </a:p>
        </p:txBody>
      </p:sp>
      <p:sp>
        <p:nvSpPr>
          <p:cNvPr id="6" name="Rectangle 5">
            <a:extLst>
              <a:ext uri="{FF2B5EF4-FFF2-40B4-BE49-F238E27FC236}">
                <a16:creationId xmlns:a16="http://schemas.microsoft.com/office/drawing/2014/main" id="{6E00C486-60F9-934C-B660-C7A4958302E3}"/>
              </a:ext>
            </a:extLst>
          </p:cNvPr>
          <p:cNvSpPr/>
          <p:nvPr/>
        </p:nvSpPr>
        <p:spPr>
          <a:xfrm>
            <a:off x="1787223" y="3078163"/>
            <a:ext cx="20809251" cy="10188000"/>
          </a:xfrm>
          <a:prstGeom prst="rect">
            <a:avLst/>
          </a:prstGeom>
          <a:solidFill>
            <a:srgbClr val="FFFFFF">
              <a:lumMod val="9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RO"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61399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85</a:t>
            </a:fld>
            <a:endParaRPr/>
          </a:p>
        </p:txBody>
      </p:sp>
      <p:sp>
        <p:nvSpPr>
          <p:cNvPr id="770" name="Client Name  Presentation Title  -  1. Chapter Name"/>
          <p:cNvSpPr txBox="1">
            <a:spLocks noGrp="1"/>
          </p:cNvSpPr>
          <p:nvPr>
            <p:ph type="body" sz="quarter" idx="13"/>
          </p:nvPr>
        </p:nvSpPr>
        <p:spPr>
          <a:xfrm>
            <a:off x="1703286" y="210051"/>
            <a:ext cx="9045745"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1.3</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High Level Architecture – Template 2</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High level architecture</a:t>
            </a:r>
            <a:endParaRPr/>
          </a:p>
        </p:txBody>
      </p:sp>
      <p:sp>
        <p:nvSpPr>
          <p:cNvPr id="6" name="Rectangle 5">
            <a:extLst>
              <a:ext uri="{FF2B5EF4-FFF2-40B4-BE49-F238E27FC236}">
                <a16:creationId xmlns:a16="http://schemas.microsoft.com/office/drawing/2014/main" id="{6E00C486-60F9-934C-B660-C7A4958302E3}"/>
              </a:ext>
            </a:extLst>
          </p:cNvPr>
          <p:cNvSpPr/>
          <p:nvPr/>
        </p:nvSpPr>
        <p:spPr>
          <a:xfrm>
            <a:off x="1787224" y="3078163"/>
            <a:ext cx="15155056" cy="10188000"/>
          </a:xfrm>
          <a:prstGeom prst="rect">
            <a:avLst/>
          </a:prstGeom>
          <a:solidFill>
            <a:srgbClr val="FFFFFF">
              <a:lumMod val="9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RO"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8" name="Notes…">
            <a:extLst>
              <a:ext uri="{FF2B5EF4-FFF2-40B4-BE49-F238E27FC236}">
                <a16:creationId xmlns:a16="http://schemas.microsoft.com/office/drawing/2014/main" id="{8F1EA5BC-7606-5B4B-953D-C466EB0D10CD}"/>
              </a:ext>
            </a:extLst>
          </p:cNvPr>
          <p:cNvSpPr txBox="1"/>
          <p:nvPr/>
        </p:nvSpPr>
        <p:spPr>
          <a:xfrm>
            <a:off x="17666898" y="3078163"/>
            <a:ext cx="4929576" cy="74026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spAutoFit/>
          </a:bodyPr>
          <a:lstStyle/>
          <a:p>
            <a:pPr algn="l" defTabSz="821531">
              <a:spcBef>
                <a:spcPts val="200"/>
              </a:spcBef>
              <a:defRPr sz="2000" b="1">
                <a:solidFill>
                  <a:srgbClr val="000000"/>
                </a:solidFill>
                <a:latin typeface="Arial"/>
                <a:ea typeface="Arial"/>
                <a:cs typeface="Arial"/>
                <a:sym typeface="Arial"/>
              </a:defRPr>
            </a:pPr>
            <a:r>
              <a:t>Notes</a:t>
            </a:r>
            <a:r>
              <a:rPr lang="en-US"/>
              <a:t> (Considerations)</a:t>
            </a:r>
            <a:endParaRPr/>
          </a:p>
          <a:p>
            <a:pPr algn="l" defTabSz="821531">
              <a:spcBef>
                <a:spcPts val="200"/>
              </a:spcBef>
              <a:defRPr sz="2000" b="1">
                <a:solidFill>
                  <a:srgbClr val="000000"/>
                </a:solidFill>
                <a:latin typeface="Arial"/>
                <a:ea typeface="Arial"/>
                <a:cs typeface="Arial"/>
                <a:sym typeface="Arial"/>
              </a:defRPr>
            </a:pPr>
            <a:endParaRP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algn="l" defTabSz="821531">
              <a:spcBef>
                <a:spcPts val="200"/>
              </a:spcBef>
              <a:buSzPct val="123000"/>
              <a:buChar char="•"/>
              <a:defRPr sz="2000">
                <a:solidFill>
                  <a:srgbClr val="000000"/>
                </a:solidFill>
                <a:latin typeface="Arial"/>
                <a:ea typeface="Arial"/>
                <a:cs typeface="Arial"/>
                <a:sym typeface="Arial"/>
              </a:defRPr>
            </a:pPr>
            <a:endParaRPr lang="en-GB" b="0" cap="none" spc="0">
              <a:solidFill>
                <a:srgbClr val="5E5E5E"/>
              </a:solidFill>
            </a:endParaRPr>
          </a:p>
        </p:txBody>
      </p:sp>
    </p:spTree>
    <p:extLst>
      <p:ext uri="{BB962C8B-B14F-4D97-AF65-F5344CB8AC3E}">
        <p14:creationId xmlns:p14="http://schemas.microsoft.com/office/powerpoint/2010/main" val="4287158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86</a:t>
            </a:fld>
            <a:endParaRPr/>
          </a:p>
        </p:txBody>
      </p:sp>
      <p:sp>
        <p:nvSpPr>
          <p:cNvPr id="770" name="Client Name  Presentation Title  -  1. Chapter Name"/>
          <p:cNvSpPr txBox="1">
            <a:spLocks noGrp="1"/>
          </p:cNvSpPr>
          <p:nvPr>
            <p:ph type="body" sz="quarter" idx="13"/>
          </p:nvPr>
        </p:nvSpPr>
        <p:spPr>
          <a:xfrm>
            <a:off x="1703286" y="210051"/>
            <a:ext cx="9045745"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1.3</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High Level Architecture – Template 3</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High level architecture</a:t>
            </a:r>
            <a:endParaRPr/>
          </a:p>
        </p:txBody>
      </p:sp>
      <p:sp>
        <p:nvSpPr>
          <p:cNvPr id="6" name="Rectangle 5">
            <a:extLst>
              <a:ext uri="{FF2B5EF4-FFF2-40B4-BE49-F238E27FC236}">
                <a16:creationId xmlns:a16="http://schemas.microsoft.com/office/drawing/2014/main" id="{6E00C486-60F9-934C-B660-C7A4958302E3}"/>
              </a:ext>
            </a:extLst>
          </p:cNvPr>
          <p:cNvSpPr/>
          <p:nvPr/>
        </p:nvSpPr>
        <p:spPr>
          <a:xfrm>
            <a:off x="7441419" y="3078163"/>
            <a:ext cx="15155056" cy="10188000"/>
          </a:xfrm>
          <a:prstGeom prst="rect">
            <a:avLst/>
          </a:prstGeom>
          <a:solidFill>
            <a:srgbClr val="FFFFFF">
              <a:lumMod val="9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RO"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8" name="Notes…">
            <a:extLst>
              <a:ext uri="{FF2B5EF4-FFF2-40B4-BE49-F238E27FC236}">
                <a16:creationId xmlns:a16="http://schemas.microsoft.com/office/drawing/2014/main" id="{8F1EA5BC-7606-5B4B-953D-C466EB0D10CD}"/>
              </a:ext>
            </a:extLst>
          </p:cNvPr>
          <p:cNvSpPr txBox="1"/>
          <p:nvPr/>
        </p:nvSpPr>
        <p:spPr>
          <a:xfrm>
            <a:off x="1787525" y="3078163"/>
            <a:ext cx="4929576" cy="7100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l" defTabSz="821531">
              <a:spcBef>
                <a:spcPts val="200"/>
              </a:spcBef>
              <a:defRPr sz="2000" b="1">
                <a:solidFill>
                  <a:srgbClr val="000000"/>
                </a:solidFill>
                <a:latin typeface="Arial"/>
                <a:ea typeface="Arial"/>
                <a:cs typeface="Arial"/>
                <a:sym typeface="Arial"/>
              </a:defRPr>
            </a:pPr>
            <a:r>
              <a:t>Notes</a:t>
            </a:r>
            <a:r>
              <a:rPr lang="en-US"/>
              <a:t> (Considerations)</a:t>
            </a:r>
            <a:endParaRPr/>
          </a:p>
          <a:p>
            <a:pPr algn="l" defTabSz="821531">
              <a:spcBef>
                <a:spcPts val="200"/>
              </a:spcBef>
              <a:defRPr sz="2000" b="1">
                <a:solidFill>
                  <a:srgbClr val="000000"/>
                </a:solidFill>
                <a:latin typeface="Arial"/>
                <a:ea typeface="Arial"/>
                <a:cs typeface="Arial"/>
                <a:sym typeface="Arial"/>
              </a:defRPr>
            </a:pPr>
            <a:endParaRPr/>
          </a:p>
          <a:p>
            <a:pPr marL="254000" indent="-254000" algn="l" defTabSz="821531">
              <a:spcBef>
                <a:spcPts val="200"/>
              </a:spcBef>
              <a:buSzPct val="123000"/>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a:p>
            <a:pPr marL="254000" indent="-254000" defTabSz="821531">
              <a:spcBef>
                <a:spcPts val="200"/>
              </a:spcBef>
              <a:buSzPct val="123000"/>
              <a:buFontTx/>
              <a:buChar char="•"/>
              <a:defRPr sz="2000">
                <a:solidFill>
                  <a:srgbClr val="000000"/>
                </a:solidFill>
                <a:latin typeface="Arial"/>
                <a:ea typeface="Arial"/>
                <a:cs typeface="Arial"/>
                <a:sym typeface="Arial"/>
              </a:defRPr>
            </a:pPr>
            <a:r>
              <a:rPr lang="en-GB" b="0" cap="none" spc="0">
                <a:solidFill>
                  <a:srgbClr val="5E5E5E"/>
                </a:solidFill>
              </a:rPr>
              <a:t>Lorem ipsum </a:t>
            </a:r>
            <a:r>
              <a:rPr lang="en-GB" b="0" cap="none" spc="0" err="1">
                <a:solidFill>
                  <a:srgbClr val="5E5E5E"/>
                </a:solidFill>
              </a:rPr>
              <a:t>dolor</a:t>
            </a:r>
            <a:r>
              <a:rPr lang="en-GB" b="0" cap="none" spc="0">
                <a:solidFill>
                  <a:srgbClr val="5E5E5E"/>
                </a:solidFill>
              </a:rPr>
              <a:t> sit </a:t>
            </a:r>
            <a:r>
              <a:rPr lang="en-GB" b="0" cap="none" spc="0" err="1">
                <a:solidFill>
                  <a:srgbClr val="5E5E5E"/>
                </a:solidFill>
              </a:rPr>
              <a:t>amet</a:t>
            </a:r>
            <a:r>
              <a:rPr lang="en-GB" b="0" cap="none" spc="0">
                <a:solidFill>
                  <a:srgbClr val="5E5E5E"/>
                </a:solidFill>
              </a:rPr>
              <a:t>, </a:t>
            </a:r>
            <a:r>
              <a:rPr lang="en-GB" b="0" cap="none" spc="0" err="1">
                <a:solidFill>
                  <a:srgbClr val="5E5E5E"/>
                </a:solidFill>
              </a:rPr>
              <a:t>consectetur</a:t>
            </a:r>
            <a:r>
              <a:rPr lang="en-GB" b="0" cap="none" spc="0">
                <a:solidFill>
                  <a:srgbClr val="5E5E5E"/>
                </a:solidFill>
              </a:rPr>
              <a:t> </a:t>
            </a:r>
            <a:r>
              <a:rPr lang="en-GB" b="0" cap="none" spc="0" err="1">
                <a:solidFill>
                  <a:srgbClr val="5E5E5E"/>
                </a:solidFill>
              </a:rPr>
              <a:t>adipiscing</a:t>
            </a:r>
            <a:r>
              <a:rPr lang="en-GB" b="0" cap="none" spc="0">
                <a:solidFill>
                  <a:srgbClr val="5E5E5E"/>
                </a:solidFill>
              </a:rPr>
              <a:t> </a:t>
            </a:r>
            <a:r>
              <a:rPr lang="en-GB" b="0" cap="none" spc="0" err="1">
                <a:solidFill>
                  <a:srgbClr val="5E5E5E"/>
                </a:solidFill>
              </a:rPr>
              <a:t>elit</a:t>
            </a:r>
            <a:endParaRPr lang="en-GB" b="0" cap="none" spc="0">
              <a:solidFill>
                <a:srgbClr val="5E5E5E"/>
              </a:solidFill>
            </a:endParaRPr>
          </a:p>
        </p:txBody>
      </p:sp>
    </p:spTree>
    <p:extLst>
      <p:ext uri="{BB962C8B-B14F-4D97-AF65-F5344CB8AC3E}">
        <p14:creationId xmlns:p14="http://schemas.microsoft.com/office/powerpoint/2010/main" val="1203865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87</a:t>
            </a:fld>
            <a:endParaRPr/>
          </a:p>
        </p:txBody>
      </p:sp>
      <p:sp>
        <p:nvSpPr>
          <p:cNvPr id="770" name="Client Name  Presentation Title  -  1. Chapter Name"/>
          <p:cNvSpPr txBox="1">
            <a:spLocks noGrp="1"/>
          </p:cNvSpPr>
          <p:nvPr>
            <p:ph type="body" sz="quarter" idx="13"/>
          </p:nvPr>
        </p:nvSpPr>
        <p:spPr>
          <a:xfrm>
            <a:off x="1703286" y="210051"/>
            <a:ext cx="10472418"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1.4</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Technical Guidelines &amp; Best Practices – Template 1</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Technical guidelines &amp; best practices</a:t>
            </a:r>
            <a:endParaRPr/>
          </a:p>
        </p:txBody>
      </p:sp>
      <p:sp>
        <p:nvSpPr>
          <p:cNvPr id="47" name="Slide Number">
            <a:extLst>
              <a:ext uri="{FF2B5EF4-FFF2-40B4-BE49-F238E27FC236}">
                <a16:creationId xmlns:a16="http://schemas.microsoft.com/office/drawing/2014/main" id="{DA3384A1-B189-9D44-922C-E2CA370A982B}"/>
              </a:ext>
            </a:extLst>
          </p:cNvPr>
          <p:cNvSpPr txBox="1">
            <a:spLocks/>
          </p:cNvSpPr>
          <p:nvPr/>
        </p:nvSpPr>
        <p:spPr>
          <a:xfrm>
            <a:off x="23891648" y="13927799"/>
            <a:ext cx="381596" cy="38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1531"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a:lstStyle>
          <a:p>
            <a:fld id="{86CB4B4D-7CA3-9044-876B-883B54F8677D}" type="slidenum">
              <a:rPr lang="en-RO" smtClean="0"/>
              <a:pPr/>
              <a:t>87</a:t>
            </a:fld>
            <a:endParaRPr lang="en-RO"/>
          </a:p>
        </p:txBody>
      </p:sp>
      <p:sp>
        <p:nvSpPr>
          <p:cNvPr id="49" name="Rectangle">
            <a:extLst>
              <a:ext uri="{FF2B5EF4-FFF2-40B4-BE49-F238E27FC236}">
                <a16:creationId xmlns:a16="http://schemas.microsoft.com/office/drawing/2014/main" id="{DD2DCFB1-7DEC-9C4F-937B-0ED7C49CAADB}"/>
              </a:ext>
            </a:extLst>
          </p:cNvPr>
          <p:cNvSpPr/>
          <p:nvPr/>
        </p:nvSpPr>
        <p:spPr>
          <a:xfrm rot="16200000">
            <a:off x="3419745" y="4634101"/>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50" name="Rectangle">
            <a:extLst>
              <a:ext uri="{FF2B5EF4-FFF2-40B4-BE49-F238E27FC236}">
                <a16:creationId xmlns:a16="http://schemas.microsoft.com/office/drawing/2014/main" id="{03EE777B-B95E-4849-93F8-76097A01600B}"/>
              </a:ext>
            </a:extLst>
          </p:cNvPr>
          <p:cNvSpPr/>
          <p:nvPr/>
        </p:nvSpPr>
        <p:spPr>
          <a:xfrm rot="16200000">
            <a:off x="9946463" y="4634101"/>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51" name="Rectangle">
            <a:extLst>
              <a:ext uri="{FF2B5EF4-FFF2-40B4-BE49-F238E27FC236}">
                <a16:creationId xmlns:a16="http://schemas.microsoft.com/office/drawing/2014/main" id="{4914DF63-7F47-C94F-B44E-EA87FF05CA49}"/>
              </a:ext>
            </a:extLst>
          </p:cNvPr>
          <p:cNvSpPr/>
          <p:nvPr/>
        </p:nvSpPr>
        <p:spPr>
          <a:xfrm rot="16200000">
            <a:off x="17138174" y="4634101"/>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52" name="Rectangle">
            <a:extLst>
              <a:ext uri="{FF2B5EF4-FFF2-40B4-BE49-F238E27FC236}">
                <a16:creationId xmlns:a16="http://schemas.microsoft.com/office/drawing/2014/main" id="{AA8BFD94-5A91-5840-A401-14A69770743B}"/>
              </a:ext>
            </a:extLst>
          </p:cNvPr>
          <p:cNvSpPr/>
          <p:nvPr/>
        </p:nvSpPr>
        <p:spPr>
          <a:xfrm rot="16200000">
            <a:off x="3419745" y="9193401"/>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53" name="Rectangle">
            <a:extLst>
              <a:ext uri="{FF2B5EF4-FFF2-40B4-BE49-F238E27FC236}">
                <a16:creationId xmlns:a16="http://schemas.microsoft.com/office/drawing/2014/main" id="{22CE947F-20C0-F94C-8B21-9931E8508B66}"/>
              </a:ext>
            </a:extLst>
          </p:cNvPr>
          <p:cNvSpPr/>
          <p:nvPr/>
        </p:nvSpPr>
        <p:spPr>
          <a:xfrm rot="16200000">
            <a:off x="9946463" y="9193401"/>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54" name="Rectangle">
            <a:extLst>
              <a:ext uri="{FF2B5EF4-FFF2-40B4-BE49-F238E27FC236}">
                <a16:creationId xmlns:a16="http://schemas.microsoft.com/office/drawing/2014/main" id="{EB9C3871-B574-0441-A3A6-E459D7B25281}"/>
              </a:ext>
            </a:extLst>
          </p:cNvPr>
          <p:cNvSpPr/>
          <p:nvPr/>
        </p:nvSpPr>
        <p:spPr>
          <a:xfrm rot="16200000">
            <a:off x="17138174" y="9193401"/>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55" name="ELEMENT 1…">
            <a:extLst>
              <a:ext uri="{FF2B5EF4-FFF2-40B4-BE49-F238E27FC236}">
                <a16:creationId xmlns:a16="http://schemas.microsoft.com/office/drawing/2014/main" id="{F5BF79E3-F02F-C649-BAC9-365BD8F2BBDA}"/>
              </a:ext>
            </a:extLst>
          </p:cNvPr>
          <p:cNvSpPr txBox="1"/>
          <p:nvPr/>
        </p:nvSpPr>
        <p:spPr>
          <a:xfrm>
            <a:off x="3014245" y="5259736"/>
            <a:ext cx="5263882" cy="1316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REST APIS</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endParaRPr b="0">
              <a:latin typeface="Arial" panose="020B0604020202020204" pitchFamily="34" charset="0"/>
              <a:cs typeface="Arial" panose="020B0604020202020204" pitchFamily="34" charset="0"/>
            </a:endParaRPr>
          </a:p>
        </p:txBody>
      </p:sp>
      <p:pic>
        <p:nvPicPr>
          <p:cNvPr id="61" name="Graphic 170" descr="Graphic 170">
            <a:extLst>
              <a:ext uri="{FF2B5EF4-FFF2-40B4-BE49-F238E27FC236}">
                <a16:creationId xmlns:a16="http://schemas.microsoft.com/office/drawing/2014/main" id="{F16572E6-E7C4-7B47-B6C9-60915D0C5E2C}"/>
              </a:ext>
            </a:extLst>
          </p:cNvPr>
          <p:cNvPicPr>
            <a:picLocks noChangeAspect="1"/>
          </p:cNvPicPr>
          <p:nvPr/>
        </p:nvPicPr>
        <p:blipFill>
          <a:blip r:embed="rId3"/>
          <a:stretch>
            <a:fillRect/>
          </a:stretch>
        </p:blipFill>
        <p:spPr>
          <a:xfrm>
            <a:off x="3108965" y="8131353"/>
            <a:ext cx="762001" cy="762000"/>
          </a:xfrm>
          <a:prstGeom prst="rect">
            <a:avLst/>
          </a:prstGeom>
          <a:ln w="12700">
            <a:miter lim="400000"/>
          </a:ln>
        </p:spPr>
      </p:pic>
      <p:pic>
        <p:nvPicPr>
          <p:cNvPr id="62" name="Graphic 254" descr="Graphic 254">
            <a:extLst>
              <a:ext uri="{FF2B5EF4-FFF2-40B4-BE49-F238E27FC236}">
                <a16:creationId xmlns:a16="http://schemas.microsoft.com/office/drawing/2014/main" id="{6E6120FD-FB30-8F47-B790-AB9E34CD0409}"/>
              </a:ext>
            </a:extLst>
          </p:cNvPr>
          <p:cNvPicPr>
            <a:picLocks noChangeAspect="1"/>
          </p:cNvPicPr>
          <p:nvPr/>
        </p:nvPicPr>
        <p:blipFill>
          <a:blip r:embed="rId4"/>
          <a:stretch>
            <a:fillRect/>
          </a:stretch>
        </p:blipFill>
        <p:spPr>
          <a:xfrm>
            <a:off x="9559113" y="8131353"/>
            <a:ext cx="762001" cy="762000"/>
          </a:xfrm>
          <a:prstGeom prst="rect">
            <a:avLst/>
          </a:prstGeom>
          <a:ln w="12700">
            <a:miter lim="400000"/>
          </a:ln>
        </p:spPr>
      </p:pic>
      <p:pic>
        <p:nvPicPr>
          <p:cNvPr id="63" name="Graphic 179" descr="Graphic 179">
            <a:extLst>
              <a:ext uri="{FF2B5EF4-FFF2-40B4-BE49-F238E27FC236}">
                <a16:creationId xmlns:a16="http://schemas.microsoft.com/office/drawing/2014/main" id="{50ECD23D-4EAE-7E4A-BEA2-6AC4CDABDF2C}"/>
              </a:ext>
            </a:extLst>
          </p:cNvPr>
          <p:cNvPicPr>
            <a:picLocks noChangeAspect="1"/>
          </p:cNvPicPr>
          <p:nvPr/>
        </p:nvPicPr>
        <p:blipFill>
          <a:blip r:embed="rId5"/>
          <a:stretch>
            <a:fillRect/>
          </a:stretch>
        </p:blipFill>
        <p:spPr>
          <a:xfrm>
            <a:off x="16788924" y="8194853"/>
            <a:ext cx="762001" cy="762000"/>
          </a:xfrm>
          <a:prstGeom prst="rect">
            <a:avLst/>
          </a:prstGeom>
          <a:ln w="12700">
            <a:miter lim="400000"/>
          </a:ln>
        </p:spPr>
      </p:pic>
      <p:pic>
        <p:nvPicPr>
          <p:cNvPr id="64" name="Graphic 61" descr="Graphic 61">
            <a:extLst>
              <a:ext uri="{FF2B5EF4-FFF2-40B4-BE49-F238E27FC236}">
                <a16:creationId xmlns:a16="http://schemas.microsoft.com/office/drawing/2014/main" id="{645B0889-53A0-7446-B06B-62FF161E11B9}"/>
              </a:ext>
            </a:extLst>
          </p:cNvPr>
          <p:cNvPicPr>
            <a:picLocks noChangeAspect="1"/>
          </p:cNvPicPr>
          <p:nvPr/>
        </p:nvPicPr>
        <p:blipFill>
          <a:blip r:embed="rId6"/>
          <a:stretch>
            <a:fillRect/>
          </a:stretch>
        </p:blipFill>
        <p:spPr>
          <a:xfrm>
            <a:off x="16788924" y="3547085"/>
            <a:ext cx="762001" cy="762001"/>
          </a:xfrm>
          <a:prstGeom prst="rect">
            <a:avLst/>
          </a:prstGeom>
          <a:ln w="12700">
            <a:miter lim="400000"/>
          </a:ln>
        </p:spPr>
      </p:pic>
      <p:pic>
        <p:nvPicPr>
          <p:cNvPr id="65" name="Graphic 323" descr="Graphic 323">
            <a:extLst>
              <a:ext uri="{FF2B5EF4-FFF2-40B4-BE49-F238E27FC236}">
                <a16:creationId xmlns:a16="http://schemas.microsoft.com/office/drawing/2014/main" id="{A326081A-D67C-1A47-BDED-EB2932060ED9}"/>
              </a:ext>
            </a:extLst>
          </p:cNvPr>
          <p:cNvPicPr>
            <a:picLocks noChangeAspect="1"/>
          </p:cNvPicPr>
          <p:nvPr/>
        </p:nvPicPr>
        <p:blipFill>
          <a:blip r:embed="rId7"/>
          <a:stretch>
            <a:fillRect/>
          </a:stretch>
        </p:blipFill>
        <p:spPr>
          <a:xfrm>
            <a:off x="9597213" y="3547085"/>
            <a:ext cx="762001" cy="762001"/>
          </a:xfrm>
          <a:prstGeom prst="rect">
            <a:avLst/>
          </a:prstGeom>
          <a:ln w="12700">
            <a:miter lim="400000"/>
          </a:ln>
        </p:spPr>
      </p:pic>
      <p:pic>
        <p:nvPicPr>
          <p:cNvPr id="66" name="Graphic 142" descr="Graphic 142">
            <a:extLst>
              <a:ext uri="{FF2B5EF4-FFF2-40B4-BE49-F238E27FC236}">
                <a16:creationId xmlns:a16="http://schemas.microsoft.com/office/drawing/2014/main" id="{AC540FDE-76C0-3648-9687-8A85A82294EC}"/>
              </a:ext>
            </a:extLst>
          </p:cNvPr>
          <p:cNvPicPr>
            <a:picLocks noChangeAspect="1"/>
          </p:cNvPicPr>
          <p:nvPr/>
        </p:nvPicPr>
        <p:blipFill>
          <a:blip r:embed="rId8"/>
          <a:stretch>
            <a:fillRect/>
          </a:stretch>
        </p:blipFill>
        <p:spPr>
          <a:xfrm>
            <a:off x="3108965" y="3547085"/>
            <a:ext cx="762001" cy="762001"/>
          </a:xfrm>
          <a:prstGeom prst="rect">
            <a:avLst/>
          </a:prstGeom>
          <a:ln w="12700">
            <a:miter lim="400000"/>
          </a:ln>
        </p:spPr>
      </p:pic>
      <p:sp>
        <p:nvSpPr>
          <p:cNvPr id="67" name="ELEMENT 1…">
            <a:extLst>
              <a:ext uri="{FF2B5EF4-FFF2-40B4-BE49-F238E27FC236}">
                <a16:creationId xmlns:a16="http://schemas.microsoft.com/office/drawing/2014/main" id="{59D24452-6E36-EB43-B900-ABB9C4775AE9}"/>
              </a:ext>
            </a:extLst>
          </p:cNvPr>
          <p:cNvSpPr txBox="1"/>
          <p:nvPr/>
        </p:nvSpPr>
        <p:spPr>
          <a:xfrm>
            <a:off x="9559113" y="5259736"/>
            <a:ext cx="5263882" cy="1316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security</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endParaRPr b="0">
              <a:latin typeface="Arial" panose="020B0604020202020204" pitchFamily="34" charset="0"/>
              <a:cs typeface="Arial" panose="020B0604020202020204" pitchFamily="34" charset="0"/>
            </a:endParaRPr>
          </a:p>
        </p:txBody>
      </p:sp>
      <p:sp>
        <p:nvSpPr>
          <p:cNvPr id="68" name="ELEMENT 1…">
            <a:extLst>
              <a:ext uri="{FF2B5EF4-FFF2-40B4-BE49-F238E27FC236}">
                <a16:creationId xmlns:a16="http://schemas.microsoft.com/office/drawing/2014/main" id="{6CF98CCB-BAB2-5C41-B523-EE5386366CD8}"/>
              </a:ext>
            </a:extLst>
          </p:cNvPr>
          <p:cNvSpPr txBox="1"/>
          <p:nvPr/>
        </p:nvSpPr>
        <p:spPr>
          <a:xfrm>
            <a:off x="16747357" y="5259736"/>
            <a:ext cx="5263882" cy="1316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versioning</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endParaRPr b="0">
              <a:latin typeface="Arial" panose="020B0604020202020204" pitchFamily="34" charset="0"/>
              <a:cs typeface="Arial" panose="020B0604020202020204" pitchFamily="34" charset="0"/>
            </a:endParaRPr>
          </a:p>
        </p:txBody>
      </p:sp>
      <p:sp>
        <p:nvSpPr>
          <p:cNvPr id="69" name="ELEMENT 1…">
            <a:extLst>
              <a:ext uri="{FF2B5EF4-FFF2-40B4-BE49-F238E27FC236}">
                <a16:creationId xmlns:a16="http://schemas.microsoft.com/office/drawing/2014/main" id="{EC97EBCF-4C28-1743-8A2C-248EDE7887B8}"/>
              </a:ext>
            </a:extLst>
          </p:cNvPr>
          <p:cNvSpPr txBox="1"/>
          <p:nvPr/>
        </p:nvSpPr>
        <p:spPr>
          <a:xfrm>
            <a:off x="3014245" y="9817963"/>
            <a:ext cx="5263882" cy="1316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testing</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endParaRPr b="0">
              <a:latin typeface="Arial" panose="020B0604020202020204" pitchFamily="34" charset="0"/>
              <a:cs typeface="Arial" panose="020B0604020202020204" pitchFamily="34" charset="0"/>
            </a:endParaRPr>
          </a:p>
        </p:txBody>
      </p:sp>
      <p:sp>
        <p:nvSpPr>
          <p:cNvPr id="70" name="ELEMENT 1…">
            <a:extLst>
              <a:ext uri="{FF2B5EF4-FFF2-40B4-BE49-F238E27FC236}">
                <a16:creationId xmlns:a16="http://schemas.microsoft.com/office/drawing/2014/main" id="{37FDE460-6368-EC4E-A0DC-780555A2E00B}"/>
              </a:ext>
            </a:extLst>
          </p:cNvPr>
          <p:cNvSpPr txBox="1"/>
          <p:nvPr/>
        </p:nvSpPr>
        <p:spPr>
          <a:xfrm>
            <a:off x="9559113" y="9817963"/>
            <a:ext cx="5263882" cy="1316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deployment</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endParaRPr b="0">
              <a:latin typeface="Arial" panose="020B0604020202020204" pitchFamily="34" charset="0"/>
              <a:cs typeface="Arial" panose="020B0604020202020204" pitchFamily="34" charset="0"/>
            </a:endParaRPr>
          </a:p>
        </p:txBody>
      </p:sp>
      <p:sp>
        <p:nvSpPr>
          <p:cNvPr id="71" name="ELEMENT 1…">
            <a:extLst>
              <a:ext uri="{FF2B5EF4-FFF2-40B4-BE49-F238E27FC236}">
                <a16:creationId xmlns:a16="http://schemas.microsoft.com/office/drawing/2014/main" id="{2D260440-1656-B04E-BAD0-6FC733421DFA}"/>
              </a:ext>
            </a:extLst>
          </p:cNvPr>
          <p:cNvSpPr txBox="1"/>
          <p:nvPr/>
        </p:nvSpPr>
        <p:spPr>
          <a:xfrm>
            <a:off x="16747357" y="9817963"/>
            <a:ext cx="5263882" cy="1316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a:t>quality attributes</a:t>
            </a:r>
            <a:endParaRP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p>
          <a:p>
            <a:pPr marL="162900" indent="-162900" defTabSz="821531">
              <a:lnSpc>
                <a:spcPct val="100000"/>
              </a:lnSpc>
              <a:spcBef>
                <a:spcPts val="12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b="0">
                <a:latin typeface="Arial" panose="020B0604020202020204" pitchFamily="34" charset="0"/>
                <a:cs typeface="Arial" panose="020B0604020202020204" pitchFamily="34" charset="0"/>
              </a:rPr>
              <a:t>Lorem ipsum dolor</a:t>
            </a:r>
            <a:endParaRPr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5748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88</a:t>
            </a:fld>
            <a:endParaRPr/>
          </a:p>
        </p:txBody>
      </p:sp>
      <p:sp>
        <p:nvSpPr>
          <p:cNvPr id="770" name="Client Name  Presentation Title  -  1. Chapter Name"/>
          <p:cNvSpPr txBox="1">
            <a:spLocks noGrp="1"/>
          </p:cNvSpPr>
          <p:nvPr>
            <p:ph type="body" sz="quarter" idx="13"/>
          </p:nvPr>
        </p:nvSpPr>
        <p:spPr>
          <a:xfrm>
            <a:off x="1703286" y="210051"/>
            <a:ext cx="10472418"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1.4</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Technical Guidelines &amp; Best Practices – Template 2</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Technical guidelines &amp; best practices</a:t>
            </a:r>
            <a:endParaRPr/>
          </a:p>
        </p:txBody>
      </p:sp>
      <p:sp>
        <p:nvSpPr>
          <p:cNvPr id="47" name="Slide Number">
            <a:extLst>
              <a:ext uri="{FF2B5EF4-FFF2-40B4-BE49-F238E27FC236}">
                <a16:creationId xmlns:a16="http://schemas.microsoft.com/office/drawing/2014/main" id="{DA3384A1-B189-9D44-922C-E2CA370A982B}"/>
              </a:ext>
            </a:extLst>
          </p:cNvPr>
          <p:cNvSpPr txBox="1">
            <a:spLocks/>
          </p:cNvSpPr>
          <p:nvPr/>
        </p:nvSpPr>
        <p:spPr>
          <a:xfrm>
            <a:off x="23891648" y="13927799"/>
            <a:ext cx="381596" cy="3841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1531"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a:lstStyle>
          <a:p>
            <a:fld id="{86CB4B4D-7CA3-9044-876B-883B54F8677D}" type="slidenum">
              <a:rPr lang="en-RO" smtClean="0"/>
              <a:pPr/>
              <a:t>88</a:t>
            </a:fld>
            <a:endParaRPr lang="en-RO"/>
          </a:p>
        </p:txBody>
      </p:sp>
      <p:grpSp>
        <p:nvGrpSpPr>
          <p:cNvPr id="24" name="Group">
            <a:extLst>
              <a:ext uri="{FF2B5EF4-FFF2-40B4-BE49-F238E27FC236}">
                <a16:creationId xmlns:a16="http://schemas.microsoft.com/office/drawing/2014/main" id="{5CBF2747-A36A-1940-AD5F-752AF04B7C12}"/>
              </a:ext>
            </a:extLst>
          </p:cNvPr>
          <p:cNvGrpSpPr/>
          <p:nvPr/>
        </p:nvGrpSpPr>
        <p:grpSpPr>
          <a:xfrm>
            <a:off x="1787525" y="4840699"/>
            <a:ext cx="3165476" cy="3165476"/>
            <a:chOff x="0" y="0"/>
            <a:chExt cx="3165475" cy="3165475"/>
          </a:xfrm>
        </p:grpSpPr>
        <p:sp>
          <p:nvSpPr>
            <p:cNvPr id="25" name="Square">
              <a:extLst>
                <a:ext uri="{FF2B5EF4-FFF2-40B4-BE49-F238E27FC236}">
                  <a16:creationId xmlns:a16="http://schemas.microsoft.com/office/drawing/2014/main" id="{1B673307-13C5-5641-9664-83BF174FB6A6}"/>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6" name="20%…">
              <a:extLst>
                <a:ext uri="{FF2B5EF4-FFF2-40B4-BE49-F238E27FC236}">
                  <a16:creationId xmlns:a16="http://schemas.microsoft.com/office/drawing/2014/main" id="{0F2C6F47-A66A-1B46-9586-002AB3D9F934}"/>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p>
              <a:pPr>
                <a:lnSpc>
                  <a:spcPct val="100000"/>
                </a:lnSpc>
                <a:spcBef>
                  <a:spcPts val="2000"/>
                </a:spcBef>
              </a:pPr>
              <a:r>
                <a:rPr lang="en-US"/>
                <a:t>Identify the new </a:t>
              </a:r>
              <a:r>
                <a:rPr lang="en-US" err="1"/>
                <a:t>api</a:t>
              </a:r>
              <a:r>
                <a:rPr lang="en-US"/>
                <a:t> requirements</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27" name="Group">
            <a:extLst>
              <a:ext uri="{FF2B5EF4-FFF2-40B4-BE49-F238E27FC236}">
                <a16:creationId xmlns:a16="http://schemas.microsoft.com/office/drawing/2014/main" id="{7293D54D-542C-CC44-ACF4-1F40E82DA0F8}"/>
              </a:ext>
            </a:extLst>
          </p:cNvPr>
          <p:cNvGrpSpPr/>
          <p:nvPr/>
        </p:nvGrpSpPr>
        <p:grpSpPr>
          <a:xfrm>
            <a:off x="8403478" y="4840699"/>
            <a:ext cx="3165476" cy="3165476"/>
            <a:chOff x="0" y="0"/>
            <a:chExt cx="3165475" cy="3165475"/>
          </a:xfrm>
        </p:grpSpPr>
        <p:sp>
          <p:nvSpPr>
            <p:cNvPr id="28" name="Square">
              <a:extLst>
                <a:ext uri="{FF2B5EF4-FFF2-40B4-BE49-F238E27FC236}">
                  <a16:creationId xmlns:a16="http://schemas.microsoft.com/office/drawing/2014/main" id="{090A52C3-3EB8-894A-9C1E-A1724C161BD5}"/>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29" name="20%…">
              <a:extLst>
                <a:ext uri="{FF2B5EF4-FFF2-40B4-BE49-F238E27FC236}">
                  <a16:creationId xmlns:a16="http://schemas.microsoft.com/office/drawing/2014/main" id="{4329411D-4123-754E-B339-FAFB4F9619D5}"/>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p>
              <a:pPr>
                <a:lnSpc>
                  <a:spcPct val="100000"/>
                </a:lnSpc>
                <a:spcBef>
                  <a:spcPts val="2000"/>
                </a:spcBef>
              </a:pPr>
              <a:r>
                <a:rPr lang="en-US"/>
                <a:t>Analyze how this can be achieved from existing </a:t>
              </a:r>
              <a:r>
                <a:rPr lang="en-US" err="1"/>
                <a:t>api</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30" name="Group">
            <a:extLst>
              <a:ext uri="{FF2B5EF4-FFF2-40B4-BE49-F238E27FC236}">
                <a16:creationId xmlns:a16="http://schemas.microsoft.com/office/drawing/2014/main" id="{A0F9F21B-1B76-D14C-B660-6BD7FF8A13C8}"/>
              </a:ext>
            </a:extLst>
          </p:cNvPr>
          <p:cNvGrpSpPr/>
          <p:nvPr/>
        </p:nvGrpSpPr>
        <p:grpSpPr>
          <a:xfrm>
            <a:off x="1787525" y="10111946"/>
            <a:ext cx="3165476" cy="3165476"/>
            <a:chOff x="0" y="0"/>
            <a:chExt cx="3165475" cy="3165475"/>
          </a:xfrm>
        </p:grpSpPr>
        <p:sp>
          <p:nvSpPr>
            <p:cNvPr id="31" name="Square">
              <a:extLst>
                <a:ext uri="{FF2B5EF4-FFF2-40B4-BE49-F238E27FC236}">
                  <a16:creationId xmlns:a16="http://schemas.microsoft.com/office/drawing/2014/main" id="{A32ABCC4-06C3-FA49-9E60-F034529A0708}"/>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32" name="20%…">
              <a:extLst>
                <a:ext uri="{FF2B5EF4-FFF2-40B4-BE49-F238E27FC236}">
                  <a16:creationId xmlns:a16="http://schemas.microsoft.com/office/drawing/2014/main" id="{109AFBB1-0F93-7745-9583-91D5D67383F1}"/>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p>
              <a:pPr>
                <a:lnSpc>
                  <a:spcPct val="100000"/>
                </a:lnSpc>
                <a:spcBef>
                  <a:spcPts val="2000"/>
                </a:spcBef>
              </a:pPr>
              <a:r>
                <a:rPr lang="en-US" err="1"/>
                <a:t>Publis</a:t>
              </a:r>
              <a:r>
                <a:rPr lang="en-US"/>
                <a:t> the open </a:t>
              </a:r>
              <a:r>
                <a:rPr lang="en-US" err="1"/>
                <a:t>api</a:t>
              </a:r>
              <a:r>
                <a:rPr lang="en-US"/>
                <a:t> contract</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33" name="Group">
            <a:extLst>
              <a:ext uri="{FF2B5EF4-FFF2-40B4-BE49-F238E27FC236}">
                <a16:creationId xmlns:a16="http://schemas.microsoft.com/office/drawing/2014/main" id="{0C3711B5-C84C-CA44-BCF9-D7705F5426B2}"/>
              </a:ext>
            </a:extLst>
          </p:cNvPr>
          <p:cNvGrpSpPr/>
          <p:nvPr/>
        </p:nvGrpSpPr>
        <p:grpSpPr>
          <a:xfrm>
            <a:off x="8403478" y="10111946"/>
            <a:ext cx="3165476" cy="3165476"/>
            <a:chOff x="0" y="0"/>
            <a:chExt cx="3165475" cy="3165475"/>
          </a:xfrm>
        </p:grpSpPr>
        <p:sp>
          <p:nvSpPr>
            <p:cNvPr id="34" name="Square">
              <a:extLst>
                <a:ext uri="{FF2B5EF4-FFF2-40B4-BE49-F238E27FC236}">
                  <a16:creationId xmlns:a16="http://schemas.microsoft.com/office/drawing/2014/main" id="{1420B91F-6B80-E442-AC92-1FD0027C1244}"/>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35" name="20%…">
              <a:extLst>
                <a:ext uri="{FF2B5EF4-FFF2-40B4-BE49-F238E27FC236}">
                  <a16:creationId xmlns:a16="http://schemas.microsoft.com/office/drawing/2014/main" id="{1EDDE57C-28B4-7D4D-B288-B1A7C48EB2EB}"/>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p>
              <a:pPr>
                <a:lnSpc>
                  <a:spcPct val="100000"/>
                </a:lnSpc>
                <a:spcBef>
                  <a:spcPts val="2000"/>
                </a:spcBef>
              </a:pPr>
              <a:r>
                <a:rPr lang="en-US"/>
                <a:t>Create consumer driven tests</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36" name="Group">
            <a:extLst>
              <a:ext uri="{FF2B5EF4-FFF2-40B4-BE49-F238E27FC236}">
                <a16:creationId xmlns:a16="http://schemas.microsoft.com/office/drawing/2014/main" id="{D2E3A193-21C6-884F-BEB4-159112C2269B}"/>
              </a:ext>
            </a:extLst>
          </p:cNvPr>
          <p:cNvGrpSpPr/>
          <p:nvPr/>
        </p:nvGrpSpPr>
        <p:grpSpPr>
          <a:xfrm>
            <a:off x="17009596" y="5780274"/>
            <a:ext cx="3165476" cy="3165476"/>
            <a:chOff x="0" y="0"/>
            <a:chExt cx="3165475" cy="3165475"/>
          </a:xfrm>
        </p:grpSpPr>
        <p:sp>
          <p:nvSpPr>
            <p:cNvPr id="37" name="Square">
              <a:extLst>
                <a:ext uri="{FF2B5EF4-FFF2-40B4-BE49-F238E27FC236}">
                  <a16:creationId xmlns:a16="http://schemas.microsoft.com/office/drawing/2014/main" id="{2AC23833-7D8A-CF43-B2F2-E32CBD794620}"/>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38" name="20%…">
              <a:extLst>
                <a:ext uri="{FF2B5EF4-FFF2-40B4-BE49-F238E27FC236}">
                  <a16:creationId xmlns:a16="http://schemas.microsoft.com/office/drawing/2014/main" id="{F4781850-2E9D-0946-8312-A3147B4D75D1}"/>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p>
              <a:pPr>
                <a:lnSpc>
                  <a:spcPct val="100000"/>
                </a:lnSpc>
                <a:spcBef>
                  <a:spcPts val="2000"/>
                </a:spcBef>
              </a:pPr>
              <a:r>
                <a:rPr lang="en-US"/>
                <a:t>Analyze how this can be achieved from existing </a:t>
              </a:r>
              <a:r>
                <a:rPr lang="en-US" err="1"/>
                <a:t>api</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39" name="Group">
            <a:extLst>
              <a:ext uri="{FF2B5EF4-FFF2-40B4-BE49-F238E27FC236}">
                <a16:creationId xmlns:a16="http://schemas.microsoft.com/office/drawing/2014/main" id="{E1944F1D-54B2-374F-A041-4A3BD1C84AC0}"/>
              </a:ext>
            </a:extLst>
          </p:cNvPr>
          <p:cNvGrpSpPr/>
          <p:nvPr/>
        </p:nvGrpSpPr>
        <p:grpSpPr>
          <a:xfrm>
            <a:off x="17009596" y="10101262"/>
            <a:ext cx="3165476" cy="3165476"/>
            <a:chOff x="0" y="0"/>
            <a:chExt cx="3165475" cy="3165475"/>
          </a:xfrm>
        </p:grpSpPr>
        <p:sp>
          <p:nvSpPr>
            <p:cNvPr id="40" name="Square">
              <a:extLst>
                <a:ext uri="{FF2B5EF4-FFF2-40B4-BE49-F238E27FC236}">
                  <a16:creationId xmlns:a16="http://schemas.microsoft.com/office/drawing/2014/main" id="{A4A95582-65AE-F643-89A4-E9322F3C8F25}"/>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41" name="20%…">
              <a:extLst>
                <a:ext uri="{FF2B5EF4-FFF2-40B4-BE49-F238E27FC236}">
                  <a16:creationId xmlns:a16="http://schemas.microsoft.com/office/drawing/2014/main" id="{537EF9A9-E5D4-1147-AC2C-6A5FB7BA40CA}"/>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p>
              <a:pPr>
                <a:lnSpc>
                  <a:spcPct val="100000"/>
                </a:lnSpc>
                <a:spcBef>
                  <a:spcPts val="2000"/>
                </a:spcBef>
              </a:pPr>
              <a:r>
                <a:rPr lang="en-US"/>
                <a:t>Analyze how this can be achieved from existing </a:t>
              </a:r>
              <a:r>
                <a:rPr lang="en-US" err="1"/>
                <a:t>api</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grpSp>
        <p:nvGrpSpPr>
          <p:cNvPr id="42" name="Group">
            <a:extLst>
              <a:ext uri="{FF2B5EF4-FFF2-40B4-BE49-F238E27FC236}">
                <a16:creationId xmlns:a16="http://schemas.microsoft.com/office/drawing/2014/main" id="{F4B8F255-E914-9641-9745-BD502077A591}"/>
              </a:ext>
            </a:extLst>
          </p:cNvPr>
          <p:cNvGrpSpPr/>
          <p:nvPr/>
        </p:nvGrpSpPr>
        <p:grpSpPr>
          <a:xfrm>
            <a:off x="17009596" y="1459286"/>
            <a:ext cx="3165476" cy="3165476"/>
            <a:chOff x="0" y="0"/>
            <a:chExt cx="3165475" cy="3165475"/>
          </a:xfrm>
        </p:grpSpPr>
        <p:sp>
          <p:nvSpPr>
            <p:cNvPr id="43" name="Square">
              <a:extLst>
                <a:ext uri="{FF2B5EF4-FFF2-40B4-BE49-F238E27FC236}">
                  <a16:creationId xmlns:a16="http://schemas.microsoft.com/office/drawing/2014/main" id="{9DEB4011-69D8-2B4B-98F3-462A04AF5A15}"/>
                </a:ext>
              </a:extLst>
            </p:cNvPr>
            <p:cNvSpPr/>
            <p:nvPr/>
          </p:nvSpPr>
          <p:spPr>
            <a:xfrm>
              <a:off x="0" y="0"/>
              <a:ext cx="3165475" cy="3165475"/>
            </a:xfrm>
            <a:prstGeom prst="rect">
              <a:avLst/>
            </a:prstGeom>
            <a:solidFill>
              <a:srgbClr val="000000"/>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sp>
          <p:nvSpPr>
            <p:cNvPr id="44" name="20%…">
              <a:extLst>
                <a:ext uri="{FF2B5EF4-FFF2-40B4-BE49-F238E27FC236}">
                  <a16:creationId xmlns:a16="http://schemas.microsoft.com/office/drawing/2014/main" id="{F8A1DBDC-B8D4-3644-8E24-35638E2BA654}"/>
                </a:ext>
              </a:extLst>
            </p:cNvPr>
            <p:cNvSpPr txBox="1"/>
            <p:nvPr/>
          </p:nvSpPr>
          <p:spPr>
            <a:xfrm>
              <a:off x="216389" y="215417"/>
              <a:ext cx="2725991" cy="277789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p>
              <a:pPr>
                <a:lnSpc>
                  <a:spcPct val="100000"/>
                </a:lnSpc>
                <a:spcBef>
                  <a:spcPts val="2000"/>
                </a:spcBef>
              </a:pPr>
              <a:r>
                <a:rPr lang="en-US"/>
                <a:t>Analyze how this can be achieved from existing </a:t>
              </a:r>
              <a:r>
                <a:rPr lang="en-US" err="1"/>
                <a:t>api</a:t>
              </a:r>
              <a:endParaRPr/>
            </a:p>
            <a:p>
              <a:pPr defTabSz="821531">
                <a:lnSpc>
                  <a:spcPct val="100000"/>
                </a:lnSpc>
                <a:spcBef>
                  <a:spcPts val="3000"/>
                </a:spcBef>
                <a:defRPr sz="2000" b="0" cap="none" spc="0">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Description goes here in two lines</a:t>
              </a:r>
            </a:p>
          </p:txBody>
        </p:sp>
      </p:grpSp>
      <p:cxnSp>
        <p:nvCxnSpPr>
          <p:cNvPr id="45" name="Straight Connector 44">
            <a:extLst>
              <a:ext uri="{FF2B5EF4-FFF2-40B4-BE49-F238E27FC236}">
                <a16:creationId xmlns:a16="http://schemas.microsoft.com/office/drawing/2014/main" id="{B554B0D0-6C6B-E647-A599-80FA41A0EE49}"/>
              </a:ext>
            </a:extLst>
          </p:cNvPr>
          <p:cNvCxnSpPr>
            <a:cxnSpLocks/>
          </p:cNvCxnSpPr>
          <p:nvPr/>
        </p:nvCxnSpPr>
        <p:spPr>
          <a:xfrm>
            <a:off x="4953001" y="6445061"/>
            <a:ext cx="3450477" cy="1"/>
          </a:xfrm>
          <a:prstGeom prst="line">
            <a:avLst/>
          </a:prstGeom>
          <a:ln w="19050" cap="flat" cmpd="sng" algn="ctr">
            <a:solidFill>
              <a:schemeClr val="accent3">
                <a:lumMod val="50000"/>
                <a:lumOff val="50000"/>
              </a:schemeClr>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57616A6C-ECCD-874A-8189-F5E03947EC9F}"/>
              </a:ext>
            </a:extLst>
          </p:cNvPr>
          <p:cNvCxnSpPr>
            <a:cxnSpLocks/>
          </p:cNvCxnSpPr>
          <p:nvPr/>
        </p:nvCxnSpPr>
        <p:spPr>
          <a:xfrm>
            <a:off x="6371394" y="6445061"/>
            <a:ext cx="613689" cy="0"/>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C78F71C6-1C81-2D48-85D6-A3CAEA0AFF01}"/>
              </a:ext>
            </a:extLst>
          </p:cNvPr>
          <p:cNvCxnSpPr>
            <a:cxnSpLocks/>
          </p:cNvCxnSpPr>
          <p:nvPr/>
        </p:nvCxnSpPr>
        <p:spPr>
          <a:xfrm>
            <a:off x="4953001" y="11716309"/>
            <a:ext cx="3450477" cy="1"/>
          </a:xfrm>
          <a:prstGeom prst="line">
            <a:avLst/>
          </a:prstGeom>
          <a:ln w="19050" cap="flat" cmpd="sng" algn="ctr">
            <a:solidFill>
              <a:schemeClr val="accent3">
                <a:lumMod val="50000"/>
                <a:lumOff val="50000"/>
              </a:schemeClr>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EACFC876-6EC3-AB47-AC06-5DAD7CC965F9}"/>
              </a:ext>
            </a:extLst>
          </p:cNvPr>
          <p:cNvCxnSpPr>
            <a:cxnSpLocks/>
          </p:cNvCxnSpPr>
          <p:nvPr/>
        </p:nvCxnSpPr>
        <p:spPr>
          <a:xfrm>
            <a:off x="6371394" y="11716309"/>
            <a:ext cx="613689" cy="0"/>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1332EE42-9E65-ED44-986D-1DA248905458}"/>
              </a:ext>
            </a:extLst>
          </p:cNvPr>
          <p:cNvCxnSpPr>
            <a:cxnSpLocks/>
          </p:cNvCxnSpPr>
          <p:nvPr/>
        </p:nvCxnSpPr>
        <p:spPr>
          <a:xfrm>
            <a:off x="3353464" y="8018409"/>
            <a:ext cx="16799" cy="2093537"/>
          </a:xfrm>
          <a:prstGeom prst="line">
            <a:avLst/>
          </a:prstGeom>
          <a:ln w="19050" cap="flat" cmpd="sng" algn="ctr">
            <a:solidFill>
              <a:schemeClr val="accent3">
                <a:lumMod val="50000"/>
                <a:lumOff val="50000"/>
              </a:schemeClr>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BA4C67B5-A441-2B4C-ACED-5F9192EAF81B}"/>
              </a:ext>
            </a:extLst>
          </p:cNvPr>
          <p:cNvCxnSpPr>
            <a:cxnSpLocks/>
          </p:cNvCxnSpPr>
          <p:nvPr/>
        </p:nvCxnSpPr>
        <p:spPr>
          <a:xfrm>
            <a:off x="3363815" y="8794202"/>
            <a:ext cx="0" cy="541950"/>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Straight Connector 59">
            <a:extLst>
              <a:ext uri="{FF2B5EF4-FFF2-40B4-BE49-F238E27FC236}">
                <a16:creationId xmlns:a16="http://schemas.microsoft.com/office/drawing/2014/main" id="{663EA494-8610-0A4C-8E85-155FB95DD268}"/>
              </a:ext>
            </a:extLst>
          </p:cNvPr>
          <p:cNvCxnSpPr>
            <a:cxnSpLocks/>
          </p:cNvCxnSpPr>
          <p:nvPr/>
        </p:nvCxnSpPr>
        <p:spPr>
          <a:xfrm>
            <a:off x="11579088" y="6445061"/>
            <a:ext cx="5430508" cy="917951"/>
          </a:xfrm>
          <a:prstGeom prst="line">
            <a:avLst/>
          </a:prstGeom>
          <a:ln w="19050" cap="flat" cmpd="sng" algn="ctr">
            <a:solidFill>
              <a:schemeClr val="accent3">
                <a:lumMod val="50000"/>
                <a:lumOff val="50000"/>
              </a:schemeClr>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6BC63A93-F8A0-9947-835C-E2ABCC962E6F}"/>
              </a:ext>
            </a:extLst>
          </p:cNvPr>
          <p:cNvCxnSpPr>
            <a:cxnSpLocks/>
          </p:cNvCxnSpPr>
          <p:nvPr/>
        </p:nvCxnSpPr>
        <p:spPr>
          <a:xfrm flipV="1">
            <a:off x="11568954" y="3042024"/>
            <a:ext cx="5440642" cy="3381413"/>
          </a:xfrm>
          <a:prstGeom prst="line">
            <a:avLst/>
          </a:prstGeom>
          <a:ln w="19050" cap="flat" cmpd="sng" algn="ctr">
            <a:solidFill>
              <a:schemeClr val="accent3">
                <a:lumMod val="50000"/>
                <a:lumOff val="50000"/>
              </a:schemeClr>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73" name="Straight Connector 72">
            <a:extLst>
              <a:ext uri="{FF2B5EF4-FFF2-40B4-BE49-F238E27FC236}">
                <a16:creationId xmlns:a16="http://schemas.microsoft.com/office/drawing/2014/main" id="{560D36F0-BC76-0A49-AFD9-CDA53C71C34D}"/>
              </a:ext>
            </a:extLst>
          </p:cNvPr>
          <p:cNvCxnSpPr>
            <a:cxnSpLocks/>
          </p:cNvCxnSpPr>
          <p:nvPr/>
        </p:nvCxnSpPr>
        <p:spPr>
          <a:xfrm>
            <a:off x="11568954" y="6423437"/>
            <a:ext cx="5440642" cy="5260563"/>
          </a:xfrm>
          <a:prstGeom prst="line">
            <a:avLst/>
          </a:prstGeom>
          <a:ln w="19050" cap="flat" cmpd="sng" algn="ctr">
            <a:solidFill>
              <a:schemeClr val="accent3">
                <a:lumMod val="50000"/>
                <a:lumOff val="50000"/>
              </a:schemeClr>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24E9D2AF-BC28-804E-8417-99AD8EDBFFF0}"/>
              </a:ext>
            </a:extLst>
          </p:cNvPr>
          <p:cNvCxnSpPr>
            <a:cxnSpLocks/>
          </p:cNvCxnSpPr>
          <p:nvPr/>
        </p:nvCxnSpPr>
        <p:spPr>
          <a:xfrm flipV="1">
            <a:off x="13819115" y="4732730"/>
            <a:ext cx="470160" cy="314638"/>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a16="http://schemas.microsoft.com/office/drawing/2014/main" id="{DC945FE1-73A1-514A-870B-51DCC55E1BFB}"/>
              </a:ext>
            </a:extLst>
          </p:cNvPr>
          <p:cNvCxnSpPr>
            <a:cxnSpLocks/>
          </p:cNvCxnSpPr>
          <p:nvPr/>
        </p:nvCxnSpPr>
        <p:spPr>
          <a:xfrm>
            <a:off x="13819115" y="6823160"/>
            <a:ext cx="572746" cy="80876"/>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a16="http://schemas.microsoft.com/office/drawing/2014/main" id="{4EDB2FB7-813F-0B4E-AE14-440F033F2EA8}"/>
              </a:ext>
            </a:extLst>
          </p:cNvPr>
          <p:cNvCxnSpPr>
            <a:cxnSpLocks/>
          </p:cNvCxnSpPr>
          <p:nvPr/>
        </p:nvCxnSpPr>
        <p:spPr>
          <a:xfrm>
            <a:off x="13819115" y="8625456"/>
            <a:ext cx="470160" cy="42826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30396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89</a:t>
            </a:fld>
            <a:endParaRPr/>
          </a:p>
        </p:txBody>
      </p:sp>
      <p:sp>
        <p:nvSpPr>
          <p:cNvPr id="770" name="Client Name  Presentation Title  -  1. Chapter Name"/>
          <p:cNvSpPr txBox="1">
            <a:spLocks noGrp="1"/>
          </p:cNvSpPr>
          <p:nvPr>
            <p:ph type="body" sz="quarter" idx="13"/>
          </p:nvPr>
        </p:nvSpPr>
        <p:spPr>
          <a:xfrm>
            <a:off x="1703286" y="210051"/>
            <a:ext cx="10472418"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1.4</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Technical Guidelines &amp; Best Practices – Template 2</a:t>
            </a:r>
            <a:endParaRPr b="1" dirty="0">
              <a:solidFill>
                <a:srgbClr val="DE411B"/>
              </a:solidFill>
              <a:latin typeface="+mn-lt"/>
              <a:ea typeface="+mn-ea"/>
              <a:cs typeface="+mn-cs"/>
              <a:sym typeface="Helvetica"/>
            </a:endParaRPr>
          </a:p>
        </p:txBody>
      </p:sp>
      <p:sp>
        <p:nvSpPr>
          <p:cNvPr id="47" name="Slide Number">
            <a:extLst>
              <a:ext uri="{FF2B5EF4-FFF2-40B4-BE49-F238E27FC236}">
                <a16:creationId xmlns:a16="http://schemas.microsoft.com/office/drawing/2014/main" id="{DA3384A1-B189-9D44-922C-E2CA370A982B}"/>
              </a:ext>
            </a:extLst>
          </p:cNvPr>
          <p:cNvSpPr txBox="1">
            <a:spLocks/>
          </p:cNvSpPr>
          <p:nvPr/>
        </p:nvSpPr>
        <p:spPr>
          <a:xfrm>
            <a:off x="23891648" y="13927799"/>
            <a:ext cx="381596" cy="384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1531"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a:lstStyle>
          <a:p>
            <a:fld id="{86CB4B4D-7CA3-9044-876B-883B54F8677D}" type="slidenum">
              <a:rPr lang="en-RO" smtClean="0"/>
              <a:pPr/>
              <a:t>89</a:t>
            </a:fld>
            <a:endParaRPr lang="en-RO"/>
          </a:p>
        </p:txBody>
      </p:sp>
      <p:sp>
        <p:nvSpPr>
          <p:cNvPr id="48" name="Title Placeholder 1">
            <a:extLst>
              <a:ext uri="{FF2B5EF4-FFF2-40B4-BE49-F238E27FC236}">
                <a16:creationId xmlns:a16="http://schemas.microsoft.com/office/drawing/2014/main" id="{CC8B43D4-0AB4-45B8-A50B-ABE298C4AE95}"/>
              </a:ext>
            </a:extLst>
          </p:cNvPr>
          <p:cNvSpPr txBox="1">
            <a:spLocks/>
          </p:cNvSpPr>
          <p:nvPr/>
        </p:nvSpPr>
        <p:spPr>
          <a:xfrm>
            <a:off x="1017641" y="1139569"/>
            <a:ext cx="10220426" cy="843310"/>
          </a:xfrm>
          <a:prstGeom prst="rect">
            <a:avLst/>
          </a:prstGeom>
        </p:spPr>
        <p:txBody>
          <a:bodyPr vert="horz" lIns="0" tIns="91440" rIns="182880" bIns="91440" rtlCol="0" anchor="ctr">
            <a:normAutofit/>
          </a:bodyPr>
          <a:lstStyle>
            <a:lvl1pPr algn="l" defTabSz="914400" rtl="0" eaLnBrk="1" latinLnBrk="0" hangingPunct="1">
              <a:lnSpc>
                <a:spcPct val="90000"/>
              </a:lnSpc>
              <a:spcBef>
                <a:spcPct val="0"/>
              </a:spcBef>
              <a:buNone/>
              <a:defRPr sz="3200" b="1" i="0" kern="1200" spc="-50" baseline="0">
                <a:solidFill>
                  <a:srgbClr val="000000"/>
                </a:solidFill>
                <a:latin typeface="Helvetica" pitchFamily="2" charset="0"/>
                <a:ea typeface="+mj-ea"/>
                <a:cs typeface="+mj-cs"/>
              </a:defRPr>
            </a:lvl1pPr>
          </a:lstStyle>
          <a:p>
            <a:pPr defTabSz="1828800">
              <a:defRPr/>
            </a:pPr>
            <a:r>
              <a:rPr lang="en-US" sz="4000" cap="none" spc="-100"/>
              <a:t>AGILE ARCHITECTURE</a:t>
            </a:r>
            <a:endParaRPr lang="en-GB" sz="4000" cap="none" spc="-100"/>
          </a:p>
        </p:txBody>
      </p:sp>
      <p:cxnSp>
        <p:nvCxnSpPr>
          <p:cNvPr id="49" name="Straight Connector 48">
            <a:extLst>
              <a:ext uri="{FF2B5EF4-FFF2-40B4-BE49-F238E27FC236}">
                <a16:creationId xmlns:a16="http://schemas.microsoft.com/office/drawing/2014/main" id="{5E06FE6A-D0F5-48E4-BD70-48D7AC436C90}"/>
              </a:ext>
            </a:extLst>
          </p:cNvPr>
          <p:cNvCxnSpPr>
            <a:cxnSpLocks/>
          </p:cNvCxnSpPr>
          <p:nvPr/>
        </p:nvCxnSpPr>
        <p:spPr>
          <a:xfrm>
            <a:off x="1005229" y="2114994"/>
            <a:ext cx="1441450" cy="0"/>
          </a:xfrm>
          <a:prstGeom prst="line">
            <a:avLst/>
          </a:prstGeom>
          <a:ln w="31750">
            <a:solidFill>
              <a:srgbClr val="DD411D"/>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3C25489-54EB-4E5E-B0D8-2520D38213D5}"/>
              </a:ext>
            </a:extLst>
          </p:cNvPr>
          <p:cNvSpPr txBox="1"/>
          <p:nvPr/>
        </p:nvSpPr>
        <p:spPr>
          <a:xfrm>
            <a:off x="1005228" y="2341183"/>
            <a:ext cx="18977204" cy="397032"/>
          </a:xfrm>
          <a:prstGeom prst="rect">
            <a:avLst/>
          </a:prstGeom>
          <a:noFill/>
        </p:spPr>
        <p:txBody>
          <a:bodyPr wrap="square" rtlCol="0">
            <a:spAutoFit/>
          </a:bodyPr>
          <a:lstStyle/>
          <a:p>
            <a:r>
              <a:rPr lang="en-US" sz="2200">
                <a:solidFill>
                  <a:schemeClr val="tx1">
                    <a:lumMod val="85000"/>
                    <a:lumOff val="15000"/>
                  </a:schemeClr>
                </a:solidFill>
                <a:latin typeface="Helvetica" pitchFamily="2" charset="0"/>
              </a:rPr>
              <a:t>Industry leading practices and techniques in order to ensure technical excellence:​</a:t>
            </a:r>
            <a:endParaRPr lang="en-RO" sz="2200">
              <a:solidFill>
                <a:schemeClr val="tx1">
                  <a:lumMod val="85000"/>
                  <a:lumOff val="15000"/>
                </a:schemeClr>
              </a:solidFill>
              <a:latin typeface="Helvetica" pitchFamily="2" charset="0"/>
            </a:endParaRPr>
          </a:p>
        </p:txBody>
      </p:sp>
      <p:grpSp>
        <p:nvGrpSpPr>
          <p:cNvPr id="51" name="Group">
            <a:extLst>
              <a:ext uri="{FF2B5EF4-FFF2-40B4-BE49-F238E27FC236}">
                <a16:creationId xmlns:a16="http://schemas.microsoft.com/office/drawing/2014/main" id="{80F06C9D-B29E-41E4-B1AF-4193C58514B6}"/>
              </a:ext>
            </a:extLst>
          </p:cNvPr>
          <p:cNvGrpSpPr/>
          <p:nvPr/>
        </p:nvGrpSpPr>
        <p:grpSpPr>
          <a:xfrm>
            <a:off x="7654916" y="2870195"/>
            <a:ext cx="16022646" cy="8633534"/>
            <a:chOff x="472877" y="-275059"/>
            <a:chExt cx="16022645" cy="8633534"/>
          </a:xfrm>
        </p:grpSpPr>
        <p:sp>
          <p:nvSpPr>
            <p:cNvPr id="52" name="Rectangle">
              <a:extLst>
                <a:ext uri="{FF2B5EF4-FFF2-40B4-BE49-F238E27FC236}">
                  <a16:creationId xmlns:a16="http://schemas.microsoft.com/office/drawing/2014/main" id="{C18C91D8-F66B-4187-A2AD-9703FCB799DE}"/>
                </a:ext>
              </a:extLst>
            </p:cNvPr>
            <p:cNvSpPr/>
            <p:nvPr/>
          </p:nvSpPr>
          <p:spPr>
            <a:xfrm>
              <a:off x="479499" y="6581128"/>
              <a:ext cx="15912641" cy="635001"/>
            </a:xfrm>
            <a:prstGeom prst="rect">
              <a:avLst/>
            </a:prstGeom>
            <a:solidFill>
              <a:srgbClr val="000000"/>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sp>
          <p:nvSpPr>
            <p:cNvPr id="53" name="We create Business Clarity and Technology Strategy from your Architecture, to maximise platforms and increase the value of it to your business…">
              <a:extLst>
                <a:ext uri="{FF2B5EF4-FFF2-40B4-BE49-F238E27FC236}">
                  <a16:creationId xmlns:a16="http://schemas.microsoft.com/office/drawing/2014/main" id="{7B2E5A4A-E23B-4830-8E69-934627DBBB24}"/>
                </a:ext>
              </a:extLst>
            </p:cNvPr>
            <p:cNvSpPr txBox="1"/>
            <p:nvPr/>
          </p:nvSpPr>
          <p:spPr>
            <a:xfrm>
              <a:off x="479499" y="-275059"/>
              <a:ext cx="16016023" cy="704513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t">
              <a:spAutoFit/>
            </a:bodyPr>
            <a:lstStyle/>
            <a:p>
              <a:pPr algn="l" defTabSz="457200">
                <a:defRPr sz="4000"/>
              </a:pPr>
              <a:r>
                <a:rPr lang="en-GB" sz="4200" spc="-150">
                  <a:solidFill>
                    <a:schemeClr val="bg2"/>
                  </a:solidFill>
                  <a:latin typeface="Helvetica" pitchFamily="2" charset="0"/>
                </a:rPr>
                <a:t>WE CREATE </a:t>
              </a:r>
              <a:r>
                <a:rPr lang="en-GB" sz="4200" b="1" spc="-150">
                  <a:solidFill>
                    <a:srgbClr val="DB4025"/>
                  </a:solidFill>
                  <a:latin typeface="Helvetica" pitchFamily="2" charset="0"/>
                </a:rPr>
                <a:t>BUSINESS CLARITY AND TECHNOLOGY STRATEGY FROM YOUR ARCHITECTURE</a:t>
              </a:r>
              <a:r>
                <a:rPr lang="en-GB" sz="4200" spc="-150">
                  <a:latin typeface="Helvetica" pitchFamily="2" charset="0"/>
                </a:rPr>
                <a:t>, </a:t>
              </a:r>
              <a:r>
                <a:rPr lang="en-GB" sz="4200" spc="-150">
                  <a:solidFill>
                    <a:schemeClr val="bg2"/>
                  </a:solidFill>
                  <a:latin typeface="Helvetica" pitchFamily="2" charset="0"/>
                </a:rPr>
                <a:t>TO MAXIMISE PLATFORMS AND </a:t>
              </a:r>
              <a:r>
                <a:rPr lang="en-GB" sz="4200" b="1" spc="-150">
                  <a:solidFill>
                    <a:srgbClr val="DB4025"/>
                  </a:solidFill>
                  <a:latin typeface="Helvetica" pitchFamily="2" charset="0"/>
                </a:rPr>
                <a:t>INCREASE THE VALUE OF IT</a:t>
              </a:r>
              <a:r>
                <a:rPr lang="en-GB" sz="4200" b="1" spc="-150">
                  <a:latin typeface="Helvetica" pitchFamily="2" charset="0"/>
                </a:rPr>
                <a:t> </a:t>
              </a:r>
              <a:r>
                <a:rPr lang="en-GB" sz="4200" spc="-150">
                  <a:solidFill>
                    <a:schemeClr val="bg2"/>
                  </a:solidFill>
                  <a:latin typeface="Helvetica" pitchFamily="2" charset="0"/>
                </a:rPr>
                <a:t>TO YOUR BUSINESS</a:t>
              </a:r>
            </a:p>
            <a:p>
              <a:pPr algn="l" defTabSz="457200">
                <a:lnSpc>
                  <a:spcPts val="4900"/>
                </a:lnSpc>
                <a:defRPr sz="2133" i="1">
                  <a:latin typeface="Arial"/>
                  <a:ea typeface="Arial"/>
                  <a:cs typeface="Arial"/>
                  <a:sym typeface="Arial"/>
                </a:defRPr>
              </a:pPr>
              <a:endParaRPr lang="en-GB">
                <a:solidFill>
                  <a:schemeClr val="bg2"/>
                </a:solidFill>
                <a:latin typeface="Helvetica" pitchFamily="2" charset="0"/>
              </a:endParaRPr>
            </a:p>
            <a:p>
              <a:pPr marL="228600" indent="-228600" algn="l" defTabSz="457200">
                <a:spcAft>
                  <a:spcPts val="2400"/>
                </a:spcAft>
                <a:buSzPct val="100000"/>
                <a:buChar char="‣"/>
                <a:defRPr sz="3000"/>
              </a:pPr>
              <a:r>
                <a:rPr sz="2800">
                  <a:solidFill>
                    <a:schemeClr val="bg2"/>
                  </a:solidFill>
                  <a:latin typeface="Helvetica" pitchFamily="2" charset="0"/>
                </a:rPr>
                <a:t>Embracing change with an incremental approach to architecture</a:t>
              </a:r>
            </a:p>
            <a:p>
              <a:pPr marL="228600" indent="-228600" algn="l" defTabSz="457200">
                <a:spcAft>
                  <a:spcPts val="2400"/>
                </a:spcAft>
                <a:buSzPct val="100000"/>
                <a:buChar char="‣"/>
                <a:defRPr sz="3000"/>
              </a:pPr>
              <a:r>
                <a:rPr sz="2800">
                  <a:solidFill>
                    <a:schemeClr val="bg2"/>
                  </a:solidFill>
                  <a:latin typeface="Helvetica" pitchFamily="2" charset="0"/>
                </a:rPr>
                <a:t>Identifying and delivering the architecture that enables you to become competitive </a:t>
              </a:r>
              <a:br>
                <a:rPr lang="en-GB" sz="2800">
                  <a:solidFill>
                    <a:schemeClr val="bg2"/>
                  </a:solidFill>
                  <a:latin typeface="Helvetica" pitchFamily="2" charset="0"/>
                </a:rPr>
              </a:br>
              <a:r>
                <a:rPr sz="2800">
                  <a:solidFill>
                    <a:schemeClr val="bg2"/>
                  </a:solidFill>
                  <a:latin typeface="Helvetica" pitchFamily="2" charset="0"/>
                </a:rPr>
                <a:t>in the market place</a:t>
              </a:r>
            </a:p>
            <a:p>
              <a:pPr marL="228600" indent="-228600" algn="l" defTabSz="457200">
                <a:spcAft>
                  <a:spcPts val="2400"/>
                </a:spcAft>
                <a:buSzPct val="100000"/>
                <a:buChar char="‣"/>
                <a:defRPr sz="3000"/>
              </a:pPr>
              <a:r>
                <a:rPr sz="2800">
                  <a:solidFill>
                    <a:schemeClr val="bg2"/>
                  </a:solidFill>
                  <a:latin typeface="Helvetica" pitchFamily="2" charset="0"/>
                </a:rPr>
                <a:t>Investigation and analysis techniques that put business value first</a:t>
              </a:r>
            </a:p>
            <a:p>
              <a:pPr marL="228600" indent="-228600" algn="l" defTabSz="457200">
                <a:spcAft>
                  <a:spcPts val="2400"/>
                </a:spcAft>
                <a:buSzPct val="100000"/>
                <a:buChar char="‣"/>
                <a:defRPr sz="3000"/>
              </a:pPr>
              <a:r>
                <a:rPr sz="2800">
                  <a:solidFill>
                    <a:schemeClr val="bg2"/>
                  </a:solidFill>
                  <a:latin typeface="Helvetica" pitchFamily="2" charset="0"/>
                </a:rPr>
                <a:t>Engagement approaches that scale and adapt to your business</a:t>
              </a:r>
            </a:p>
            <a:p>
              <a:pPr algn="l" defTabSz="457200">
                <a:defRPr sz="3000"/>
              </a:pPr>
              <a:endParaRPr>
                <a:latin typeface="Helvetica" pitchFamily="2" charset="0"/>
              </a:endParaRPr>
            </a:p>
          </p:txBody>
        </p:sp>
        <p:sp>
          <p:nvSpPr>
            <p:cNvPr id="54" name="We help you maximise your technology capability to achieve your business goals">
              <a:extLst>
                <a:ext uri="{FF2B5EF4-FFF2-40B4-BE49-F238E27FC236}">
                  <a16:creationId xmlns:a16="http://schemas.microsoft.com/office/drawing/2014/main" id="{AC0C32C8-12F5-437E-82C2-564E77A6395B}"/>
                </a:ext>
              </a:extLst>
            </p:cNvPr>
            <p:cNvSpPr txBox="1"/>
            <p:nvPr/>
          </p:nvSpPr>
          <p:spPr>
            <a:xfrm>
              <a:off x="890612" y="6663158"/>
              <a:ext cx="14207734" cy="4212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defRPr sz="3200">
                  <a:solidFill>
                    <a:srgbClr val="FFFFFF"/>
                  </a:solidFill>
                </a:defRPr>
              </a:lvl1pPr>
            </a:lstStyle>
            <a:p>
              <a:r>
                <a:rPr lang="en-GB" sz="2000" b="1">
                  <a:latin typeface="Helvetica" pitchFamily="2" charset="0"/>
                </a:rPr>
                <a:t>WE HELP YOU MAXIMISE YOUR TECHNOLOGY CAPABILITY TO ACHIEVE YOUR BUSINESS GOALS</a:t>
              </a:r>
            </a:p>
          </p:txBody>
        </p:sp>
        <p:sp>
          <p:nvSpPr>
            <p:cNvPr id="55" name="Triangle">
              <a:extLst>
                <a:ext uri="{FF2B5EF4-FFF2-40B4-BE49-F238E27FC236}">
                  <a16:creationId xmlns:a16="http://schemas.microsoft.com/office/drawing/2014/main" id="{F5F580A9-E71D-4475-AE68-6B47714FA2E8}"/>
                </a:ext>
              </a:extLst>
            </p:cNvPr>
            <p:cNvSpPr/>
            <p:nvPr/>
          </p:nvSpPr>
          <p:spPr>
            <a:xfrm>
              <a:off x="8167485" y="6203086"/>
              <a:ext cx="384176" cy="3841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sp>
          <p:nvSpPr>
            <p:cNvPr id="61" name="Digital Evolution">
              <a:extLst>
                <a:ext uri="{FF2B5EF4-FFF2-40B4-BE49-F238E27FC236}">
                  <a16:creationId xmlns:a16="http://schemas.microsoft.com/office/drawing/2014/main" id="{64A46AAF-6B6D-42F4-8C67-F67F650F40C4}"/>
                </a:ext>
              </a:extLst>
            </p:cNvPr>
            <p:cNvSpPr/>
            <p:nvPr/>
          </p:nvSpPr>
          <p:spPr>
            <a:xfrm>
              <a:off x="472877" y="7588536"/>
              <a:ext cx="7574240" cy="635001"/>
            </a:xfrm>
            <a:prstGeom prst="rect">
              <a:avLst/>
            </a:prstGeom>
            <a:solidFill>
              <a:srgbClr val="000000"/>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noAutofit/>
            </a:bodyPr>
            <a:lstStyle>
              <a:lvl1pPr>
                <a:defRPr sz="3200">
                  <a:solidFill>
                    <a:srgbClr val="FFFFFF"/>
                  </a:solidFill>
                </a:defRPr>
              </a:lvl1pPr>
            </a:lstStyle>
            <a:p>
              <a:pPr algn="ctr"/>
              <a:r>
                <a:rPr sz="2800"/>
                <a:t>Digital Evolution</a:t>
              </a:r>
            </a:p>
          </p:txBody>
        </p:sp>
        <p:sp>
          <p:nvSpPr>
            <p:cNvPr id="62" name="Agile Transformation">
              <a:extLst>
                <a:ext uri="{FF2B5EF4-FFF2-40B4-BE49-F238E27FC236}">
                  <a16:creationId xmlns:a16="http://schemas.microsoft.com/office/drawing/2014/main" id="{36F6486F-EB7F-4F14-BCA4-6A76663EED0C}"/>
                </a:ext>
              </a:extLst>
            </p:cNvPr>
            <p:cNvSpPr/>
            <p:nvPr/>
          </p:nvSpPr>
          <p:spPr>
            <a:xfrm>
              <a:off x="9654918" y="7588536"/>
              <a:ext cx="6708458" cy="635001"/>
            </a:xfrm>
            <a:prstGeom prst="rect">
              <a:avLst/>
            </a:prstGeom>
            <a:solidFill>
              <a:srgbClr val="000000"/>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numCol="1" anchor="ctr">
              <a:noAutofit/>
            </a:bodyPr>
            <a:lstStyle>
              <a:lvl1pPr>
                <a:defRPr sz="3200">
                  <a:solidFill>
                    <a:srgbClr val="FFFFFF"/>
                  </a:solidFill>
                </a:defRPr>
              </a:lvl1pPr>
            </a:lstStyle>
            <a:p>
              <a:pPr algn="ctr"/>
              <a:r>
                <a:rPr sz="2800"/>
                <a:t>Agile Transformation</a:t>
              </a:r>
            </a:p>
          </p:txBody>
        </p:sp>
        <p:sp>
          <p:nvSpPr>
            <p:cNvPr id="63" name="+">
              <a:extLst>
                <a:ext uri="{FF2B5EF4-FFF2-40B4-BE49-F238E27FC236}">
                  <a16:creationId xmlns:a16="http://schemas.microsoft.com/office/drawing/2014/main" id="{8D85A71D-F11E-405A-923D-DF7CF6D532CA}"/>
                </a:ext>
              </a:extLst>
            </p:cNvPr>
            <p:cNvSpPr txBox="1"/>
            <p:nvPr/>
          </p:nvSpPr>
          <p:spPr>
            <a:xfrm>
              <a:off x="8563680" y="7453599"/>
              <a:ext cx="574676" cy="90487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p>
              <a:r>
                <a:t>+</a:t>
              </a:r>
            </a:p>
          </p:txBody>
        </p:sp>
      </p:grpSp>
      <p:grpSp>
        <p:nvGrpSpPr>
          <p:cNvPr id="64" name="Group">
            <a:extLst>
              <a:ext uri="{FF2B5EF4-FFF2-40B4-BE49-F238E27FC236}">
                <a16:creationId xmlns:a16="http://schemas.microsoft.com/office/drawing/2014/main" id="{EFAB3FC9-E8B1-4B03-BF45-B89F54E6A0A6}"/>
              </a:ext>
            </a:extLst>
          </p:cNvPr>
          <p:cNvGrpSpPr/>
          <p:nvPr/>
        </p:nvGrpSpPr>
        <p:grpSpPr>
          <a:xfrm>
            <a:off x="2685706" y="3961947"/>
            <a:ext cx="4288889" cy="6678565"/>
            <a:chOff x="1763693" y="155018"/>
            <a:chExt cx="4288889" cy="6678565"/>
          </a:xfrm>
        </p:grpSpPr>
        <p:sp>
          <p:nvSpPr>
            <p:cNvPr id="65" name="Agile">
              <a:extLst>
                <a:ext uri="{FF2B5EF4-FFF2-40B4-BE49-F238E27FC236}">
                  <a16:creationId xmlns:a16="http://schemas.microsoft.com/office/drawing/2014/main" id="{555213C6-29A9-44F4-971B-B42D55373C9D}"/>
                </a:ext>
              </a:extLst>
            </p:cNvPr>
            <p:cNvSpPr txBox="1"/>
            <p:nvPr/>
          </p:nvSpPr>
          <p:spPr>
            <a:xfrm>
              <a:off x="1774168" y="155018"/>
              <a:ext cx="1614223" cy="75982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lgn="l">
                <a:defRPr sz="4000">
                  <a:solidFill>
                    <a:srgbClr val="EB2624"/>
                  </a:solidFill>
                </a:defRPr>
              </a:lvl1pPr>
            </a:lstStyle>
            <a:p>
              <a:r>
                <a:rPr lang="en-GB" b="1" spc="-150">
                  <a:solidFill>
                    <a:srgbClr val="DB4025"/>
                  </a:solidFill>
                  <a:latin typeface="Helvetica" pitchFamily="2" charset="0"/>
                </a:rPr>
                <a:t>AGILE</a:t>
              </a:r>
              <a:endParaRPr b="1" spc="-150">
                <a:solidFill>
                  <a:srgbClr val="DB4025"/>
                </a:solidFill>
                <a:latin typeface="Helvetica" pitchFamily="2" charset="0"/>
              </a:endParaRPr>
            </a:p>
          </p:txBody>
        </p:sp>
        <p:sp>
          <p:nvSpPr>
            <p:cNvPr id="66" name="Architectural">
              <a:extLst>
                <a:ext uri="{FF2B5EF4-FFF2-40B4-BE49-F238E27FC236}">
                  <a16:creationId xmlns:a16="http://schemas.microsoft.com/office/drawing/2014/main" id="{20B61106-A8E5-4CBF-80FE-D59E8E314BF2}"/>
                </a:ext>
              </a:extLst>
            </p:cNvPr>
            <p:cNvSpPr txBox="1"/>
            <p:nvPr/>
          </p:nvSpPr>
          <p:spPr>
            <a:xfrm>
              <a:off x="1774168" y="1983524"/>
              <a:ext cx="4278414" cy="75982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lgn="l">
                <a:defRPr sz="4000">
                  <a:solidFill>
                    <a:srgbClr val="EB2624"/>
                  </a:solidFill>
                </a:defRPr>
              </a:lvl1pPr>
            </a:lstStyle>
            <a:p>
              <a:r>
                <a:rPr lang="en-GB" b="1" spc="-150">
                  <a:solidFill>
                    <a:srgbClr val="DB4025"/>
                  </a:solidFill>
                  <a:latin typeface="Helvetica" pitchFamily="2" charset="0"/>
                </a:rPr>
                <a:t>ARCHITECTURAL</a:t>
              </a:r>
              <a:endParaRPr b="1" spc="-150">
                <a:solidFill>
                  <a:srgbClr val="DB4025"/>
                </a:solidFill>
                <a:latin typeface="Helvetica" pitchFamily="2" charset="0"/>
              </a:endParaRPr>
            </a:p>
          </p:txBody>
        </p:sp>
        <p:sp>
          <p:nvSpPr>
            <p:cNvPr id="67" name="Architecture">
              <a:extLst>
                <a:ext uri="{FF2B5EF4-FFF2-40B4-BE49-F238E27FC236}">
                  <a16:creationId xmlns:a16="http://schemas.microsoft.com/office/drawing/2014/main" id="{F0C5552E-C466-4BAA-AF92-A1EE8F896EF6}"/>
                </a:ext>
              </a:extLst>
            </p:cNvPr>
            <p:cNvSpPr txBox="1"/>
            <p:nvPr/>
          </p:nvSpPr>
          <p:spPr>
            <a:xfrm>
              <a:off x="1774168" y="3812029"/>
              <a:ext cx="3927356" cy="75982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lgn="l">
                <a:defRPr sz="4000">
                  <a:solidFill>
                    <a:srgbClr val="EB2624"/>
                  </a:solidFill>
                </a:defRPr>
              </a:lvl1pPr>
            </a:lstStyle>
            <a:p>
              <a:r>
                <a:rPr lang="en-GB" b="1" spc="-150">
                  <a:solidFill>
                    <a:srgbClr val="DB4025"/>
                  </a:solidFill>
                  <a:latin typeface="Helvetica" pitchFamily="2" charset="0"/>
                </a:rPr>
                <a:t>ARCHITECTURE</a:t>
              </a:r>
              <a:endParaRPr b="1" spc="-150">
                <a:solidFill>
                  <a:srgbClr val="DB4025"/>
                </a:solidFill>
                <a:latin typeface="Helvetica" pitchFamily="2" charset="0"/>
              </a:endParaRPr>
            </a:p>
          </p:txBody>
        </p:sp>
        <p:sp>
          <p:nvSpPr>
            <p:cNvPr id="68" name="Capability">
              <a:extLst>
                <a:ext uri="{FF2B5EF4-FFF2-40B4-BE49-F238E27FC236}">
                  <a16:creationId xmlns:a16="http://schemas.microsoft.com/office/drawing/2014/main" id="{861D1059-00A2-4F9D-9E54-BD7E7B3F7C0E}"/>
                </a:ext>
              </a:extLst>
            </p:cNvPr>
            <p:cNvSpPr txBox="1"/>
            <p:nvPr/>
          </p:nvSpPr>
          <p:spPr>
            <a:xfrm>
              <a:off x="1774168" y="5640536"/>
              <a:ext cx="3026469" cy="75982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lgn="l">
                <a:defRPr sz="4000">
                  <a:solidFill>
                    <a:srgbClr val="EB2624"/>
                  </a:solidFill>
                </a:defRPr>
              </a:lvl1pPr>
            </a:lstStyle>
            <a:p>
              <a:r>
                <a:rPr lang="en-GB" b="1" spc="-150">
                  <a:solidFill>
                    <a:srgbClr val="DB4025"/>
                  </a:solidFill>
                  <a:latin typeface="Helvetica" pitchFamily="2" charset="0"/>
                </a:rPr>
                <a:t>CAPABILITY</a:t>
              </a:r>
              <a:endParaRPr b="1" spc="-150">
                <a:solidFill>
                  <a:srgbClr val="DB4025"/>
                </a:solidFill>
                <a:latin typeface="Helvetica" pitchFamily="2" charset="0"/>
              </a:endParaRPr>
            </a:p>
          </p:txBody>
        </p:sp>
        <p:sp>
          <p:nvSpPr>
            <p:cNvPr id="69" name="Architecture">
              <a:extLst>
                <a:ext uri="{FF2B5EF4-FFF2-40B4-BE49-F238E27FC236}">
                  <a16:creationId xmlns:a16="http://schemas.microsoft.com/office/drawing/2014/main" id="{538AAE5B-2A8A-429D-885C-125098663B41}"/>
                </a:ext>
              </a:extLst>
            </p:cNvPr>
            <p:cNvSpPr txBox="1"/>
            <p:nvPr/>
          </p:nvSpPr>
          <p:spPr>
            <a:xfrm>
              <a:off x="1774167" y="788298"/>
              <a:ext cx="3454150" cy="5597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defRPr sz="3000"/>
              </a:lvl1pPr>
            </a:lstStyle>
            <a:p>
              <a:r>
                <a:rPr>
                  <a:solidFill>
                    <a:schemeClr val="bg2"/>
                  </a:solidFill>
                  <a:latin typeface="Helvetica" pitchFamily="2" charset="0"/>
                </a:rPr>
                <a:t>Architecture</a:t>
              </a:r>
            </a:p>
          </p:txBody>
        </p:sp>
        <p:sp>
          <p:nvSpPr>
            <p:cNvPr id="70" name="Leadership">
              <a:extLst>
                <a:ext uri="{FF2B5EF4-FFF2-40B4-BE49-F238E27FC236}">
                  <a16:creationId xmlns:a16="http://schemas.microsoft.com/office/drawing/2014/main" id="{0DF69CD0-5957-415D-9B34-50814AF25111}"/>
                </a:ext>
              </a:extLst>
            </p:cNvPr>
            <p:cNvSpPr txBox="1"/>
            <p:nvPr/>
          </p:nvSpPr>
          <p:spPr>
            <a:xfrm>
              <a:off x="1774168" y="2511992"/>
              <a:ext cx="2853344" cy="5597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defRPr sz="3000"/>
              </a:lvl1pPr>
            </a:lstStyle>
            <a:p>
              <a:r>
                <a:rPr>
                  <a:solidFill>
                    <a:schemeClr val="bg2"/>
                  </a:solidFill>
                  <a:latin typeface="Helvetica" pitchFamily="2" charset="0"/>
                </a:rPr>
                <a:t>Leadership</a:t>
              </a:r>
            </a:p>
          </p:txBody>
        </p:sp>
        <p:sp>
          <p:nvSpPr>
            <p:cNvPr id="71" name="Reviews">
              <a:extLst>
                <a:ext uri="{FF2B5EF4-FFF2-40B4-BE49-F238E27FC236}">
                  <a16:creationId xmlns:a16="http://schemas.microsoft.com/office/drawing/2014/main" id="{39A900E4-69B9-4D2A-A25F-2C474085E01C}"/>
                </a:ext>
              </a:extLst>
            </p:cNvPr>
            <p:cNvSpPr txBox="1"/>
            <p:nvPr/>
          </p:nvSpPr>
          <p:spPr>
            <a:xfrm>
              <a:off x="1763693" y="4349363"/>
              <a:ext cx="2080377" cy="5597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defRPr sz="3000"/>
              </a:lvl1pPr>
            </a:lstStyle>
            <a:p>
              <a:r>
                <a:rPr>
                  <a:solidFill>
                    <a:schemeClr val="bg2"/>
                  </a:solidFill>
                  <a:latin typeface="Helvetica" pitchFamily="2" charset="0"/>
                </a:rPr>
                <a:t>Reviews</a:t>
              </a:r>
            </a:p>
          </p:txBody>
        </p:sp>
        <p:sp>
          <p:nvSpPr>
            <p:cNvPr id="77" name="Building">
              <a:extLst>
                <a:ext uri="{FF2B5EF4-FFF2-40B4-BE49-F238E27FC236}">
                  <a16:creationId xmlns:a16="http://schemas.microsoft.com/office/drawing/2014/main" id="{049BE361-F4D3-4810-B347-70D209E9E669}"/>
                </a:ext>
              </a:extLst>
            </p:cNvPr>
            <p:cNvSpPr txBox="1"/>
            <p:nvPr/>
          </p:nvSpPr>
          <p:spPr>
            <a:xfrm>
              <a:off x="1774168" y="6273815"/>
              <a:ext cx="2188419" cy="55976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numCol="1" anchor="ctr">
              <a:spAutoFit/>
            </a:bodyPr>
            <a:lstStyle>
              <a:lvl1pPr>
                <a:defRPr sz="3000"/>
              </a:lvl1pPr>
            </a:lstStyle>
            <a:p>
              <a:r>
                <a:rPr>
                  <a:solidFill>
                    <a:schemeClr val="bg2"/>
                  </a:solidFill>
                  <a:latin typeface="Helvetica" pitchFamily="2" charset="0"/>
                </a:rPr>
                <a:t>Building</a:t>
              </a:r>
            </a:p>
          </p:txBody>
        </p:sp>
      </p:grpSp>
      <p:pic>
        <p:nvPicPr>
          <p:cNvPr id="78" name="Picture 77">
            <a:extLst>
              <a:ext uri="{FF2B5EF4-FFF2-40B4-BE49-F238E27FC236}">
                <a16:creationId xmlns:a16="http://schemas.microsoft.com/office/drawing/2014/main" id="{83B407A4-71CD-403E-84D4-81944D19B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24" y="3890893"/>
            <a:ext cx="1614728" cy="1248722"/>
          </a:xfrm>
          <a:prstGeom prst="rect">
            <a:avLst/>
          </a:prstGeom>
        </p:spPr>
      </p:pic>
      <p:pic>
        <p:nvPicPr>
          <p:cNvPr id="79" name="Picture 78">
            <a:extLst>
              <a:ext uri="{FF2B5EF4-FFF2-40B4-BE49-F238E27FC236}">
                <a16:creationId xmlns:a16="http://schemas.microsoft.com/office/drawing/2014/main" id="{354340C1-52F4-4128-8B27-EA4610AAAB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295" y="5517250"/>
            <a:ext cx="1381593" cy="1381593"/>
          </a:xfrm>
          <a:prstGeom prst="rect">
            <a:avLst/>
          </a:prstGeom>
        </p:spPr>
      </p:pic>
      <p:pic>
        <p:nvPicPr>
          <p:cNvPr id="80" name="Picture 79">
            <a:extLst>
              <a:ext uri="{FF2B5EF4-FFF2-40B4-BE49-F238E27FC236}">
                <a16:creationId xmlns:a16="http://schemas.microsoft.com/office/drawing/2014/main" id="{4AAF49FE-496C-4B97-B39A-C904D3CDE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225" y="7484943"/>
            <a:ext cx="1254200" cy="1254200"/>
          </a:xfrm>
          <a:prstGeom prst="rect">
            <a:avLst/>
          </a:prstGeom>
        </p:spPr>
      </p:pic>
    </p:spTree>
    <p:extLst>
      <p:ext uri="{BB962C8B-B14F-4D97-AF65-F5344CB8AC3E}">
        <p14:creationId xmlns:p14="http://schemas.microsoft.com/office/powerpoint/2010/main" val="27365932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942F6B7-6AF6-45B9-8BD4-338E6F935ED7}"/>
              </a:ext>
            </a:extLst>
          </p:cNvPr>
          <p:cNvGraphicFramePr/>
          <p:nvPr/>
        </p:nvGraphicFramePr>
        <p:xfrm>
          <a:off x="1787224" y="2765348"/>
          <a:ext cx="20809252" cy="9330087"/>
        </p:xfrm>
        <a:graphic>
          <a:graphicData uri="http://schemas.openxmlformats.org/drawingml/2006/table">
            <a:tbl>
              <a:tblPr>
                <a:tableStyleId>{4C3C2611-4C71-4FC5-86AE-919BDF0F9419}</a:tableStyleId>
              </a:tblPr>
              <a:tblGrid>
                <a:gridCol w="18695336">
                  <a:extLst>
                    <a:ext uri="{9D8B030D-6E8A-4147-A177-3AD203B41FA5}">
                      <a16:colId xmlns:a16="http://schemas.microsoft.com/office/drawing/2014/main" val="20001"/>
                    </a:ext>
                  </a:extLst>
                </a:gridCol>
                <a:gridCol w="2113916">
                  <a:extLst>
                    <a:ext uri="{9D8B030D-6E8A-4147-A177-3AD203B41FA5}">
                      <a16:colId xmlns:a16="http://schemas.microsoft.com/office/drawing/2014/main" val="2327088535"/>
                    </a:ext>
                  </a:extLst>
                </a:gridCol>
              </a:tblGrid>
              <a:tr h="918425">
                <a:tc>
                  <a:txBody>
                    <a:bodyPr/>
                    <a:lstStyle/>
                    <a:p>
                      <a:pPr algn="l" defTabSz="457200">
                        <a:spcBef>
                          <a:spcPts val="1200"/>
                        </a:spcBef>
                        <a:defRPr sz="1800"/>
                      </a:pPr>
                      <a:endParaRPr lang="en-GB" sz="3200" b="1" baseline="-2533" dirty="0">
                        <a:solidFill>
                          <a:schemeClr val="bg2"/>
                        </a:solidFill>
                        <a:latin typeface="+mn-lt"/>
                        <a:sym typeface="Helvetica"/>
                      </a:endParaRPr>
                    </a:p>
                  </a:txBody>
                  <a:tcPr marL="177800" marR="177800" marT="177800" marB="177800" anchor="ctr" horzOverflow="overflow"/>
                </a:tc>
                <a:tc>
                  <a:txBody>
                    <a:bodyPr/>
                    <a:lstStyle/>
                    <a:p>
                      <a:pPr algn="l" defTabSz="457200">
                        <a:spcBef>
                          <a:spcPts val="1200"/>
                        </a:spcBef>
                        <a:defRPr sz="1800"/>
                      </a:pPr>
                      <a:endParaRPr lang="en-US" sz="3200" b="1" baseline="-2533">
                        <a:solidFill>
                          <a:schemeClr val="bg2"/>
                        </a:solidFill>
                        <a:latin typeface="+mn-lt"/>
                        <a:sym typeface="Helvetica"/>
                      </a:endParaRPr>
                    </a:p>
                  </a:txBody>
                  <a:tcPr marL="177800" marR="177800" marT="177800" marB="177800" anchor="ctr" horzOverflow="overflow"/>
                </a:tc>
                <a:extLst>
                  <a:ext uri="{0D108BD9-81ED-4DB2-BD59-A6C34878D82A}">
                    <a16:rowId xmlns:a16="http://schemas.microsoft.com/office/drawing/2014/main" val="10000"/>
                  </a:ext>
                </a:extLst>
              </a:tr>
              <a:tr h="8411662">
                <a:tc>
                  <a:txBody>
                    <a:bodyPr/>
                    <a:lstStyle/>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en-US" sz="3200" b="1" dirty="0">
                          <a:solidFill>
                            <a:srgbClr val="007020"/>
                          </a:solidFill>
                          <a:effectLst/>
                        </a:rPr>
                        <a:t>import</a:t>
                      </a:r>
                      <a:r>
                        <a:rPr lang="en-US" sz="3200" dirty="0"/>
                        <a:t> </a:t>
                      </a:r>
                      <a:r>
                        <a:rPr lang="en-US" sz="3200" b="1" dirty="0">
                          <a:solidFill>
                            <a:srgbClr val="0E84B5"/>
                          </a:solidFill>
                          <a:effectLst/>
                        </a:rPr>
                        <a:t>threading</a:t>
                      </a:r>
                      <a:r>
                        <a:rPr lang="en-US" sz="3200" dirty="0"/>
                        <a:t> </a:t>
                      </a: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lang="en-US" sz="3200" dirty="0"/>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en-US" sz="3200" b="1" dirty="0">
                          <a:solidFill>
                            <a:srgbClr val="007020"/>
                          </a:solidFill>
                          <a:effectLst/>
                        </a:rPr>
                        <a:t>def</a:t>
                      </a:r>
                      <a:r>
                        <a:rPr lang="en-US" sz="3200" dirty="0"/>
                        <a:t> </a:t>
                      </a:r>
                      <a:r>
                        <a:rPr lang="en-US" sz="3200" dirty="0">
                          <a:solidFill>
                            <a:srgbClr val="06287E"/>
                          </a:solidFill>
                          <a:effectLst/>
                        </a:rPr>
                        <a:t>f</a:t>
                      </a:r>
                      <a:r>
                        <a:rPr lang="en-US" sz="3200" dirty="0">
                          <a:effectLst/>
                        </a:rPr>
                        <a:t>(a,</a:t>
                      </a:r>
                      <a:r>
                        <a:rPr lang="en-US" sz="3200" dirty="0"/>
                        <a:t> </a:t>
                      </a:r>
                      <a:r>
                        <a:rPr lang="en-US" sz="3200" dirty="0">
                          <a:effectLst/>
                        </a:rPr>
                        <a:t>b,</a:t>
                      </a:r>
                      <a:r>
                        <a:rPr lang="en-US" sz="3200" dirty="0"/>
                        <a:t> </a:t>
                      </a:r>
                      <a:r>
                        <a:rPr lang="en-US" sz="3200" dirty="0">
                          <a:effectLst/>
                        </a:rPr>
                        <a:t>c):</a:t>
                      </a:r>
                      <a:r>
                        <a:rPr lang="en-US" sz="3200" dirty="0"/>
                        <a:t> </a:t>
                      </a: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en-US" sz="3200" i="1" dirty="0">
                          <a:solidFill>
                            <a:srgbClr val="408090"/>
                          </a:solidFill>
                          <a:effectLst/>
                        </a:rPr>
                        <a:t>      # do something</a:t>
                      </a:r>
                      <a:r>
                        <a:rPr lang="en-US" sz="3200" dirty="0"/>
                        <a:t> </a:t>
                      </a: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en-US" sz="3200" b="1" dirty="0">
                          <a:solidFill>
                            <a:srgbClr val="007020"/>
                          </a:solidFill>
                          <a:effectLst/>
                        </a:rPr>
                        <a:t>      pass</a:t>
                      </a:r>
                      <a:r>
                        <a:rPr lang="en-US" sz="3200" dirty="0"/>
                        <a:t> </a:t>
                      </a: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en-US" sz="3200" dirty="0">
                          <a:effectLst/>
                        </a:rPr>
                        <a:t>t</a:t>
                      </a:r>
                      <a:r>
                        <a:rPr lang="en-US" sz="3200" dirty="0"/>
                        <a:t> </a:t>
                      </a:r>
                      <a:r>
                        <a:rPr lang="en-US" sz="3200" dirty="0">
                          <a:solidFill>
                            <a:srgbClr val="666666"/>
                          </a:solidFill>
                          <a:effectLst/>
                        </a:rPr>
                        <a:t>=</a:t>
                      </a:r>
                      <a:r>
                        <a:rPr lang="en-US" sz="3200" dirty="0"/>
                        <a:t> </a:t>
                      </a:r>
                      <a:r>
                        <a:rPr lang="en-US" sz="3200" dirty="0" err="1">
                          <a:effectLst/>
                        </a:rPr>
                        <a:t>threading</a:t>
                      </a:r>
                      <a:r>
                        <a:rPr lang="en-US" sz="3200" dirty="0" err="1">
                          <a:solidFill>
                            <a:srgbClr val="666666"/>
                          </a:solidFill>
                          <a:effectLst/>
                        </a:rPr>
                        <a:t>.</a:t>
                      </a:r>
                      <a:r>
                        <a:rPr lang="en-US" sz="3200" dirty="0" err="1">
                          <a:effectLst/>
                        </a:rPr>
                        <a:t>Thread</a:t>
                      </a:r>
                      <a:r>
                        <a:rPr lang="en-US" sz="3200" dirty="0">
                          <a:effectLst/>
                        </a:rPr>
                        <a:t>(target</a:t>
                      </a:r>
                      <a:r>
                        <a:rPr lang="en-US" sz="3200" dirty="0">
                          <a:solidFill>
                            <a:srgbClr val="666666"/>
                          </a:solidFill>
                          <a:effectLst/>
                        </a:rPr>
                        <a:t>=</a:t>
                      </a:r>
                      <a:r>
                        <a:rPr lang="en-US" sz="3200" dirty="0">
                          <a:effectLst/>
                        </a:rPr>
                        <a:t>f,</a:t>
                      </a:r>
                      <a:r>
                        <a:rPr lang="en-US" sz="3200" dirty="0"/>
                        <a:t> </a:t>
                      </a:r>
                      <a:r>
                        <a:rPr lang="en-US" sz="3200" dirty="0" err="1">
                          <a:effectLst/>
                        </a:rPr>
                        <a:t>args</a:t>
                      </a:r>
                      <a:r>
                        <a:rPr lang="en-US" sz="3200" dirty="0">
                          <a:solidFill>
                            <a:srgbClr val="666666"/>
                          </a:solidFill>
                          <a:effectLst/>
                        </a:rPr>
                        <a:t>=</a:t>
                      </a:r>
                      <a:r>
                        <a:rPr lang="en-US" sz="3200" dirty="0">
                          <a:effectLst/>
                        </a:rPr>
                        <a:t>(</a:t>
                      </a:r>
                      <a:r>
                        <a:rPr lang="en-US" sz="3200" dirty="0">
                          <a:solidFill>
                            <a:srgbClr val="208050"/>
                          </a:solidFill>
                          <a:effectLst/>
                        </a:rPr>
                        <a:t>1</a:t>
                      </a:r>
                      <a:r>
                        <a:rPr lang="en-US" sz="3200" dirty="0">
                          <a:effectLst/>
                        </a:rPr>
                        <a:t>,</a:t>
                      </a:r>
                      <a:r>
                        <a:rPr lang="en-US" sz="3200" dirty="0"/>
                        <a:t> </a:t>
                      </a:r>
                      <a:r>
                        <a:rPr lang="en-US" sz="3200" dirty="0">
                          <a:solidFill>
                            <a:srgbClr val="208050"/>
                          </a:solidFill>
                          <a:effectLst/>
                        </a:rPr>
                        <a:t>2</a:t>
                      </a:r>
                      <a:r>
                        <a:rPr lang="en-US" sz="3200" dirty="0">
                          <a:effectLst/>
                        </a:rPr>
                        <a:t>),</a:t>
                      </a:r>
                      <a:r>
                        <a:rPr lang="en-US" sz="3200" dirty="0"/>
                        <a:t> </a:t>
                      </a:r>
                      <a:r>
                        <a:rPr lang="en-US" sz="3200" dirty="0" err="1">
                          <a:effectLst/>
                        </a:rPr>
                        <a:t>kwargs</a:t>
                      </a:r>
                      <a:r>
                        <a:rPr lang="en-US" sz="3200" dirty="0">
                          <a:solidFill>
                            <a:srgbClr val="666666"/>
                          </a:solidFill>
                          <a:effectLst/>
                        </a:rPr>
                        <a:t>=</a:t>
                      </a:r>
                      <a:r>
                        <a:rPr lang="en-US" sz="3200" dirty="0">
                          <a:effectLst/>
                        </a:rPr>
                        <a:t>{</a:t>
                      </a:r>
                      <a:r>
                        <a:rPr lang="en-US" sz="3200" dirty="0">
                          <a:solidFill>
                            <a:srgbClr val="4070A0"/>
                          </a:solidFill>
                          <a:effectLst/>
                        </a:rPr>
                        <a:t>'c'</a:t>
                      </a:r>
                      <a:r>
                        <a:rPr lang="en-US" sz="3200" dirty="0">
                          <a:effectLst/>
                        </a:rPr>
                        <a:t>:</a:t>
                      </a:r>
                      <a:r>
                        <a:rPr lang="en-US" sz="3200" dirty="0"/>
                        <a:t> </a:t>
                      </a:r>
                      <a:r>
                        <a:rPr lang="en-US" sz="3200" dirty="0">
                          <a:solidFill>
                            <a:srgbClr val="208050"/>
                          </a:solidFill>
                          <a:effectLst/>
                        </a:rPr>
                        <a:t>3</a:t>
                      </a:r>
                      <a:r>
                        <a:rPr lang="en-US" sz="3200" dirty="0">
                          <a:effectLst/>
                        </a:rPr>
                        <a:t>})</a:t>
                      </a:r>
                      <a:r>
                        <a:rPr lang="en-US" sz="3200" dirty="0"/>
                        <a:t> </a:t>
                      </a: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en-US" sz="3200" dirty="0" err="1">
                          <a:effectLst/>
                        </a:rPr>
                        <a:t>t</a:t>
                      </a:r>
                      <a:r>
                        <a:rPr lang="en-US" sz="3200" dirty="0" err="1">
                          <a:solidFill>
                            <a:srgbClr val="666666"/>
                          </a:solidFill>
                          <a:effectLst/>
                        </a:rPr>
                        <a:t>.</a:t>
                      </a:r>
                      <a:r>
                        <a:rPr lang="en-US" sz="3200" dirty="0" err="1">
                          <a:effectLst/>
                        </a:rPr>
                        <a:t>start</a:t>
                      </a:r>
                      <a:r>
                        <a:rPr lang="en-US" sz="3200" dirty="0">
                          <a:effectLst/>
                        </a:rPr>
                        <a:t>()</a:t>
                      </a: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lang="en-US" sz="3200" b="1" baseline="-25000" dirty="0">
                        <a:solidFill>
                          <a:srgbClr val="5E5E5E"/>
                        </a:solidFill>
                        <a:effectLst/>
                        <a:latin typeface="+mn-lt"/>
                      </a:endParaRPr>
                    </a:p>
                    <a:p>
                      <a:pPr marL="0" marR="0" indent="0" algn="l" defTabSz="82550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lang="en-GB" sz="3200" b="1" baseline="-25000" dirty="0">
                        <a:solidFill>
                          <a:srgbClr val="5E5E5E"/>
                        </a:solidFill>
                        <a:latin typeface="+mn-lt"/>
                      </a:endParaRPr>
                    </a:p>
                  </a:txBody>
                  <a:tcPr marL="177800" marR="177800" marT="177800" marB="177800" horzOverflow="overflow"/>
                </a:tc>
                <a:tc>
                  <a:txBody>
                    <a:bodyPr/>
                    <a:lstStyle/>
                    <a:p>
                      <a:pPr marL="246380" indent="-246380" algn="l">
                        <a:spcBef>
                          <a:spcPts val="1200"/>
                        </a:spcBef>
                        <a:buChar char="•"/>
                      </a:pPr>
                      <a:endParaRPr lang="en-GB" sz="2000" dirty="0">
                        <a:solidFill>
                          <a:srgbClr val="5E5E5E"/>
                        </a:solidFill>
                      </a:endParaRPr>
                    </a:p>
                  </a:txBody>
                  <a:tcPr marL="177800" marR="177800" marT="177800" marB="177800" horzOverflow="overflow"/>
                </a:tc>
                <a:extLst>
                  <a:ext uri="{0D108BD9-81ED-4DB2-BD59-A6C34878D82A}">
                    <a16:rowId xmlns:a16="http://schemas.microsoft.com/office/drawing/2014/main" val="10001"/>
                  </a:ext>
                </a:extLst>
              </a:tr>
            </a:tbl>
          </a:graphicData>
        </a:graphic>
      </p:graphicFrame>
      <p:sp>
        <p:nvSpPr>
          <p:cNvPr id="8" name="Pay.UK  Services Proposal -  2. Our Proposal">
            <a:extLst>
              <a:ext uri="{FF2B5EF4-FFF2-40B4-BE49-F238E27FC236}">
                <a16:creationId xmlns:a16="http://schemas.microsoft.com/office/drawing/2014/main" id="{7A317FC9-9DD3-B948-A134-F62C913272DC}"/>
              </a:ext>
            </a:extLst>
          </p:cNvPr>
          <p:cNvSpPr txBox="1"/>
          <p:nvPr/>
        </p:nvSpPr>
        <p:spPr>
          <a:xfrm>
            <a:off x="1703286" y="210051"/>
            <a:ext cx="5575243"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lang="en-US" b="1">
                <a:solidFill>
                  <a:srgbClr val="929292"/>
                </a:solidFill>
                <a:latin typeface="Arial" panose="020B0604020202020204" pitchFamily="34" charset="0"/>
                <a:cs typeface="Arial" panose="020B0604020202020204" pitchFamily="34" charset="0"/>
                <a:sym typeface="Helvetica"/>
              </a:rPr>
              <a:t>Client Name </a:t>
            </a:r>
            <a:r>
              <a:rPr lang="en-US">
                <a:solidFill>
                  <a:srgbClr val="929292"/>
                </a:solidFill>
                <a:latin typeface="Arial" panose="020B0604020202020204" pitchFamily="34" charset="0"/>
                <a:cs typeface="Arial" panose="020B0604020202020204" pitchFamily="34" charset="0"/>
              </a:rPr>
              <a:t>Presentation Title -</a:t>
            </a:r>
            <a:r>
              <a:rPr lang="en-US">
                <a:latin typeface="Arial" panose="020B0604020202020204" pitchFamily="34" charset="0"/>
                <a:cs typeface="Arial" panose="020B0604020202020204" pitchFamily="34" charset="0"/>
              </a:rPr>
              <a:t> </a:t>
            </a:r>
            <a:r>
              <a:rPr lang="en-US" b="1">
                <a:solidFill>
                  <a:srgbClr val="DE411B"/>
                </a:solidFill>
                <a:latin typeface="Arial" panose="020B0604020202020204" pitchFamily="34" charset="0"/>
                <a:cs typeface="Arial" panose="020B0604020202020204" pitchFamily="34" charset="0"/>
                <a:sym typeface="Helvetica"/>
              </a:rPr>
              <a:t>3.1 Executive Summary</a:t>
            </a:r>
          </a:p>
        </p:txBody>
      </p:sp>
      <p:sp>
        <p:nvSpPr>
          <p:cNvPr id="9" name="Title Goes Here">
            <a:extLst>
              <a:ext uri="{FF2B5EF4-FFF2-40B4-BE49-F238E27FC236}">
                <a16:creationId xmlns:a16="http://schemas.microsoft.com/office/drawing/2014/main" id="{E2371589-5BF1-0E42-A637-A7AAC4942FAD}"/>
              </a:ext>
            </a:extLst>
          </p:cNvPr>
          <p:cNvSpPr txBox="1"/>
          <p:nvPr/>
        </p:nvSpPr>
        <p:spPr>
          <a:xfrm>
            <a:off x="1718042" y="1942308"/>
            <a:ext cx="13740755" cy="7673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nSpc>
                <a:spcPct val="80000"/>
              </a:lnSpc>
              <a:defRPr sz="5000" cap="none" spc="-150">
                <a:solidFill>
                  <a:srgbClr val="1D1D1D"/>
                </a:solidFill>
              </a:defRPr>
            </a:lvl1pPr>
          </a:lstStyle>
          <a:p>
            <a:r>
              <a:rPr lang="en-US" sz="5400" b="0" i="0" u="none" strike="noStrike" cap="none" spc="0" baseline="0" dirty="0">
                <a:solidFill>
                  <a:srgbClr val="000000"/>
                </a:solidFill>
                <a:effectLst/>
                <a:uFillTx/>
                <a:latin typeface="+mn-lt"/>
                <a:ea typeface="+mn-ea"/>
                <a:cs typeface="+mn-cs"/>
                <a:sym typeface="Helvetica"/>
              </a:rPr>
              <a:t>How multithreading works in Python</a:t>
            </a:r>
          </a:p>
        </p:txBody>
      </p:sp>
    </p:spTree>
    <p:extLst>
      <p:ext uri="{BB962C8B-B14F-4D97-AF65-F5344CB8AC3E}">
        <p14:creationId xmlns:p14="http://schemas.microsoft.com/office/powerpoint/2010/main" val="401837873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90</a:t>
            </a:fld>
            <a:endParaRPr/>
          </a:p>
        </p:txBody>
      </p:sp>
      <p:sp>
        <p:nvSpPr>
          <p:cNvPr id="770" name="Client Name  Presentation Title  -  1. Chapter Name"/>
          <p:cNvSpPr txBox="1">
            <a:spLocks noGrp="1"/>
          </p:cNvSpPr>
          <p:nvPr>
            <p:ph type="body" sz="quarter" idx="13"/>
          </p:nvPr>
        </p:nvSpPr>
        <p:spPr>
          <a:xfrm>
            <a:off x="1703286" y="210051"/>
            <a:ext cx="9754272"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1.5</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Architectural Styles &amp; Patterns – Template 1</a:t>
            </a:r>
            <a:endParaRPr b="1" dirty="0">
              <a:solidFill>
                <a:srgbClr val="DE411B"/>
              </a:solidFill>
              <a:latin typeface="+mn-lt"/>
              <a:ea typeface="+mn-ea"/>
              <a:cs typeface="+mn-cs"/>
              <a:sym typeface="Helvetica"/>
            </a:endParaRPr>
          </a:p>
        </p:txBody>
      </p:sp>
      <p:sp>
        <p:nvSpPr>
          <p:cNvPr id="7" name="Endava | Modo | Company Recap, Payments and Tokenization Experience">
            <a:extLst>
              <a:ext uri="{FF2B5EF4-FFF2-40B4-BE49-F238E27FC236}">
                <a16:creationId xmlns:a16="http://schemas.microsoft.com/office/drawing/2014/main" id="{C9B7110B-0B73-424C-B9D7-62CE55DE6A7E}"/>
              </a:ext>
            </a:extLst>
          </p:cNvPr>
          <p:cNvSpPr txBox="1"/>
          <p:nvPr/>
        </p:nvSpPr>
        <p:spPr>
          <a:xfrm>
            <a:off x="1005229" y="543377"/>
            <a:ext cx="13214442" cy="365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2" tIns="71432" rIns="71432" bIns="71432" anchor="ctr">
            <a:spAutoFit/>
          </a:bodyPr>
          <a:lstStyle/>
          <a:p>
            <a:pPr defTabSz="821492">
              <a:defRPr sz="1600">
                <a:solidFill>
                  <a:srgbClr val="FFFFFF"/>
                </a:solidFill>
              </a:defRPr>
            </a:pPr>
            <a:r>
              <a:rPr lang="en-US" sz="1600">
                <a:solidFill>
                  <a:schemeClr val="tx1">
                    <a:lumMod val="65000"/>
                    <a:lumOff val="35000"/>
                  </a:schemeClr>
                </a:solidFill>
                <a:latin typeface="Helvetica Light"/>
                <a:sym typeface="Helvetica Light"/>
              </a:rPr>
              <a:t>Endava / PPRO Proposal</a:t>
            </a:r>
            <a:endParaRPr sz="1600">
              <a:solidFill>
                <a:schemeClr val="tx1">
                  <a:lumMod val="65000"/>
                  <a:lumOff val="35000"/>
                </a:schemeClr>
              </a:solidFill>
              <a:latin typeface="Helvetica Light"/>
              <a:sym typeface="Helvetica Light"/>
            </a:endParaRPr>
          </a:p>
        </p:txBody>
      </p:sp>
      <p:sp>
        <p:nvSpPr>
          <p:cNvPr id="40" name="Title Placeholder 1">
            <a:extLst>
              <a:ext uri="{FF2B5EF4-FFF2-40B4-BE49-F238E27FC236}">
                <a16:creationId xmlns:a16="http://schemas.microsoft.com/office/drawing/2014/main" id="{5C11C3C3-9EC2-41FF-8C58-0CD99C7A5E0F}"/>
              </a:ext>
            </a:extLst>
          </p:cNvPr>
          <p:cNvSpPr txBox="1">
            <a:spLocks/>
          </p:cNvSpPr>
          <p:nvPr/>
        </p:nvSpPr>
        <p:spPr>
          <a:xfrm>
            <a:off x="1017641" y="1139569"/>
            <a:ext cx="10220426" cy="843310"/>
          </a:xfrm>
          <a:prstGeom prst="rect">
            <a:avLst/>
          </a:prstGeom>
        </p:spPr>
        <p:txBody>
          <a:bodyPr vert="horz" lIns="0" tIns="91440" rIns="182880" bIns="91440" rtlCol="0" anchor="ctr">
            <a:normAutofit/>
          </a:bodyPr>
          <a:lstStyle>
            <a:lvl1pPr algn="l" defTabSz="914400" rtl="0" eaLnBrk="1" latinLnBrk="0" hangingPunct="1">
              <a:lnSpc>
                <a:spcPct val="90000"/>
              </a:lnSpc>
              <a:spcBef>
                <a:spcPct val="0"/>
              </a:spcBef>
              <a:buNone/>
              <a:defRPr sz="3200" b="1" i="0" kern="1200" spc="-50" baseline="0">
                <a:solidFill>
                  <a:srgbClr val="000000"/>
                </a:solidFill>
                <a:latin typeface="Helvetica" pitchFamily="2" charset="0"/>
                <a:ea typeface="+mj-ea"/>
                <a:cs typeface="+mj-cs"/>
              </a:defRPr>
            </a:lvl1pPr>
          </a:lstStyle>
          <a:p>
            <a:pPr defTabSz="1828800">
              <a:defRPr/>
            </a:pPr>
            <a:r>
              <a:rPr lang="en-US" sz="4000" cap="none" spc="-100"/>
              <a:t>AGILE ARCHITECTURE</a:t>
            </a:r>
            <a:endParaRPr lang="en-GB" sz="4000" cap="none" spc="-100"/>
          </a:p>
        </p:txBody>
      </p:sp>
      <p:cxnSp>
        <p:nvCxnSpPr>
          <p:cNvPr id="41" name="Straight Connector 40">
            <a:extLst>
              <a:ext uri="{FF2B5EF4-FFF2-40B4-BE49-F238E27FC236}">
                <a16:creationId xmlns:a16="http://schemas.microsoft.com/office/drawing/2014/main" id="{EAE0C40C-EF61-4E6B-91A4-768108BAA107}"/>
              </a:ext>
            </a:extLst>
          </p:cNvPr>
          <p:cNvCxnSpPr>
            <a:cxnSpLocks/>
          </p:cNvCxnSpPr>
          <p:nvPr/>
        </p:nvCxnSpPr>
        <p:spPr>
          <a:xfrm>
            <a:off x="1005229" y="2114994"/>
            <a:ext cx="1441450" cy="0"/>
          </a:xfrm>
          <a:prstGeom prst="line">
            <a:avLst/>
          </a:prstGeom>
          <a:ln w="31750">
            <a:solidFill>
              <a:srgbClr val="DD411D"/>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E372052-1BD7-46B1-A475-617075B88CE7}"/>
              </a:ext>
            </a:extLst>
          </p:cNvPr>
          <p:cNvSpPr txBox="1"/>
          <p:nvPr/>
        </p:nvSpPr>
        <p:spPr>
          <a:xfrm>
            <a:off x="1005228" y="2341183"/>
            <a:ext cx="18977204" cy="397032"/>
          </a:xfrm>
          <a:prstGeom prst="rect">
            <a:avLst/>
          </a:prstGeom>
          <a:noFill/>
        </p:spPr>
        <p:txBody>
          <a:bodyPr wrap="square" rtlCol="0">
            <a:spAutoFit/>
          </a:bodyPr>
          <a:lstStyle/>
          <a:p>
            <a:r>
              <a:rPr lang="en-US" sz="2200">
                <a:solidFill>
                  <a:schemeClr val="tx1">
                    <a:lumMod val="85000"/>
                    <a:lumOff val="15000"/>
                  </a:schemeClr>
                </a:solidFill>
                <a:latin typeface="Helvetica" pitchFamily="2" charset="0"/>
              </a:rPr>
              <a:t>Industry leading practices and techniques in order to ensure technical excellence:​</a:t>
            </a:r>
            <a:endParaRPr lang="en-RO" sz="2200">
              <a:solidFill>
                <a:schemeClr val="tx1">
                  <a:lumMod val="85000"/>
                  <a:lumOff val="15000"/>
                </a:schemeClr>
              </a:solidFill>
              <a:latin typeface="Helvetica" pitchFamily="2" charset="0"/>
            </a:endParaRPr>
          </a:p>
        </p:txBody>
      </p:sp>
      <p:sp>
        <p:nvSpPr>
          <p:cNvPr id="43" name="We approach Agile less as a methodology and more as a collection of values, principles and processes that bring teams across the delivery process together to foster an environment centred on collaboration and value generation…">
            <a:extLst>
              <a:ext uri="{FF2B5EF4-FFF2-40B4-BE49-F238E27FC236}">
                <a16:creationId xmlns:a16="http://schemas.microsoft.com/office/drawing/2014/main" id="{8A5047F1-82F1-4EDF-AC57-AE139EBB93C3}"/>
              </a:ext>
            </a:extLst>
          </p:cNvPr>
          <p:cNvSpPr txBox="1"/>
          <p:nvPr/>
        </p:nvSpPr>
        <p:spPr>
          <a:xfrm>
            <a:off x="1005228" y="4600385"/>
            <a:ext cx="5878808" cy="5263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defTabSz="457200">
              <a:lnSpc>
                <a:spcPts val="4500"/>
              </a:lnSpc>
              <a:defRPr sz="3000"/>
            </a:pPr>
            <a:r>
              <a:rPr lang="en-US" sz="2400" b="0" cap="none">
                <a:solidFill>
                  <a:schemeClr val="bg2"/>
                </a:solidFill>
              </a:rPr>
              <a:t>We approach agile less as a methodology and more as a collection of values, principles and processes that bring teams across the delivery process together to foster an environment centered on collaboration and value generation</a:t>
            </a:r>
          </a:p>
          <a:p>
            <a:pPr algn="l" defTabSz="457200">
              <a:lnSpc>
                <a:spcPts val="4500"/>
              </a:lnSpc>
              <a:defRPr sz="3000"/>
            </a:pPr>
            <a:r>
              <a:rPr lang="en-US" sz="2400" b="0" cap="none">
                <a:solidFill>
                  <a:schemeClr val="bg2"/>
                </a:solidFill>
              </a:rPr>
              <a:t>We take an incremental approach to architecture</a:t>
            </a:r>
          </a:p>
        </p:txBody>
      </p:sp>
      <p:sp>
        <p:nvSpPr>
          <p:cNvPr id="44" name="Embracing change">
            <a:extLst>
              <a:ext uri="{FF2B5EF4-FFF2-40B4-BE49-F238E27FC236}">
                <a16:creationId xmlns:a16="http://schemas.microsoft.com/office/drawing/2014/main" id="{8E4065DD-4827-4465-B7DB-CF77FA347E32}"/>
              </a:ext>
            </a:extLst>
          </p:cNvPr>
          <p:cNvSpPr txBox="1"/>
          <p:nvPr/>
        </p:nvSpPr>
        <p:spPr>
          <a:xfrm>
            <a:off x="1005228" y="3604591"/>
            <a:ext cx="4658550"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a:defRPr sz="3000">
                <a:solidFill>
                  <a:srgbClr val="EB2624"/>
                </a:solidFill>
                <a:latin typeface="Helvetica"/>
                <a:ea typeface="Helvetica"/>
                <a:cs typeface="Helvetica"/>
                <a:sym typeface="Helvetica"/>
              </a:defRPr>
            </a:lvl1pPr>
          </a:lstStyle>
          <a:p>
            <a:r>
              <a:rPr lang="en-GB" b="1">
                <a:solidFill>
                  <a:srgbClr val="C00000"/>
                </a:solidFill>
              </a:rPr>
              <a:t>EMBRACING CHANGE</a:t>
            </a:r>
          </a:p>
        </p:txBody>
      </p:sp>
      <p:sp>
        <p:nvSpPr>
          <p:cNvPr id="45" name="Agile does not replace the need for architecture…">
            <a:extLst>
              <a:ext uri="{FF2B5EF4-FFF2-40B4-BE49-F238E27FC236}">
                <a16:creationId xmlns:a16="http://schemas.microsoft.com/office/drawing/2014/main" id="{B62CCBE9-D2E8-4D52-83FB-94AF9631F009}"/>
              </a:ext>
            </a:extLst>
          </p:cNvPr>
          <p:cNvSpPr txBox="1"/>
          <p:nvPr/>
        </p:nvSpPr>
        <p:spPr>
          <a:xfrm>
            <a:off x="8472782" y="4608554"/>
            <a:ext cx="6745015" cy="5275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l" defTabSz="457200">
              <a:lnSpc>
                <a:spcPts val="4500"/>
              </a:lnSpc>
              <a:defRPr sz="3000"/>
            </a:pPr>
            <a:r>
              <a:rPr lang="en-US" sz="2400" b="0" cap="none">
                <a:solidFill>
                  <a:schemeClr val="bg2"/>
                </a:solidFill>
              </a:rPr>
              <a:t>Agile does not replace the need for architecture</a:t>
            </a:r>
          </a:p>
          <a:p>
            <a:pPr algn="l" defTabSz="457200">
              <a:lnSpc>
                <a:spcPts val="4500"/>
              </a:lnSpc>
              <a:defRPr sz="3000"/>
            </a:pPr>
            <a:endParaRPr lang="en-US" sz="2400" b="0" cap="none">
              <a:solidFill>
                <a:schemeClr val="bg2"/>
              </a:solidFill>
            </a:endParaRPr>
          </a:p>
          <a:p>
            <a:pPr algn="l" defTabSz="457200">
              <a:lnSpc>
                <a:spcPts val="4500"/>
              </a:lnSpc>
              <a:defRPr sz="3000"/>
            </a:pPr>
            <a:r>
              <a:rPr lang="en-US" sz="2400" b="0" cap="none">
                <a:solidFill>
                  <a:schemeClr val="bg2"/>
                </a:solidFill>
              </a:rPr>
              <a:t>It is important to think about full lifetime of the system</a:t>
            </a:r>
          </a:p>
          <a:p>
            <a:pPr algn="l" defTabSz="457200">
              <a:lnSpc>
                <a:spcPts val="4500"/>
              </a:lnSpc>
              <a:defRPr sz="3000"/>
            </a:pPr>
            <a:endParaRPr lang="en-US" sz="2400" b="0" cap="none">
              <a:solidFill>
                <a:schemeClr val="bg2"/>
              </a:solidFill>
            </a:endParaRPr>
          </a:p>
          <a:p>
            <a:pPr algn="l" defTabSz="457200">
              <a:lnSpc>
                <a:spcPts val="4500"/>
              </a:lnSpc>
              <a:defRPr sz="3000"/>
            </a:pPr>
            <a:r>
              <a:rPr lang="en-US" sz="2400" b="0" cap="none">
                <a:solidFill>
                  <a:schemeClr val="bg2"/>
                </a:solidFill>
              </a:rPr>
              <a:t>The larger and more complex a system is the more focus needs to be given to that architecture</a:t>
            </a:r>
          </a:p>
        </p:txBody>
      </p:sp>
      <p:sp>
        <p:nvSpPr>
          <p:cNvPr id="46" name="All systems have an architecture">
            <a:extLst>
              <a:ext uri="{FF2B5EF4-FFF2-40B4-BE49-F238E27FC236}">
                <a16:creationId xmlns:a16="http://schemas.microsoft.com/office/drawing/2014/main" id="{54752135-A999-4F20-BE2B-54FCBDBB56FC}"/>
              </a:ext>
            </a:extLst>
          </p:cNvPr>
          <p:cNvSpPr txBox="1"/>
          <p:nvPr/>
        </p:nvSpPr>
        <p:spPr>
          <a:xfrm>
            <a:off x="8472783" y="3546943"/>
            <a:ext cx="6134023" cy="106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a:defRPr sz="3000">
                <a:solidFill>
                  <a:srgbClr val="EB2624"/>
                </a:solidFill>
                <a:latin typeface="Helvetica"/>
                <a:ea typeface="Helvetica"/>
                <a:cs typeface="Helvetica"/>
                <a:sym typeface="Helvetica"/>
              </a:defRPr>
            </a:lvl1pPr>
          </a:lstStyle>
          <a:p>
            <a:r>
              <a:rPr lang="en-GB" b="1">
                <a:solidFill>
                  <a:srgbClr val="C00000"/>
                </a:solidFill>
              </a:rPr>
              <a:t>ALL SYSTEMS HAVE </a:t>
            </a:r>
            <a:br>
              <a:rPr lang="en-GB" b="1">
                <a:solidFill>
                  <a:srgbClr val="C00000"/>
                </a:solidFill>
              </a:rPr>
            </a:br>
            <a:r>
              <a:rPr lang="en-GB" b="1">
                <a:solidFill>
                  <a:srgbClr val="C00000"/>
                </a:solidFill>
              </a:rPr>
              <a:t>AN ARCHITECTURE</a:t>
            </a:r>
          </a:p>
        </p:txBody>
      </p:sp>
      <p:sp>
        <p:nvSpPr>
          <p:cNvPr id="47" name="The Architect needs to be involved continuously throughout the project…">
            <a:extLst>
              <a:ext uri="{FF2B5EF4-FFF2-40B4-BE49-F238E27FC236}">
                <a16:creationId xmlns:a16="http://schemas.microsoft.com/office/drawing/2014/main" id="{0DCB3B44-0287-4178-BACC-A5AB651A433F}"/>
              </a:ext>
            </a:extLst>
          </p:cNvPr>
          <p:cNvSpPr txBox="1"/>
          <p:nvPr/>
        </p:nvSpPr>
        <p:spPr>
          <a:xfrm>
            <a:off x="16212916" y="4592958"/>
            <a:ext cx="6290415" cy="5263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defTabSz="457200">
              <a:lnSpc>
                <a:spcPts val="4500"/>
              </a:lnSpc>
              <a:defRPr sz="3000"/>
            </a:pPr>
            <a:r>
              <a:rPr lang="en-US" sz="2400" b="0" cap="none">
                <a:solidFill>
                  <a:schemeClr val="bg2"/>
                </a:solidFill>
              </a:rPr>
              <a:t>The architect needs to be involved continuously throughout the project</a:t>
            </a:r>
          </a:p>
          <a:p>
            <a:pPr algn="l" defTabSz="457200">
              <a:lnSpc>
                <a:spcPts val="4500"/>
              </a:lnSpc>
              <a:defRPr sz="3000"/>
            </a:pPr>
            <a:endParaRPr lang="en-US" sz="2400" b="0" cap="none">
              <a:solidFill>
                <a:schemeClr val="bg2"/>
              </a:solidFill>
            </a:endParaRPr>
          </a:p>
          <a:p>
            <a:pPr algn="l" defTabSz="457200">
              <a:lnSpc>
                <a:spcPts val="4500"/>
              </a:lnSpc>
              <a:defRPr sz="3000"/>
            </a:pPr>
            <a:r>
              <a:rPr lang="en-US" sz="2400" b="0" cap="none">
                <a:solidFill>
                  <a:schemeClr val="bg2"/>
                </a:solidFill>
              </a:rPr>
              <a:t>Significant changes to the architecture are possible even in the later stages of a project</a:t>
            </a:r>
          </a:p>
          <a:p>
            <a:pPr algn="l" defTabSz="457200">
              <a:lnSpc>
                <a:spcPts val="4500"/>
              </a:lnSpc>
              <a:defRPr sz="3000"/>
            </a:pPr>
            <a:endParaRPr lang="en-US" sz="2400" b="0" cap="none">
              <a:solidFill>
                <a:schemeClr val="bg2"/>
              </a:solidFill>
            </a:endParaRPr>
          </a:p>
          <a:p>
            <a:pPr algn="l" defTabSz="457200">
              <a:lnSpc>
                <a:spcPts val="4500"/>
              </a:lnSpc>
              <a:defRPr sz="3000"/>
            </a:pPr>
            <a:r>
              <a:rPr lang="en-US" sz="2400" b="0" cap="none">
                <a:solidFill>
                  <a:schemeClr val="bg2"/>
                </a:solidFill>
              </a:rPr>
              <a:t>The architect can help identify the </a:t>
            </a:r>
            <a:r>
              <a:rPr lang="en-US" sz="2400" b="0" cap="none">
                <a:solidFill>
                  <a:schemeClr val="bg2"/>
                </a:solidFill>
                <a:latin typeface="Helvetica"/>
                <a:ea typeface="Helvetica"/>
                <a:cs typeface="Helvetica"/>
                <a:sym typeface="Helvetica"/>
              </a:rPr>
              <a:t>last responsible moment</a:t>
            </a:r>
            <a:r>
              <a:rPr lang="en-US" sz="2400" b="0" cap="none">
                <a:solidFill>
                  <a:schemeClr val="bg2"/>
                </a:solidFill>
              </a:rPr>
              <a:t> for decisions</a:t>
            </a:r>
          </a:p>
        </p:txBody>
      </p:sp>
      <p:sp>
        <p:nvSpPr>
          <p:cNvPr id="48" name="Unlike waterfalls">
            <a:extLst>
              <a:ext uri="{FF2B5EF4-FFF2-40B4-BE49-F238E27FC236}">
                <a16:creationId xmlns:a16="http://schemas.microsoft.com/office/drawing/2014/main" id="{E5DF92EB-D972-4757-9B93-B50511515FBA}"/>
              </a:ext>
            </a:extLst>
          </p:cNvPr>
          <p:cNvSpPr txBox="1"/>
          <p:nvPr/>
        </p:nvSpPr>
        <p:spPr>
          <a:xfrm>
            <a:off x="16212916" y="3604591"/>
            <a:ext cx="5428905"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a:defRPr sz="3000">
                <a:solidFill>
                  <a:srgbClr val="EB2624"/>
                </a:solidFill>
                <a:latin typeface="Helvetica"/>
                <a:ea typeface="Helvetica"/>
                <a:cs typeface="Helvetica"/>
                <a:sym typeface="Helvetica"/>
              </a:defRPr>
            </a:lvl1pPr>
          </a:lstStyle>
          <a:p>
            <a:r>
              <a:rPr lang="en-GB" b="1">
                <a:solidFill>
                  <a:srgbClr val="C00000"/>
                </a:solidFill>
              </a:rPr>
              <a:t>UNLIKE WATERFALL</a:t>
            </a:r>
          </a:p>
        </p:txBody>
      </p:sp>
    </p:spTree>
    <p:extLst>
      <p:ext uri="{BB962C8B-B14F-4D97-AF65-F5344CB8AC3E}">
        <p14:creationId xmlns:p14="http://schemas.microsoft.com/office/powerpoint/2010/main" val="3995131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91</a:t>
            </a:fld>
            <a:endParaRPr/>
          </a:p>
        </p:txBody>
      </p:sp>
      <p:sp>
        <p:nvSpPr>
          <p:cNvPr id="770" name="Client Name  Presentation Title  -  1. Chapter Name"/>
          <p:cNvSpPr txBox="1">
            <a:spLocks noGrp="1"/>
          </p:cNvSpPr>
          <p:nvPr>
            <p:ph type="body" sz="quarter" idx="13"/>
          </p:nvPr>
        </p:nvSpPr>
        <p:spPr>
          <a:xfrm>
            <a:off x="1703286" y="210051"/>
            <a:ext cx="9754272"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1.5</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Architectural Styles &amp; Patterns – Template 1</a:t>
            </a:r>
            <a:endParaRPr b="1" dirty="0">
              <a:solidFill>
                <a:srgbClr val="DE411B"/>
              </a:solidFill>
              <a:latin typeface="+mn-lt"/>
              <a:ea typeface="+mn-ea"/>
              <a:cs typeface="+mn-cs"/>
              <a:sym typeface="Helvetica"/>
            </a:endParaRPr>
          </a:p>
        </p:txBody>
      </p:sp>
      <p:sp>
        <p:nvSpPr>
          <p:cNvPr id="7" name="Endava | Modo | Company Recap, Payments and Tokenization Experience">
            <a:extLst>
              <a:ext uri="{FF2B5EF4-FFF2-40B4-BE49-F238E27FC236}">
                <a16:creationId xmlns:a16="http://schemas.microsoft.com/office/drawing/2014/main" id="{C9B7110B-0B73-424C-B9D7-62CE55DE6A7E}"/>
              </a:ext>
            </a:extLst>
          </p:cNvPr>
          <p:cNvSpPr txBox="1"/>
          <p:nvPr/>
        </p:nvSpPr>
        <p:spPr>
          <a:xfrm>
            <a:off x="1005229" y="543377"/>
            <a:ext cx="13214442" cy="3658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2" tIns="71432" rIns="71432" bIns="71432" anchor="ctr">
            <a:spAutoFit/>
          </a:bodyPr>
          <a:lstStyle/>
          <a:p>
            <a:pPr defTabSz="821492">
              <a:defRPr sz="1600">
                <a:solidFill>
                  <a:srgbClr val="FFFFFF"/>
                </a:solidFill>
              </a:defRPr>
            </a:pPr>
            <a:r>
              <a:rPr lang="en-US" sz="1600">
                <a:solidFill>
                  <a:schemeClr val="tx1">
                    <a:lumMod val="65000"/>
                    <a:lumOff val="35000"/>
                  </a:schemeClr>
                </a:solidFill>
                <a:latin typeface="Helvetica Light"/>
                <a:sym typeface="Helvetica Light"/>
              </a:rPr>
              <a:t>Endava / PPRO Proposal</a:t>
            </a:r>
            <a:endParaRPr sz="1600">
              <a:solidFill>
                <a:schemeClr val="tx1">
                  <a:lumMod val="65000"/>
                  <a:lumOff val="35000"/>
                </a:schemeClr>
              </a:solidFill>
              <a:latin typeface="Helvetica Light"/>
              <a:sym typeface="Helvetica Light"/>
            </a:endParaRPr>
          </a:p>
        </p:txBody>
      </p:sp>
      <p:sp>
        <p:nvSpPr>
          <p:cNvPr id="9" name="Title Placeholder 1">
            <a:extLst>
              <a:ext uri="{FF2B5EF4-FFF2-40B4-BE49-F238E27FC236}">
                <a16:creationId xmlns:a16="http://schemas.microsoft.com/office/drawing/2014/main" id="{AADE81FA-ED24-4513-816B-4157652965E3}"/>
              </a:ext>
            </a:extLst>
          </p:cNvPr>
          <p:cNvSpPr txBox="1">
            <a:spLocks/>
          </p:cNvSpPr>
          <p:nvPr/>
        </p:nvSpPr>
        <p:spPr>
          <a:xfrm>
            <a:off x="1017641" y="1139569"/>
            <a:ext cx="10220426" cy="843310"/>
          </a:xfrm>
          <a:prstGeom prst="rect">
            <a:avLst/>
          </a:prstGeom>
        </p:spPr>
        <p:txBody>
          <a:bodyPr vert="horz" lIns="0" tIns="91440" rIns="182880" bIns="91440" rtlCol="0" anchor="ctr">
            <a:normAutofit/>
          </a:bodyPr>
          <a:lstStyle>
            <a:lvl1pPr algn="l" defTabSz="914400" rtl="0" eaLnBrk="1" latinLnBrk="0" hangingPunct="1">
              <a:lnSpc>
                <a:spcPct val="90000"/>
              </a:lnSpc>
              <a:spcBef>
                <a:spcPct val="0"/>
              </a:spcBef>
              <a:buNone/>
              <a:defRPr sz="3200" b="1" i="0" kern="1200" spc="-50" baseline="0">
                <a:solidFill>
                  <a:srgbClr val="000000"/>
                </a:solidFill>
                <a:latin typeface="Helvetica" pitchFamily="2" charset="0"/>
                <a:ea typeface="+mj-ea"/>
                <a:cs typeface="+mj-cs"/>
              </a:defRPr>
            </a:lvl1pPr>
          </a:lstStyle>
          <a:p>
            <a:pPr defTabSz="1828800">
              <a:defRPr/>
            </a:pPr>
            <a:r>
              <a:rPr lang="en-US" sz="4000" cap="none" spc="-100" dirty="0"/>
              <a:t>VIEWPOINTS AND PERSPECTIVES</a:t>
            </a:r>
            <a:endParaRPr lang="en-GB" sz="4000" cap="none" spc="-100" dirty="0"/>
          </a:p>
        </p:txBody>
      </p:sp>
      <p:cxnSp>
        <p:nvCxnSpPr>
          <p:cNvPr id="11" name="Straight Connector 10">
            <a:extLst>
              <a:ext uri="{FF2B5EF4-FFF2-40B4-BE49-F238E27FC236}">
                <a16:creationId xmlns:a16="http://schemas.microsoft.com/office/drawing/2014/main" id="{E47CB5F6-79B6-45E0-8809-F9234E5CC865}"/>
              </a:ext>
            </a:extLst>
          </p:cNvPr>
          <p:cNvCxnSpPr>
            <a:cxnSpLocks/>
          </p:cNvCxnSpPr>
          <p:nvPr/>
        </p:nvCxnSpPr>
        <p:spPr>
          <a:xfrm>
            <a:off x="1005229" y="2114994"/>
            <a:ext cx="1441450" cy="0"/>
          </a:xfrm>
          <a:prstGeom prst="line">
            <a:avLst/>
          </a:prstGeom>
          <a:ln w="31750">
            <a:solidFill>
              <a:srgbClr val="DD411D"/>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5DBDD18-F58A-4DCE-A74F-9B4D0A4F4462}"/>
              </a:ext>
            </a:extLst>
          </p:cNvPr>
          <p:cNvSpPr txBox="1"/>
          <p:nvPr/>
        </p:nvSpPr>
        <p:spPr>
          <a:xfrm>
            <a:off x="1005228" y="2341183"/>
            <a:ext cx="18977204" cy="397032"/>
          </a:xfrm>
          <a:prstGeom prst="rect">
            <a:avLst/>
          </a:prstGeom>
          <a:noFill/>
        </p:spPr>
        <p:txBody>
          <a:bodyPr wrap="square" rtlCol="0">
            <a:spAutoFit/>
          </a:bodyPr>
          <a:lstStyle/>
          <a:p>
            <a:r>
              <a:rPr lang="en-US" sz="2200">
                <a:solidFill>
                  <a:schemeClr val="tx1">
                    <a:lumMod val="85000"/>
                    <a:lumOff val="15000"/>
                  </a:schemeClr>
                </a:solidFill>
                <a:latin typeface="Helvetica" pitchFamily="2" charset="0"/>
              </a:rPr>
              <a:t>Industry leading practices and techniques in order to ensure technical excellence:​</a:t>
            </a:r>
            <a:endParaRPr lang="en-RO" sz="2200">
              <a:solidFill>
                <a:schemeClr val="tx1">
                  <a:lumMod val="85000"/>
                  <a:lumOff val="15000"/>
                </a:schemeClr>
              </a:solidFill>
              <a:latin typeface="Helvetica" pitchFamily="2" charset="0"/>
            </a:endParaRPr>
          </a:p>
        </p:txBody>
      </p:sp>
      <p:sp>
        <p:nvSpPr>
          <p:cNvPr id="13" name="A viewpoint is a collection of patterns, templates, and conventions for constructing one type of view. It defines the stakeholders whose concerns are reflected in the viewpoint and the guidelines, principles, and template models for constructing its views">
            <a:extLst>
              <a:ext uri="{FF2B5EF4-FFF2-40B4-BE49-F238E27FC236}">
                <a16:creationId xmlns:a16="http://schemas.microsoft.com/office/drawing/2014/main" id="{E31A5CDC-945F-4A35-B3C7-AD02ED6F6BA6}"/>
              </a:ext>
            </a:extLst>
          </p:cNvPr>
          <p:cNvSpPr txBox="1"/>
          <p:nvPr/>
        </p:nvSpPr>
        <p:spPr>
          <a:xfrm>
            <a:off x="1005228" y="3830528"/>
            <a:ext cx="6644767" cy="29192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spAutoFit/>
          </a:bodyPr>
          <a:lstStyle/>
          <a:p>
            <a:pPr algn="l" defTabSz="457200">
              <a:lnSpc>
                <a:spcPts val="3700"/>
              </a:lnSpc>
              <a:defRPr sz="3000"/>
            </a:pPr>
            <a:r>
              <a:rPr sz="1600">
                <a:solidFill>
                  <a:schemeClr val="bg2"/>
                </a:solidFill>
                <a:latin typeface="Helvetica" pitchFamily="2" charset="0"/>
              </a:rPr>
              <a:t>A </a:t>
            </a:r>
            <a:r>
              <a:rPr sz="1600" b="1">
                <a:solidFill>
                  <a:schemeClr val="bg2"/>
                </a:solidFill>
                <a:latin typeface="Helvetica" pitchFamily="2" charset="0"/>
                <a:ea typeface="Helvetica"/>
                <a:cs typeface="Helvetica"/>
                <a:sym typeface="Helvetica"/>
              </a:rPr>
              <a:t>viewpoint</a:t>
            </a:r>
            <a:r>
              <a:rPr sz="1600">
                <a:solidFill>
                  <a:schemeClr val="bg2"/>
                </a:solidFill>
                <a:latin typeface="Helvetica" pitchFamily="2" charset="0"/>
              </a:rPr>
              <a:t> is a collection of patterns, templates, and conventions for constructing one type of view. It defines the stakeholders whose concerns are reflected in the viewpoint and the guidelines, principles, and template models for constructing its views</a:t>
            </a:r>
          </a:p>
        </p:txBody>
      </p:sp>
      <p:sp>
        <p:nvSpPr>
          <p:cNvPr id="14" name="Viewpoints">
            <a:extLst>
              <a:ext uri="{FF2B5EF4-FFF2-40B4-BE49-F238E27FC236}">
                <a16:creationId xmlns:a16="http://schemas.microsoft.com/office/drawing/2014/main" id="{B4B3EE78-E457-4D47-B5CC-E11F9A572460}"/>
              </a:ext>
            </a:extLst>
          </p:cNvPr>
          <p:cNvSpPr txBox="1"/>
          <p:nvPr/>
        </p:nvSpPr>
        <p:spPr>
          <a:xfrm>
            <a:off x="1045406" y="3020716"/>
            <a:ext cx="4658550"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lvl1pPr algn="l">
              <a:defRPr sz="3000">
                <a:solidFill>
                  <a:srgbClr val="EB2624"/>
                </a:solidFill>
                <a:latin typeface="Helvetica"/>
                <a:ea typeface="Helvetica"/>
                <a:cs typeface="Helvetica"/>
                <a:sym typeface="Helvetica"/>
              </a:defRPr>
            </a:lvl1pPr>
          </a:lstStyle>
          <a:p>
            <a:r>
              <a:rPr lang="en-GB" b="1">
                <a:solidFill>
                  <a:srgbClr val="C00000"/>
                </a:solidFill>
                <a:latin typeface="Helvetica" pitchFamily="2" charset="0"/>
              </a:rPr>
              <a:t>VIEWPOINTS</a:t>
            </a:r>
          </a:p>
        </p:txBody>
      </p:sp>
      <p:sp>
        <p:nvSpPr>
          <p:cNvPr id="15" name="An architectural perspective is a collection of activities, tactics, and guidelines that are used to ensure that a system exhibits a particular set of related quality properties that require consideration across a number of the system’s architectural views">
            <a:extLst>
              <a:ext uri="{FF2B5EF4-FFF2-40B4-BE49-F238E27FC236}">
                <a16:creationId xmlns:a16="http://schemas.microsoft.com/office/drawing/2014/main" id="{AB38E717-5A66-45F1-9D5B-F6419257691E}"/>
              </a:ext>
            </a:extLst>
          </p:cNvPr>
          <p:cNvSpPr txBox="1"/>
          <p:nvPr/>
        </p:nvSpPr>
        <p:spPr>
          <a:xfrm>
            <a:off x="17809701" y="3824822"/>
            <a:ext cx="5159428" cy="38682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spAutoFit/>
          </a:bodyPr>
          <a:lstStyle/>
          <a:p>
            <a:pPr algn="r" defTabSz="457200">
              <a:lnSpc>
                <a:spcPts val="3700"/>
              </a:lnSpc>
              <a:defRPr sz="3000"/>
            </a:pPr>
            <a:r>
              <a:rPr sz="1600">
                <a:solidFill>
                  <a:schemeClr val="bg2"/>
                </a:solidFill>
                <a:latin typeface="Helvetica" pitchFamily="2" charset="0"/>
              </a:rPr>
              <a:t>An </a:t>
            </a:r>
            <a:r>
              <a:rPr sz="1600" b="1">
                <a:solidFill>
                  <a:schemeClr val="bg2"/>
                </a:solidFill>
                <a:latin typeface="Helvetica" pitchFamily="2" charset="0"/>
                <a:ea typeface="Helvetica"/>
                <a:cs typeface="Helvetica"/>
                <a:sym typeface="Helvetica"/>
              </a:rPr>
              <a:t>architectural perspective</a:t>
            </a:r>
            <a:r>
              <a:rPr sz="1600">
                <a:solidFill>
                  <a:schemeClr val="bg2"/>
                </a:solidFill>
                <a:latin typeface="Helvetica" pitchFamily="2" charset="0"/>
              </a:rPr>
              <a:t> is a collection of activities, tactics, and guidelines that are used to ensure that a system exhibits a particular set of related quality properties that require consideration across a number of the system’s architectural views</a:t>
            </a:r>
          </a:p>
        </p:txBody>
      </p:sp>
      <p:sp>
        <p:nvSpPr>
          <p:cNvPr id="16" name="Perspectives">
            <a:extLst>
              <a:ext uri="{FF2B5EF4-FFF2-40B4-BE49-F238E27FC236}">
                <a16:creationId xmlns:a16="http://schemas.microsoft.com/office/drawing/2014/main" id="{D48A5881-E042-4555-A433-203E0362D90B}"/>
              </a:ext>
            </a:extLst>
          </p:cNvPr>
          <p:cNvSpPr txBox="1"/>
          <p:nvPr/>
        </p:nvSpPr>
        <p:spPr>
          <a:xfrm>
            <a:off x="17540224" y="3013289"/>
            <a:ext cx="5428905"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spAutoFit/>
          </a:bodyPr>
          <a:lstStyle>
            <a:lvl1pPr algn="r">
              <a:defRPr sz="3000">
                <a:solidFill>
                  <a:srgbClr val="EB2624"/>
                </a:solidFill>
                <a:latin typeface="Helvetica"/>
                <a:ea typeface="Helvetica"/>
                <a:cs typeface="Helvetica"/>
                <a:sym typeface="Helvetica"/>
              </a:defRPr>
            </a:lvl1pPr>
          </a:lstStyle>
          <a:p>
            <a:r>
              <a:rPr lang="en-GB" b="1">
                <a:solidFill>
                  <a:srgbClr val="C00000"/>
                </a:solidFill>
                <a:latin typeface="Helvetica" pitchFamily="2" charset="0"/>
              </a:rPr>
              <a:t>PERSPECTIVES</a:t>
            </a:r>
          </a:p>
        </p:txBody>
      </p:sp>
      <p:sp>
        <p:nvSpPr>
          <p:cNvPr id="17" name="Rectangle">
            <a:extLst>
              <a:ext uri="{FF2B5EF4-FFF2-40B4-BE49-F238E27FC236}">
                <a16:creationId xmlns:a16="http://schemas.microsoft.com/office/drawing/2014/main" id="{40E3DF9F-CD47-4F44-A259-48612EEB16A7}"/>
              </a:ext>
            </a:extLst>
          </p:cNvPr>
          <p:cNvSpPr/>
          <p:nvPr/>
        </p:nvSpPr>
        <p:spPr>
          <a:xfrm>
            <a:off x="1130787" y="9015599"/>
            <a:ext cx="3627904" cy="784894"/>
          </a:xfrm>
          <a:prstGeom prst="rect">
            <a:avLst/>
          </a:prstGeom>
          <a:solidFill>
            <a:srgbClr val="DB4025"/>
          </a:solidFill>
          <a:ln w="12700">
            <a:miter lim="400000"/>
          </a:ln>
        </p:spPr>
        <p:txBody>
          <a:bodyPr lIns="71437" tIns="71437" rIns="71437" bIns="71437" anchor="ctr"/>
          <a:lstStyle/>
          <a:p>
            <a:pPr>
              <a:defRPr sz="3200">
                <a:solidFill>
                  <a:srgbClr val="FFFFFF"/>
                </a:solidFill>
              </a:defRPr>
            </a:pPr>
            <a:endParaRPr/>
          </a:p>
        </p:txBody>
      </p:sp>
      <p:sp>
        <p:nvSpPr>
          <p:cNvPr id="18" name="Rectangle">
            <a:extLst>
              <a:ext uri="{FF2B5EF4-FFF2-40B4-BE49-F238E27FC236}">
                <a16:creationId xmlns:a16="http://schemas.microsoft.com/office/drawing/2014/main" id="{D62F7246-3E48-4376-9EF5-BA6BBB7EE058}"/>
              </a:ext>
            </a:extLst>
          </p:cNvPr>
          <p:cNvSpPr/>
          <p:nvPr/>
        </p:nvSpPr>
        <p:spPr>
          <a:xfrm>
            <a:off x="1130787" y="9872836"/>
            <a:ext cx="3627904" cy="784894"/>
          </a:xfrm>
          <a:prstGeom prst="rect">
            <a:avLst/>
          </a:prstGeom>
          <a:solidFill>
            <a:srgbClr val="DB4025"/>
          </a:solidFill>
          <a:ln w="12700">
            <a:miter lim="400000"/>
          </a:ln>
        </p:spPr>
        <p:txBody>
          <a:bodyPr lIns="71437" tIns="71437" rIns="71437" bIns="71437" anchor="ctr"/>
          <a:lstStyle/>
          <a:p>
            <a:pPr>
              <a:defRPr sz="3200">
                <a:solidFill>
                  <a:srgbClr val="FFFFFF"/>
                </a:solidFill>
              </a:defRPr>
            </a:pPr>
            <a:endParaRPr/>
          </a:p>
        </p:txBody>
      </p:sp>
      <p:sp>
        <p:nvSpPr>
          <p:cNvPr id="19" name="Rectangle">
            <a:extLst>
              <a:ext uri="{FF2B5EF4-FFF2-40B4-BE49-F238E27FC236}">
                <a16:creationId xmlns:a16="http://schemas.microsoft.com/office/drawing/2014/main" id="{210D6E64-DC20-4FF2-AF18-1EE75A7BFDE2}"/>
              </a:ext>
            </a:extLst>
          </p:cNvPr>
          <p:cNvSpPr/>
          <p:nvPr/>
        </p:nvSpPr>
        <p:spPr>
          <a:xfrm>
            <a:off x="1130787" y="10730073"/>
            <a:ext cx="3627904" cy="784894"/>
          </a:xfrm>
          <a:prstGeom prst="rect">
            <a:avLst/>
          </a:prstGeom>
          <a:solidFill>
            <a:srgbClr val="DB4025"/>
          </a:solidFill>
          <a:ln w="12700">
            <a:miter lim="400000"/>
          </a:ln>
        </p:spPr>
        <p:txBody>
          <a:bodyPr lIns="71437" tIns="71437" rIns="71437" bIns="71437" anchor="ctr"/>
          <a:lstStyle/>
          <a:p>
            <a:pPr>
              <a:defRPr sz="3200">
                <a:solidFill>
                  <a:srgbClr val="FFFFFF"/>
                </a:solidFill>
              </a:defRPr>
            </a:pPr>
            <a:endParaRPr/>
          </a:p>
        </p:txBody>
      </p:sp>
      <p:sp>
        <p:nvSpPr>
          <p:cNvPr id="20" name="Rectangle">
            <a:extLst>
              <a:ext uri="{FF2B5EF4-FFF2-40B4-BE49-F238E27FC236}">
                <a16:creationId xmlns:a16="http://schemas.microsoft.com/office/drawing/2014/main" id="{69C5D678-339B-4E40-9B65-4B98ED70C114}"/>
              </a:ext>
            </a:extLst>
          </p:cNvPr>
          <p:cNvSpPr/>
          <p:nvPr/>
        </p:nvSpPr>
        <p:spPr>
          <a:xfrm>
            <a:off x="4826487" y="9015599"/>
            <a:ext cx="3627904" cy="784894"/>
          </a:xfrm>
          <a:prstGeom prst="rect">
            <a:avLst/>
          </a:prstGeom>
          <a:solidFill>
            <a:srgbClr val="DB4025"/>
          </a:solidFill>
          <a:ln w="12700">
            <a:miter lim="400000"/>
          </a:ln>
        </p:spPr>
        <p:txBody>
          <a:bodyPr lIns="71437" tIns="71437" rIns="71437" bIns="71437" anchor="ctr"/>
          <a:lstStyle/>
          <a:p>
            <a:pPr>
              <a:defRPr sz="3200">
                <a:solidFill>
                  <a:srgbClr val="FFFFFF"/>
                </a:solidFill>
              </a:defRPr>
            </a:pPr>
            <a:endParaRPr/>
          </a:p>
        </p:txBody>
      </p:sp>
      <p:sp>
        <p:nvSpPr>
          <p:cNvPr id="21" name="Rectangle">
            <a:extLst>
              <a:ext uri="{FF2B5EF4-FFF2-40B4-BE49-F238E27FC236}">
                <a16:creationId xmlns:a16="http://schemas.microsoft.com/office/drawing/2014/main" id="{193AA3B6-978E-4F07-952D-FB8DA03BE78D}"/>
              </a:ext>
            </a:extLst>
          </p:cNvPr>
          <p:cNvSpPr/>
          <p:nvPr/>
        </p:nvSpPr>
        <p:spPr>
          <a:xfrm>
            <a:off x="4826487" y="9872836"/>
            <a:ext cx="3627904" cy="784894"/>
          </a:xfrm>
          <a:prstGeom prst="rect">
            <a:avLst/>
          </a:prstGeom>
          <a:solidFill>
            <a:srgbClr val="DB4025"/>
          </a:solidFill>
          <a:ln w="12700">
            <a:miter lim="400000"/>
          </a:ln>
        </p:spPr>
        <p:txBody>
          <a:bodyPr lIns="71437" tIns="71437" rIns="71437" bIns="71437" anchor="ctr"/>
          <a:lstStyle/>
          <a:p>
            <a:pPr>
              <a:defRPr sz="3200">
                <a:solidFill>
                  <a:srgbClr val="FFFFFF"/>
                </a:solidFill>
              </a:defRPr>
            </a:pPr>
            <a:endParaRPr/>
          </a:p>
        </p:txBody>
      </p:sp>
      <p:sp>
        <p:nvSpPr>
          <p:cNvPr id="22" name="Rectangle">
            <a:extLst>
              <a:ext uri="{FF2B5EF4-FFF2-40B4-BE49-F238E27FC236}">
                <a16:creationId xmlns:a16="http://schemas.microsoft.com/office/drawing/2014/main" id="{17B1108F-E5AC-48D4-A9E9-318078CD3533}"/>
              </a:ext>
            </a:extLst>
          </p:cNvPr>
          <p:cNvSpPr/>
          <p:nvPr/>
        </p:nvSpPr>
        <p:spPr>
          <a:xfrm>
            <a:off x="4826487" y="10730073"/>
            <a:ext cx="3627904" cy="784894"/>
          </a:xfrm>
          <a:prstGeom prst="rect">
            <a:avLst/>
          </a:prstGeom>
          <a:solidFill>
            <a:srgbClr val="DB4025"/>
          </a:solidFill>
          <a:ln w="12700">
            <a:miter lim="400000"/>
          </a:ln>
        </p:spPr>
        <p:txBody>
          <a:bodyPr lIns="71437" tIns="71437" rIns="71437" bIns="71437" anchor="ctr"/>
          <a:lstStyle/>
          <a:p>
            <a:pPr>
              <a:defRPr sz="3200">
                <a:solidFill>
                  <a:srgbClr val="FFFFFF"/>
                </a:solidFill>
              </a:defRPr>
            </a:pPr>
            <a:endParaRPr/>
          </a:p>
        </p:txBody>
      </p:sp>
      <p:sp>
        <p:nvSpPr>
          <p:cNvPr id="23" name="Rectangle">
            <a:extLst>
              <a:ext uri="{FF2B5EF4-FFF2-40B4-BE49-F238E27FC236}">
                <a16:creationId xmlns:a16="http://schemas.microsoft.com/office/drawing/2014/main" id="{D0F78872-F66E-4D9B-8A67-192D287D572A}"/>
              </a:ext>
            </a:extLst>
          </p:cNvPr>
          <p:cNvSpPr/>
          <p:nvPr/>
        </p:nvSpPr>
        <p:spPr>
          <a:xfrm>
            <a:off x="1130787" y="8151999"/>
            <a:ext cx="3627904" cy="784894"/>
          </a:xfrm>
          <a:prstGeom prst="rect">
            <a:avLst/>
          </a:prstGeom>
          <a:solidFill>
            <a:srgbClr val="DB4025"/>
          </a:solidFill>
          <a:ln w="12700">
            <a:miter lim="400000"/>
          </a:ln>
        </p:spPr>
        <p:txBody>
          <a:bodyPr lIns="71437" tIns="71437" rIns="71437" bIns="71437" anchor="ctr"/>
          <a:lstStyle/>
          <a:p>
            <a:pPr>
              <a:defRPr sz="3200">
                <a:solidFill>
                  <a:srgbClr val="FFFFFF"/>
                </a:solidFill>
              </a:defRPr>
            </a:pPr>
            <a:endParaRPr/>
          </a:p>
        </p:txBody>
      </p:sp>
      <p:sp>
        <p:nvSpPr>
          <p:cNvPr id="24" name="Rectangle">
            <a:extLst>
              <a:ext uri="{FF2B5EF4-FFF2-40B4-BE49-F238E27FC236}">
                <a16:creationId xmlns:a16="http://schemas.microsoft.com/office/drawing/2014/main" id="{4FC43377-DCCF-4F41-9DA1-576EE70C7D73}"/>
              </a:ext>
            </a:extLst>
          </p:cNvPr>
          <p:cNvSpPr/>
          <p:nvPr/>
        </p:nvSpPr>
        <p:spPr>
          <a:xfrm>
            <a:off x="15759235" y="9904599"/>
            <a:ext cx="3627905" cy="784894"/>
          </a:xfrm>
          <a:prstGeom prst="rect">
            <a:avLst/>
          </a:prstGeom>
          <a:solidFill>
            <a:schemeClr val="bg2"/>
          </a:solidFill>
          <a:ln w="12700">
            <a:miter lim="400000"/>
          </a:ln>
        </p:spPr>
        <p:txBody>
          <a:bodyPr lIns="71437" tIns="71437" rIns="71437" bIns="71437" anchor="ctr"/>
          <a:lstStyle/>
          <a:p>
            <a:pPr>
              <a:defRPr sz="3200">
                <a:solidFill>
                  <a:srgbClr val="FFFFFF"/>
                </a:solidFill>
              </a:defRPr>
            </a:pPr>
            <a:endParaRPr/>
          </a:p>
        </p:txBody>
      </p:sp>
      <p:sp>
        <p:nvSpPr>
          <p:cNvPr id="25" name="Rectangle">
            <a:extLst>
              <a:ext uri="{FF2B5EF4-FFF2-40B4-BE49-F238E27FC236}">
                <a16:creationId xmlns:a16="http://schemas.microsoft.com/office/drawing/2014/main" id="{BF11D1E1-F8FF-40F9-90F5-27132F9CF0DF}"/>
              </a:ext>
            </a:extLst>
          </p:cNvPr>
          <p:cNvSpPr/>
          <p:nvPr/>
        </p:nvSpPr>
        <p:spPr>
          <a:xfrm>
            <a:off x="15759235" y="10761836"/>
            <a:ext cx="3627905" cy="784894"/>
          </a:xfrm>
          <a:prstGeom prst="rect">
            <a:avLst/>
          </a:prstGeom>
          <a:solidFill>
            <a:schemeClr val="bg2"/>
          </a:solidFill>
          <a:ln w="12700">
            <a:miter lim="400000"/>
          </a:ln>
        </p:spPr>
        <p:txBody>
          <a:bodyPr lIns="71437" tIns="71437" rIns="71437" bIns="71437" anchor="ctr"/>
          <a:lstStyle/>
          <a:p>
            <a:pPr>
              <a:defRPr sz="3200">
                <a:solidFill>
                  <a:srgbClr val="FFFFFF"/>
                </a:solidFill>
              </a:defRPr>
            </a:pPr>
            <a:endParaRPr/>
          </a:p>
        </p:txBody>
      </p:sp>
      <p:sp>
        <p:nvSpPr>
          <p:cNvPr id="26" name="Rectangle">
            <a:extLst>
              <a:ext uri="{FF2B5EF4-FFF2-40B4-BE49-F238E27FC236}">
                <a16:creationId xmlns:a16="http://schemas.microsoft.com/office/drawing/2014/main" id="{98E0EA22-D1CA-405B-A10C-3408497FB31B}"/>
              </a:ext>
            </a:extLst>
          </p:cNvPr>
          <p:cNvSpPr/>
          <p:nvPr/>
        </p:nvSpPr>
        <p:spPr>
          <a:xfrm>
            <a:off x="19454935" y="9904599"/>
            <a:ext cx="3627905" cy="784894"/>
          </a:xfrm>
          <a:prstGeom prst="rect">
            <a:avLst/>
          </a:prstGeom>
          <a:solidFill>
            <a:schemeClr val="bg2"/>
          </a:solidFill>
          <a:ln w="12700">
            <a:miter lim="400000"/>
          </a:ln>
        </p:spPr>
        <p:txBody>
          <a:bodyPr lIns="71437" tIns="71437" rIns="71437" bIns="71437" anchor="ctr"/>
          <a:lstStyle/>
          <a:p>
            <a:pPr>
              <a:defRPr sz="3200">
                <a:solidFill>
                  <a:srgbClr val="FFFFFF"/>
                </a:solidFill>
              </a:defRPr>
            </a:pPr>
            <a:endParaRPr/>
          </a:p>
        </p:txBody>
      </p:sp>
      <p:sp>
        <p:nvSpPr>
          <p:cNvPr id="27" name="Rectangle">
            <a:extLst>
              <a:ext uri="{FF2B5EF4-FFF2-40B4-BE49-F238E27FC236}">
                <a16:creationId xmlns:a16="http://schemas.microsoft.com/office/drawing/2014/main" id="{94756CFD-5585-4EA5-9DAE-54B20249C4A4}"/>
              </a:ext>
            </a:extLst>
          </p:cNvPr>
          <p:cNvSpPr/>
          <p:nvPr/>
        </p:nvSpPr>
        <p:spPr>
          <a:xfrm>
            <a:off x="19454935" y="10761836"/>
            <a:ext cx="3627905" cy="784894"/>
          </a:xfrm>
          <a:prstGeom prst="rect">
            <a:avLst/>
          </a:prstGeom>
          <a:solidFill>
            <a:schemeClr val="bg2"/>
          </a:solidFill>
          <a:ln w="12700">
            <a:miter lim="400000"/>
          </a:ln>
        </p:spPr>
        <p:txBody>
          <a:bodyPr lIns="71437" tIns="71437" rIns="71437" bIns="71437" anchor="ctr"/>
          <a:lstStyle/>
          <a:p>
            <a:pPr>
              <a:defRPr sz="3200">
                <a:solidFill>
                  <a:srgbClr val="FFFFFF"/>
                </a:solidFill>
              </a:defRPr>
            </a:pPr>
            <a:endParaRPr/>
          </a:p>
        </p:txBody>
      </p:sp>
      <p:sp>
        <p:nvSpPr>
          <p:cNvPr id="28" name="CONTEXT">
            <a:extLst>
              <a:ext uri="{FF2B5EF4-FFF2-40B4-BE49-F238E27FC236}">
                <a16:creationId xmlns:a16="http://schemas.microsoft.com/office/drawing/2014/main" id="{56623830-DDA4-48C2-8E89-787A6234A31F}"/>
              </a:ext>
            </a:extLst>
          </p:cNvPr>
          <p:cNvSpPr txBox="1"/>
          <p:nvPr/>
        </p:nvSpPr>
        <p:spPr>
          <a:xfrm>
            <a:off x="1956774" y="8244408"/>
            <a:ext cx="1975930"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CONTEXT</a:t>
            </a:r>
          </a:p>
        </p:txBody>
      </p:sp>
      <p:sp>
        <p:nvSpPr>
          <p:cNvPr id="29" name="FUNCTIONAL">
            <a:extLst>
              <a:ext uri="{FF2B5EF4-FFF2-40B4-BE49-F238E27FC236}">
                <a16:creationId xmlns:a16="http://schemas.microsoft.com/office/drawing/2014/main" id="{6DB13947-F3D5-44B4-995E-232D16C8AD24}"/>
              </a:ext>
            </a:extLst>
          </p:cNvPr>
          <p:cNvSpPr txBox="1"/>
          <p:nvPr/>
        </p:nvSpPr>
        <p:spPr>
          <a:xfrm>
            <a:off x="1628887" y="9120708"/>
            <a:ext cx="2631704"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FUNCTIONAL</a:t>
            </a:r>
          </a:p>
        </p:txBody>
      </p:sp>
      <p:sp>
        <p:nvSpPr>
          <p:cNvPr id="30" name="INFORMATION">
            <a:extLst>
              <a:ext uri="{FF2B5EF4-FFF2-40B4-BE49-F238E27FC236}">
                <a16:creationId xmlns:a16="http://schemas.microsoft.com/office/drawing/2014/main" id="{07427363-6F30-4F8F-9DEF-6960357E4156}"/>
              </a:ext>
            </a:extLst>
          </p:cNvPr>
          <p:cNvSpPr txBox="1"/>
          <p:nvPr/>
        </p:nvSpPr>
        <p:spPr>
          <a:xfrm>
            <a:off x="1537078" y="9958908"/>
            <a:ext cx="2815321"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INFORMATION</a:t>
            </a:r>
          </a:p>
        </p:txBody>
      </p:sp>
      <p:sp>
        <p:nvSpPr>
          <p:cNvPr id="31" name="CONCURRENCY">
            <a:extLst>
              <a:ext uri="{FF2B5EF4-FFF2-40B4-BE49-F238E27FC236}">
                <a16:creationId xmlns:a16="http://schemas.microsoft.com/office/drawing/2014/main" id="{237441FC-113E-46B5-A119-1BEAA6F21D91}"/>
              </a:ext>
            </a:extLst>
          </p:cNvPr>
          <p:cNvSpPr txBox="1"/>
          <p:nvPr/>
        </p:nvSpPr>
        <p:spPr>
          <a:xfrm>
            <a:off x="1338666" y="10847908"/>
            <a:ext cx="3161346"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CONCURRENCY</a:t>
            </a:r>
          </a:p>
        </p:txBody>
      </p:sp>
      <p:sp>
        <p:nvSpPr>
          <p:cNvPr id="32" name="DEVELOPMENT">
            <a:extLst>
              <a:ext uri="{FF2B5EF4-FFF2-40B4-BE49-F238E27FC236}">
                <a16:creationId xmlns:a16="http://schemas.microsoft.com/office/drawing/2014/main" id="{B4F0FFF4-FD4F-441D-942F-B4ED85CB43B8}"/>
              </a:ext>
            </a:extLst>
          </p:cNvPr>
          <p:cNvSpPr txBox="1"/>
          <p:nvPr/>
        </p:nvSpPr>
        <p:spPr>
          <a:xfrm>
            <a:off x="5099900" y="9120708"/>
            <a:ext cx="3055678"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DEVELOPMENT</a:t>
            </a:r>
          </a:p>
        </p:txBody>
      </p:sp>
      <p:sp>
        <p:nvSpPr>
          <p:cNvPr id="33" name="DEPOLYMENT">
            <a:extLst>
              <a:ext uri="{FF2B5EF4-FFF2-40B4-BE49-F238E27FC236}">
                <a16:creationId xmlns:a16="http://schemas.microsoft.com/office/drawing/2014/main" id="{F209F699-7CE5-45D2-9DAE-A7EC2E130798}"/>
              </a:ext>
            </a:extLst>
          </p:cNvPr>
          <p:cNvSpPr txBox="1"/>
          <p:nvPr/>
        </p:nvSpPr>
        <p:spPr>
          <a:xfrm>
            <a:off x="5244449" y="9958908"/>
            <a:ext cx="2766579"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DEPOLYMENT</a:t>
            </a:r>
          </a:p>
        </p:txBody>
      </p:sp>
      <p:sp>
        <p:nvSpPr>
          <p:cNvPr id="34" name="OPERATIONAL">
            <a:extLst>
              <a:ext uri="{FF2B5EF4-FFF2-40B4-BE49-F238E27FC236}">
                <a16:creationId xmlns:a16="http://schemas.microsoft.com/office/drawing/2014/main" id="{72D5C7FB-1D5D-4172-9605-8DDF5BB47EE7}"/>
              </a:ext>
            </a:extLst>
          </p:cNvPr>
          <p:cNvSpPr txBox="1"/>
          <p:nvPr/>
        </p:nvSpPr>
        <p:spPr>
          <a:xfrm>
            <a:off x="5152169" y="10847908"/>
            <a:ext cx="2900339"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OPERATIONAL</a:t>
            </a:r>
          </a:p>
        </p:txBody>
      </p:sp>
      <p:sp>
        <p:nvSpPr>
          <p:cNvPr id="35" name="PERFORMANCE">
            <a:extLst>
              <a:ext uri="{FF2B5EF4-FFF2-40B4-BE49-F238E27FC236}">
                <a16:creationId xmlns:a16="http://schemas.microsoft.com/office/drawing/2014/main" id="{6A40BBE0-CEA4-442E-A155-C346A909AC1C}"/>
              </a:ext>
            </a:extLst>
          </p:cNvPr>
          <p:cNvSpPr txBox="1"/>
          <p:nvPr/>
        </p:nvSpPr>
        <p:spPr>
          <a:xfrm>
            <a:off x="16003118" y="10009708"/>
            <a:ext cx="3140138" cy="600076"/>
          </a:xfrm>
          <a:prstGeom prst="rect">
            <a:avLst/>
          </a:prstGeom>
          <a:solidFill>
            <a:schemeClr val="bg2"/>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PERFORMANCE</a:t>
            </a:r>
          </a:p>
        </p:txBody>
      </p:sp>
      <p:sp>
        <p:nvSpPr>
          <p:cNvPr id="36" name="SECURITY">
            <a:extLst>
              <a:ext uri="{FF2B5EF4-FFF2-40B4-BE49-F238E27FC236}">
                <a16:creationId xmlns:a16="http://schemas.microsoft.com/office/drawing/2014/main" id="{7E466746-8198-481F-B59B-A81B34F84AB7}"/>
              </a:ext>
            </a:extLst>
          </p:cNvPr>
          <p:cNvSpPr txBox="1"/>
          <p:nvPr/>
        </p:nvSpPr>
        <p:spPr>
          <a:xfrm>
            <a:off x="16532202" y="10847908"/>
            <a:ext cx="2081970"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SECURITY</a:t>
            </a:r>
          </a:p>
        </p:txBody>
      </p:sp>
      <p:sp>
        <p:nvSpPr>
          <p:cNvPr id="37" name="USABILITY">
            <a:extLst>
              <a:ext uri="{FF2B5EF4-FFF2-40B4-BE49-F238E27FC236}">
                <a16:creationId xmlns:a16="http://schemas.microsoft.com/office/drawing/2014/main" id="{20BAFD7C-BC1B-4781-82B0-4E73219FEB93}"/>
              </a:ext>
            </a:extLst>
          </p:cNvPr>
          <p:cNvSpPr txBox="1"/>
          <p:nvPr/>
        </p:nvSpPr>
        <p:spPr>
          <a:xfrm>
            <a:off x="20172972" y="10009708"/>
            <a:ext cx="2166430"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USABILITY</a:t>
            </a:r>
          </a:p>
        </p:txBody>
      </p:sp>
      <p:sp>
        <p:nvSpPr>
          <p:cNvPr id="38" name="REGULATORY">
            <a:extLst>
              <a:ext uri="{FF2B5EF4-FFF2-40B4-BE49-F238E27FC236}">
                <a16:creationId xmlns:a16="http://schemas.microsoft.com/office/drawing/2014/main" id="{5CC41EB2-0449-4E9A-9168-2B877C7B9340}"/>
              </a:ext>
            </a:extLst>
          </p:cNvPr>
          <p:cNvSpPr txBox="1"/>
          <p:nvPr/>
        </p:nvSpPr>
        <p:spPr>
          <a:xfrm>
            <a:off x="19869269" y="10847908"/>
            <a:ext cx="2773835" cy="6000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a:defRPr sz="3000" b="1">
                <a:solidFill>
                  <a:srgbClr val="FFFFFF"/>
                </a:solidFill>
                <a:latin typeface="Helvetica"/>
                <a:ea typeface="Helvetica"/>
                <a:cs typeface="Helvetica"/>
                <a:sym typeface="Helvetica"/>
              </a:defRPr>
            </a:lvl1pPr>
          </a:lstStyle>
          <a:p>
            <a:r>
              <a:t>REGULATORY</a:t>
            </a:r>
          </a:p>
        </p:txBody>
      </p:sp>
      <p:pic>
        <p:nvPicPr>
          <p:cNvPr id="39" name="Picture 38">
            <a:extLst>
              <a:ext uri="{FF2B5EF4-FFF2-40B4-BE49-F238E27FC236}">
                <a16:creationId xmlns:a16="http://schemas.microsoft.com/office/drawing/2014/main" id="{41D76130-63DF-4148-AC2E-67FB914360E6}"/>
              </a:ext>
            </a:extLst>
          </p:cNvPr>
          <p:cNvPicPr>
            <a:picLocks noChangeAspect="1"/>
          </p:cNvPicPr>
          <p:nvPr/>
        </p:nvPicPr>
        <p:blipFill>
          <a:blip r:embed="rId3"/>
          <a:stretch>
            <a:fillRect/>
          </a:stretch>
        </p:blipFill>
        <p:spPr>
          <a:xfrm>
            <a:off x="9019163" y="2810558"/>
            <a:ext cx="6830690" cy="7566912"/>
          </a:xfrm>
          <a:prstGeom prst="rect">
            <a:avLst/>
          </a:prstGeom>
        </p:spPr>
      </p:pic>
    </p:spTree>
    <p:extLst>
      <p:ext uri="{BB962C8B-B14F-4D97-AF65-F5344CB8AC3E}">
        <p14:creationId xmlns:p14="http://schemas.microsoft.com/office/powerpoint/2010/main" val="3682259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92</a:t>
            </a:fld>
            <a:endParaRPr/>
          </a:p>
        </p:txBody>
      </p:sp>
      <p:sp>
        <p:nvSpPr>
          <p:cNvPr id="770" name="Client Name  Presentation Title  -  1. Chapter Name"/>
          <p:cNvSpPr txBox="1">
            <a:spLocks noGrp="1"/>
          </p:cNvSpPr>
          <p:nvPr>
            <p:ph type="body" sz="quarter" idx="13"/>
          </p:nvPr>
        </p:nvSpPr>
        <p:spPr>
          <a:xfrm>
            <a:off x="1703286" y="210051"/>
            <a:ext cx="9754272"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1.5</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Architectural Styles &amp; Patterns – Template 1</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Architectural styles &amp; patterns</a:t>
            </a:r>
            <a:endParaRPr/>
          </a:p>
        </p:txBody>
      </p:sp>
      <p:sp>
        <p:nvSpPr>
          <p:cNvPr id="8" name="Rectangle 7">
            <a:extLst>
              <a:ext uri="{FF2B5EF4-FFF2-40B4-BE49-F238E27FC236}">
                <a16:creationId xmlns:a16="http://schemas.microsoft.com/office/drawing/2014/main" id="{20B8E141-445B-064B-AED6-B5D461368BE0}"/>
              </a:ext>
            </a:extLst>
          </p:cNvPr>
          <p:cNvSpPr/>
          <p:nvPr/>
        </p:nvSpPr>
        <p:spPr>
          <a:xfrm>
            <a:off x="12192000" y="3078163"/>
            <a:ext cx="10404474" cy="10188000"/>
          </a:xfrm>
          <a:prstGeom prst="rect">
            <a:avLst/>
          </a:prstGeom>
          <a:solidFill>
            <a:srgbClr val="FFFFFF">
              <a:lumMod val="9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RO"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0"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57023433-F0C8-E646-BF4F-BB8A02EF663E}"/>
              </a:ext>
            </a:extLst>
          </p:cNvPr>
          <p:cNvSpPr txBox="1"/>
          <p:nvPr/>
        </p:nvSpPr>
        <p:spPr>
          <a:xfrm>
            <a:off x="1733202" y="3417952"/>
            <a:ext cx="9811098" cy="7504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 What is simply dummy text of the printing and typesetting industry has been the industry's standard dummy text ever since the 1500s when an unknown printer took a galley of type and scrambled it to make a type specimen book it has. </a:t>
            </a:r>
          </a:p>
          <a:p>
            <a:pPr>
              <a:lnSpc>
                <a:spcPct val="100000"/>
              </a:lnSpc>
              <a:spcBef>
                <a:spcPts val="3000"/>
              </a:spcBef>
              <a:defRPr spc="198">
                <a:solidFill>
                  <a:srgbClr val="000000"/>
                </a:solidFill>
              </a:defRPr>
            </a:pPr>
            <a:r>
              <a:t>1. </a:t>
            </a:r>
            <a:r>
              <a:rPr lang="en-US"/>
              <a:t>Lorem ipsum dolor</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a:lnSpc>
                <a:spcPct val="100000"/>
              </a:lnSpc>
              <a:spcBef>
                <a:spcPts val="3000"/>
              </a:spcBef>
              <a:defRPr spc="198">
                <a:solidFill>
                  <a:srgbClr val="000000"/>
                </a:solidFill>
              </a:defRPr>
            </a:pPr>
            <a:r>
              <a:t>2. </a:t>
            </a:r>
            <a:r>
              <a:rPr lang="en-US"/>
              <a:t>Lorem ipsum dolor</a:t>
            </a:r>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br>
              <a:rPr b="0">
                <a:latin typeface="Arial" panose="020B0604020202020204" pitchFamily="34" charset="0"/>
                <a:cs typeface="Arial" panose="020B0604020202020204" pitchFamily="34" charset="0"/>
              </a:rPr>
            </a:br>
            <a:endParaRPr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618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93</a:t>
            </a:fld>
            <a:endParaRPr/>
          </a:p>
        </p:txBody>
      </p:sp>
      <p:sp>
        <p:nvSpPr>
          <p:cNvPr id="770" name="Client Name  Presentation Title  -  1. Chapter Name"/>
          <p:cNvSpPr txBox="1">
            <a:spLocks noGrp="1"/>
          </p:cNvSpPr>
          <p:nvPr>
            <p:ph type="body" sz="quarter" idx="13"/>
          </p:nvPr>
        </p:nvSpPr>
        <p:spPr>
          <a:xfrm>
            <a:off x="1703286" y="210051"/>
            <a:ext cx="9754272"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1.5</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Architectural Styles &amp; Patterns – Template 2</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t>Architectural styles &amp; patterns</a:t>
            </a:r>
            <a:endParaRPr/>
          </a:p>
        </p:txBody>
      </p:sp>
      <p:sp>
        <p:nvSpPr>
          <p:cNvPr id="8" name="Rectangle 7">
            <a:extLst>
              <a:ext uri="{FF2B5EF4-FFF2-40B4-BE49-F238E27FC236}">
                <a16:creationId xmlns:a16="http://schemas.microsoft.com/office/drawing/2014/main" id="{20B8E141-445B-064B-AED6-B5D461368BE0}"/>
              </a:ext>
            </a:extLst>
          </p:cNvPr>
          <p:cNvSpPr/>
          <p:nvPr/>
        </p:nvSpPr>
        <p:spPr>
          <a:xfrm>
            <a:off x="1787525" y="3078163"/>
            <a:ext cx="20808949" cy="10188000"/>
          </a:xfrm>
          <a:prstGeom prst="rect">
            <a:avLst/>
          </a:prstGeom>
          <a:solidFill>
            <a:srgbClr val="FFFFFF">
              <a:lumMod val="9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RO"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32698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94</a:t>
            </a:fld>
            <a:endParaRPr/>
          </a:p>
        </p:txBody>
      </p:sp>
      <p:sp>
        <p:nvSpPr>
          <p:cNvPr id="770" name="Client Name  Presentation Title  -  1. Chapter Name"/>
          <p:cNvSpPr txBox="1">
            <a:spLocks noGrp="1"/>
          </p:cNvSpPr>
          <p:nvPr>
            <p:ph type="body" sz="quarter" idx="13"/>
          </p:nvPr>
        </p:nvSpPr>
        <p:spPr>
          <a:xfrm>
            <a:off x="1703286" y="210051"/>
            <a:ext cx="13167065"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1.6</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Architectural Forces: Goals, Constraints, Architectural Principles, Assumptions</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2086327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a:t>Architectural forces: goals, constraints, principles</a:t>
            </a:r>
            <a:endParaRPr/>
          </a:p>
        </p:txBody>
      </p:sp>
      <p:sp>
        <p:nvSpPr>
          <p:cNvPr id="9"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7A2E11D-CE0C-5A4B-85FD-F853E472A540}"/>
              </a:ext>
            </a:extLst>
          </p:cNvPr>
          <p:cNvSpPr txBox="1"/>
          <p:nvPr/>
        </p:nvSpPr>
        <p:spPr>
          <a:xfrm>
            <a:off x="1733201" y="3417952"/>
            <a:ext cx="20863273" cy="9535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endParaRPr lang="en-US" b="0">
              <a:latin typeface="Arial" panose="020B0604020202020204" pitchFamily="34" charset="0"/>
              <a:cs typeface="Arial" panose="020B0604020202020204" pitchFamily="34" charset="0"/>
            </a:endParaRP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endParaRPr b="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br>
              <a:rPr b="0">
                <a:latin typeface="Arial" panose="020B0604020202020204" pitchFamily="34" charset="0"/>
                <a:cs typeface="Arial" panose="020B0604020202020204" pitchFamily="34" charset="0"/>
              </a:rPr>
            </a:br>
            <a:endParaRPr lang="en-US" b="0">
              <a:latin typeface="Arial" panose="020B0604020202020204" pitchFamily="34" charset="0"/>
              <a:cs typeface="Arial" panose="020B0604020202020204" pitchFamily="34" charset="0"/>
            </a:endParaRPr>
          </a:p>
          <a:p>
            <a:pPr>
              <a:lnSpc>
                <a:spcPct val="100000"/>
              </a:lnSpc>
              <a:spcBef>
                <a:spcPts val="3000"/>
              </a:spcBef>
              <a:defRPr spc="198">
                <a:solidFill>
                  <a:srgbClr val="000000"/>
                </a:solidFill>
              </a:defRPr>
            </a:pPr>
            <a:r>
              <a:rPr lang="en-GB"/>
              <a:t>Lorem ipsum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GB" sz="2000" b="0">
                <a:latin typeface="Arial" panose="020B0604020202020204" pitchFamily="34" charset="0"/>
                <a:cs typeface="Arial" panose="020B0604020202020204" pitchFamily="34" charset="0"/>
              </a:rPr>
              <a:t>What is simply dummy text of the printing and typesetting industry has been the industry's standard dummy text ever since the 1500s when an unknown printer took a galley of type and scrambled it to make a type specimen book it has.</a:t>
            </a: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p>
          <a:p>
            <a:pPr marL="342900" indent="-3429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GB" b="0">
                <a:latin typeface="Arial" panose="020B0604020202020204" pitchFamily="34" charset="0"/>
                <a:cs typeface="Arial" panose="020B0604020202020204" pitchFamily="34" charset="0"/>
              </a:rPr>
              <a:t>What is simply dummy text of the printing and typesetting industry has been the industry's standard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GB" sz="2000" b="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737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95</a:t>
            </a:fld>
            <a:endParaRPr/>
          </a:p>
        </p:txBody>
      </p:sp>
      <p:sp>
        <p:nvSpPr>
          <p:cNvPr id="770" name="Client Name  Presentation Title  -  1. Chapter Name"/>
          <p:cNvSpPr txBox="1">
            <a:spLocks noGrp="1"/>
          </p:cNvSpPr>
          <p:nvPr>
            <p:ph type="body" sz="quarter" idx="13"/>
          </p:nvPr>
        </p:nvSpPr>
        <p:spPr>
          <a:xfrm>
            <a:off x="1703286" y="210051"/>
            <a:ext cx="7688001"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mn-lt"/>
                <a:ea typeface="+mn-ea"/>
                <a:cs typeface="+mn-cs"/>
                <a:sym typeface="Helvetica"/>
              </a:rPr>
              <a:t>6</a:t>
            </a:r>
            <a:r>
              <a:rPr b="1" dirty="0">
                <a:solidFill>
                  <a:srgbClr val="DE411B"/>
                </a:solidFill>
                <a:latin typeface="+mn-lt"/>
                <a:ea typeface="+mn-ea"/>
                <a:cs typeface="+mn-cs"/>
                <a:sym typeface="Helvetica"/>
              </a:rPr>
              <a:t>.</a:t>
            </a:r>
            <a:r>
              <a:rPr lang="en-US" b="1" dirty="0">
                <a:solidFill>
                  <a:srgbClr val="DE411B"/>
                </a:solidFill>
                <a:latin typeface="+mn-lt"/>
                <a:ea typeface="+mn-ea"/>
                <a:cs typeface="+mn-cs"/>
                <a:sym typeface="Helvetica"/>
              </a:rPr>
              <a:t>1.7</a:t>
            </a:r>
            <a:r>
              <a:rPr b="1" dirty="0">
                <a:solidFill>
                  <a:srgbClr val="DE411B"/>
                </a:solidFill>
                <a:latin typeface="+mn-lt"/>
                <a:ea typeface="+mn-ea"/>
                <a:cs typeface="+mn-cs"/>
                <a:sym typeface="Helvetica"/>
              </a:rPr>
              <a:t> </a:t>
            </a:r>
            <a:r>
              <a:rPr lang="en-US" b="1" dirty="0">
                <a:solidFill>
                  <a:srgbClr val="DE411B"/>
                </a:solidFill>
                <a:latin typeface="+mn-lt"/>
                <a:ea typeface="+mn-ea"/>
                <a:cs typeface="+mn-cs"/>
                <a:sym typeface="Helvetica"/>
              </a:rPr>
              <a:t>Solution Tech – System Qualities NFRs</a:t>
            </a:r>
            <a:endParaRPr b="1" dirty="0">
              <a:solidFill>
                <a:srgbClr val="DE411B"/>
              </a:solidFill>
              <a:latin typeface="+mn-lt"/>
              <a:ea typeface="+mn-ea"/>
              <a:cs typeface="+mn-cs"/>
              <a:sym typeface="Helvetica"/>
            </a:endParaRPr>
          </a:p>
        </p:txBody>
      </p:sp>
      <p:sp>
        <p:nvSpPr>
          <p:cNvPr id="773" name="Title Goes Here"/>
          <p:cNvSpPr txBox="1"/>
          <p:nvPr/>
        </p:nvSpPr>
        <p:spPr>
          <a:xfrm>
            <a:off x="1718042" y="1966931"/>
            <a:ext cx="20863273" cy="7181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a:t>System qualities NFRs</a:t>
            </a:r>
            <a:endParaRPr/>
          </a:p>
        </p:txBody>
      </p:sp>
      <p:sp>
        <p:nvSpPr>
          <p:cNvPr id="6" name="Rectangle 5">
            <a:extLst>
              <a:ext uri="{FF2B5EF4-FFF2-40B4-BE49-F238E27FC236}">
                <a16:creationId xmlns:a16="http://schemas.microsoft.com/office/drawing/2014/main" id="{A65DA734-BE25-6942-B780-4B11C1542293}"/>
              </a:ext>
            </a:extLst>
          </p:cNvPr>
          <p:cNvSpPr/>
          <p:nvPr/>
        </p:nvSpPr>
        <p:spPr>
          <a:xfrm>
            <a:off x="1787223" y="3078163"/>
            <a:ext cx="20809251" cy="10188000"/>
          </a:xfrm>
          <a:prstGeom prst="rect">
            <a:avLst/>
          </a:prstGeom>
          <a:solidFill>
            <a:srgbClr val="FFFFFF">
              <a:lumMod val="95000"/>
            </a:srgbClr>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1">
              <a:lnSpc>
                <a:spcPct val="100000"/>
              </a:lnSpc>
              <a:spcBef>
                <a:spcPts val="0"/>
              </a:spcBef>
              <a:spcAft>
                <a:spcPts val="0"/>
              </a:spcAft>
              <a:buClrTx/>
              <a:buSzTx/>
              <a:buFontTx/>
              <a:buNone/>
              <a:tabLst/>
              <a:defRPr/>
            </a:pPr>
            <a:endParaRPr kumimoji="0" lang="en-RO"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37928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F372BAB9-CDFF-5445-BC5F-1EAA7AE6FC5F}"/>
              </a:ext>
            </a:extLst>
          </p:cNvPr>
          <p:cNvCxnSpPr>
            <a:cxnSpLocks/>
          </p:cNvCxnSpPr>
          <p:nvPr/>
        </p:nvCxnSpPr>
        <p:spPr>
          <a:xfrm flipV="1">
            <a:off x="1830935" y="4538993"/>
            <a:ext cx="20792476" cy="6832545"/>
          </a:xfrm>
          <a:prstGeom prst="line">
            <a:avLst/>
          </a:prstGeom>
          <a:ln w="19050" cap="flat" cmpd="sng" algn="ctr">
            <a:solidFill>
              <a:schemeClr val="accent3">
                <a:lumMod val="50000"/>
                <a:lumOff val="50000"/>
              </a:schemeClr>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a:solidFill>
                  <a:schemeClr val="bg2"/>
                </a:solidFill>
              </a:rPr>
              <a:t>Software development lifecycle practices</a:t>
            </a:r>
            <a:endParaRPr>
              <a:solidFill>
                <a:schemeClr val="bg2"/>
              </a:solidFill>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4015162" y="13289446"/>
            <a:ext cx="258082" cy="3904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solidFill>
                  <a:schemeClr val="tx1"/>
                </a:solidFill>
              </a:rPr>
              <a:t>96</a:t>
            </a:fld>
            <a:endParaRPr>
              <a:solidFill>
                <a:schemeClr val="tx1"/>
              </a:solidFill>
            </a:endParaRPr>
          </a:p>
        </p:txBody>
      </p:sp>
      <p:sp>
        <p:nvSpPr>
          <p:cNvPr id="14" name="Client Name  Presentation Title  -  1. Chapter Name">
            <a:extLst>
              <a:ext uri="{FF2B5EF4-FFF2-40B4-BE49-F238E27FC236}">
                <a16:creationId xmlns:a16="http://schemas.microsoft.com/office/drawing/2014/main" id="{3A0F60A7-3A8B-D444-8C24-1DA3497E5258}"/>
              </a:ext>
            </a:extLst>
          </p:cNvPr>
          <p:cNvSpPr txBox="1">
            <a:spLocks noGrp="1"/>
          </p:cNvSpPr>
          <p:nvPr>
            <p:ph type="body" sz="quarter" idx="13"/>
          </p:nvPr>
        </p:nvSpPr>
        <p:spPr>
          <a:xfrm>
            <a:off x="1703286" y="210051"/>
            <a:ext cx="5985612" cy="390491"/>
          </a:xfrm>
          <a:prstGeom prst="rect">
            <a:avLst/>
          </a:prstGeom>
        </p:spPr>
        <p:txBody>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lang="en-US" b="1" dirty="0">
                <a:solidFill>
                  <a:srgbClr val="DE411B"/>
                </a:solidFill>
                <a:latin typeface="Arial" panose="020B0604020202020204"/>
                <a:ea typeface="+mn-ea"/>
                <a:sym typeface="Helvetica"/>
              </a:rPr>
              <a:t>6.1.8 Solution Tech – SDLC</a:t>
            </a:r>
            <a:endParaRPr b="1" dirty="0">
              <a:solidFill>
                <a:srgbClr val="DE411B"/>
              </a:solidFill>
              <a:latin typeface="+mn-lt"/>
              <a:ea typeface="+mn-ea"/>
              <a:cs typeface="+mn-cs"/>
              <a:sym typeface="Helvetica"/>
            </a:endParaRPr>
          </a:p>
        </p:txBody>
      </p:sp>
      <p:sp>
        <p:nvSpPr>
          <p:cNvPr id="22" name="SUB TITLE small">
            <a:extLst>
              <a:ext uri="{FF2B5EF4-FFF2-40B4-BE49-F238E27FC236}">
                <a16:creationId xmlns:a16="http://schemas.microsoft.com/office/drawing/2014/main" id="{68D53CD4-E3AC-F347-AF5A-5BF09512D5C7}"/>
              </a:ext>
            </a:extLst>
          </p:cNvPr>
          <p:cNvSpPr txBox="1"/>
          <p:nvPr/>
        </p:nvSpPr>
        <p:spPr>
          <a:xfrm>
            <a:off x="1703286" y="2806411"/>
            <a:ext cx="17613414" cy="878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spcBef>
                <a:spcPts val="800"/>
              </a:spcBef>
              <a:defRPr sz="2800" spc="307">
                <a:solidFill>
                  <a:srgbClr val="DE411B"/>
                </a:solidFill>
              </a:defRPr>
            </a:lvl1pPr>
          </a:lstStyle>
          <a:p>
            <a:r>
              <a:rPr lang="en-GB"/>
              <a:t>Industry leading practices and techniques in order to ensure technical excellence:​</a:t>
            </a:r>
          </a:p>
        </p:txBody>
      </p:sp>
      <p:graphicFrame>
        <p:nvGraphicFramePr>
          <p:cNvPr id="26" name="Diagram 25">
            <a:extLst>
              <a:ext uri="{FF2B5EF4-FFF2-40B4-BE49-F238E27FC236}">
                <a16:creationId xmlns:a16="http://schemas.microsoft.com/office/drawing/2014/main" id="{BC907172-0F0D-DD49-BF55-7D4948834927}"/>
              </a:ext>
            </a:extLst>
          </p:cNvPr>
          <p:cNvGraphicFramePr/>
          <p:nvPr/>
        </p:nvGraphicFramePr>
        <p:xfrm>
          <a:off x="1718042" y="3985426"/>
          <a:ext cx="12940934" cy="777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Diagram 26">
            <a:extLst>
              <a:ext uri="{FF2B5EF4-FFF2-40B4-BE49-F238E27FC236}">
                <a16:creationId xmlns:a16="http://schemas.microsoft.com/office/drawing/2014/main" id="{906E5808-3ECD-924A-8B0E-841D2DABF08C}"/>
              </a:ext>
            </a:extLst>
          </p:cNvPr>
          <p:cNvGraphicFramePr/>
          <p:nvPr/>
        </p:nvGraphicFramePr>
        <p:xfrm>
          <a:off x="12475845" y="11029173"/>
          <a:ext cx="11272529" cy="7770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Rectangle 27">
            <a:extLst>
              <a:ext uri="{FF2B5EF4-FFF2-40B4-BE49-F238E27FC236}">
                <a16:creationId xmlns:a16="http://schemas.microsoft.com/office/drawing/2014/main" id="{54E8352A-ADA8-2C4D-90E2-C480FC47616C}"/>
              </a:ext>
            </a:extLst>
          </p:cNvPr>
          <p:cNvSpPr/>
          <p:nvPr/>
        </p:nvSpPr>
        <p:spPr>
          <a:xfrm>
            <a:off x="171804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RO" sz="1600" b="0" cap="none" dirty="0">
                <a:solidFill>
                  <a:prstClr val="black"/>
                </a:solidFill>
              </a:rPr>
              <a:t>TDD</a:t>
            </a:r>
          </a:p>
          <a:p>
            <a:pPr marL="285750" indent="-285750">
              <a:buFont typeface="Arial" panose="020B0604020202020204" pitchFamily="34" charset="0"/>
              <a:buChar char="•"/>
            </a:pPr>
            <a:r>
              <a:rPr lang="en-RO" sz="1600" b="0" cap="none" dirty="0">
                <a:solidFill>
                  <a:prstClr val="black"/>
                </a:solidFill>
              </a:rPr>
              <a:t>Pair Programming</a:t>
            </a:r>
          </a:p>
          <a:p>
            <a:pPr marL="285750" indent="-285750">
              <a:buFont typeface="Arial" panose="020B0604020202020204" pitchFamily="34" charset="0"/>
              <a:buChar char="•"/>
            </a:pPr>
            <a:r>
              <a:rPr lang="en-RO" sz="1600" b="0" cap="none" dirty="0">
                <a:solidFill>
                  <a:prstClr val="black"/>
                </a:solidFill>
              </a:rPr>
              <a:t>Code Review</a:t>
            </a:r>
          </a:p>
          <a:p>
            <a:pPr marL="285750" indent="-285750">
              <a:buFont typeface="Arial" panose="020B0604020202020204" pitchFamily="34" charset="0"/>
              <a:buChar char="•"/>
            </a:pPr>
            <a:r>
              <a:rPr lang="en-RO" sz="1600" b="0" cap="none" dirty="0">
                <a:solidFill>
                  <a:prstClr val="black"/>
                </a:solidFill>
              </a:rPr>
              <a:t>Security Code Review</a:t>
            </a:r>
          </a:p>
        </p:txBody>
      </p:sp>
      <p:sp>
        <p:nvSpPr>
          <p:cNvPr id="29" name="Rectangle 28">
            <a:extLst>
              <a:ext uri="{FF2B5EF4-FFF2-40B4-BE49-F238E27FC236}">
                <a16:creationId xmlns:a16="http://schemas.microsoft.com/office/drawing/2014/main" id="{36A98188-25FB-D640-9B73-6913E1E7AD46}"/>
              </a:ext>
            </a:extLst>
          </p:cNvPr>
          <p:cNvSpPr/>
          <p:nvPr/>
        </p:nvSpPr>
        <p:spPr>
          <a:xfrm>
            <a:off x="390117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RO" sz="1600" b="0" cap="none" dirty="0">
                <a:solidFill>
                  <a:prstClr val="black"/>
                </a:solidFill>
              </a:rPr>
              <a:t>Build</a:t>
            </a:r>
          </a:p>
          <a:p>
            <a:pPr marL="285750" indent="-285750">
              <a:buFont typeface="Arial" panose="020B0604020202020204" pitchFamily="34" charset="0"/>
              <a:buChar char="•"/>
            </a:pPr>
            <a:r>
              <a:rPr lang="en-RO" sz="1600" b="0" cap="none" dirty="0">
                <a:solidFill>
                  <a:prstClr val="black"/>
                </a:solidFill>
              </a:rPr>
              <a:t>Docker Build</a:t>
            </a:r>
          </a:p>
        </p:txBody>
      </p:sp>
      <p:sp>
        <p:nvSpPr>
          <p:cNvPr id="31" name="Rectangle 30">
            <a:extLst>
              <a:ext uri="{FF2B5EF4-FFF2-40B4-BE49-F238E27FC236}">
                <a16:creationId xmlns:a16="http://schemas.microsoft.com/office/drawing/2014/main" id="{59EC0C76-98DC-9248-8F5C-4D9969B2A84C}"/>
              </a:ext>
            </a:extLst>
          </p:cNvPr>
          <p:cNvSpPr/>
          <p:nvPr/>
        </p:nvSpPr>
        <p:spPr>
          <a:xfrm>
            <a:off x="608430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dirty="0">
                <a:solidFill>
                  <a:prstClr val="black"/>
                </a:solidFill>
              </a:rPr>
              <a:t>Unit Tests</a:t>
            </a:r>
          </a:p>
          <a:p>
            <a:pPr marL="285750" indent="-285750">
              <a:buFont typeface="Arial" panose="020B0604020202020204" pitchFamily="34" charset="0"/>
              <a:buChar char="•"/>
            </a:pPr>
            <a:r>
              <a:rPr lang="en-GB" sz="1600" b="0" cap="none" dirty="0">
                <a:solidFill>
                  <a:prstClr val="black"/>
                </a:solidFill>
              </a:rPr>
              <a:t>Integration Tests</a:t>
            </a:r>
          </a:p>
          <a:p>
            <a:pPr marL="285750" indent="-285750">
              <a:buFont typeface="Arial" panose="020B0604020202020204" pitchFamily="34" charset="0"/>
              <a:buChar char="•"/>
            </a:pPr>
            <a:r>
              <a:rPr lang="en-GB" sz="1600" b="0" cap="none" dirty="0">
                <a:solidFill>
                  <a:prstClr val="black"/>
                </a:solidFill>
              </a:rPr>
              <a:t>Test Coverage</a:t>
            </a:r>
          </a:p>
        </p:txBody>
      </p:sp>
      <p:sp>
        <p:nvSpPr>
          <p:cNvPr id="35" name="Rectangle 34">
            <a:extLst>
              <a:ext uri="{FF2B5EF4-FFF2-40B4-BE49-F238E27FC236}">
                <a16:creationId xmlns:a16="http://schemas.microsoft.com/office/drawing/2014/main" id="{9E16B1BC-A0CB-944A-969B-FE8509A6B71D}"/>
              </a:ext>
            </a:extLst>
          </p:cNvPr>
          <p:cNvSpPr/>
          <p:nvPr/>
        </p:nvSpPr>
        <p:spPr>
          <a:xfrm>
            <a:off x="826743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dirty="0">
                <a:solidFill>
                  <a:prstClr val="black"/>
                </a:solidFill>
              </a:rPr>
              <a:t>Code Quality Monitoring (</a:t>
            </a:r>
            <a:r>
              <a:rPr lang="en-GB" sz="1600" b="0" cap="none" dirty="0" err="1">
                <a:solidFill>
                  <a:prstClr val="black"/>
                </a:solidFill>
              </a:rPr>
              <a:t>Sonarqube</a:t>
            </a:r>
            <a:r>
              <a:rPr lang="en-GB" sz="1600" b="0" cap="none" dirty="0">
                <a:solidFill>
                  <a:prstClr val="black"/>
                </a:solidFill>
              </a:rPr>
              <a:t>)</a:t>
            </a:r>
          </a:p>
          <a:p>
            <a:pPr marL="285750" indent="-285750">
              <a:buFont typeface="Arial" panose="020B0604020202020204" pitchFamily="34" charset="0"/>
              <a:buChar char="•"/>
            </a:pPr>
            <a:r>
              <a:rPr lang="en-GB" sz="1600" b="0" cap="none" dirty="0">
                <a:solidFill>
                  <a:prstClr val="black"/>
                </a:solidFill>
              </a:rPr>
              <a:t>Security Analysis (Veracode / </a:t>
            </a:r>
            <a:r>
              <a:rPr lang="en-GB" sz="1600" b="0" cap="none" dirty="0" err="1">
                <a:solidFill>
                  <a:prstClr val="black"/>
                </a:solidFill>
              </a:rPr>
              <a:t>Checkmarx</a:t>
            </a:r>
            <a:r>
              <a:rPr lang="en-GB" sz="1600" b="0" cap="none" dirty="0">
                <a:solidFill>
                  <a:prstClr val="black"/>
                </a:solidFill>
              </a:rPr>
              <a:t>)</a:t>
            </a:r>
          </a:p>
          <a:p>
            <a:pPr marL="285750" indent="-285750">
              <a:buFont typeface="Arial" panose="020B0604020202020204" pitchFamily="34" charset="0"/>
              <a:buChar char="•"/>
            </a:pPr>
            <a:r>
              <a:rPr lang="en-GB" sz="1600" b="0" cap="none" dirty="0" err="1">
                <a:solidFill>
                  <a:prstClr val="black"/>
                </a:solidFill>
              </a:rPr>
              <a:t>Blackduck</a:t>
            </a:r>
            <a:r>
              <a:rPr lang="en-GB" sz="1600" b="0" cap="none" dirty="0">
                <a:solidFill>
                  <a:prstClr val="black"/>
                </a:solidFill>
              </a:rPr>
              <a:t> Analysis</a:t>
            </a:r>
          </a:p>
          <a:p>
            <a:pPr marL="285750" indent="-285750">
              <a:buFont typeface="Arial" panose="020B0604020202020204" pitchFamily="34" charset="0"/>
              <a:buChar char="•"/>
            </a:pPr>
            <a:r>
              <a:rPr lang="en-GB" sz="1600" b="0" cap="none" dirty="0">
                <a:solidFill>
                  <a:prstClr val="black"/>
                </a:solidFill>
              </a:rPr>
              <a:t>Docker Image Analysis</a:t>
            </a:r>
          </a:p>
          <a:p>
            <a:pPr marL="285750" indent="-285750">
              <a:buFont typeface="Arial" panose="020B0604020202020204" pitchFamily="34" charset="0"/>
              <a:buChar char="•"/>
            </a:pPr>
            <a:endParaRPr lang="en-GB" sz="1600" b="0" cap="none" dirty="0">
              <a:solidFill>
                <a:prstClr val="black"/>
              </a:solidFill>
            </a:endParaRPr>
          </a:p>
        </p:txBody>
      </p:sp>
      <p:sp>
        <p:nvSpPr>
          <p:cNvPr id="39" name="Rectangle 38">
            <a:extLst>
              <a:ext uri="{FF2B5EF4-FFF2-40B4-BE49-F238E27FC236}">
                <a16:creationId xmlns:a16="http://schemas.microsoft.com/office/drawing/2014/main" id="{84B6AEF4-E50A-DF4A-BE03-61FC57BBB28F}"/>
              </a:ext>
            </a:extLst>
          </p:cNvPr>
          <p:cNvSpPr/>
          <p:nvPr/>
        </p:nvSpPr>
        <p:spPr>
          <a:xfrm>
            <a:off x="10450562"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dirty="0">
                <a:solidFill>
                  <a:prstClr val="black"/>
                </a:solidFill>
              </a:rPr>
              <a:t>Configuration Management</a:t>
            </a:r>
          </a:p>
          <a:p>
            <a:pPr marL="285750" indent="-285750">
              <a:buFont typeface="Arial" panose="020B0604020202020204" pitchFamily="34" charset="0"/>
              <a:buChar char="•"/>
            </a:pPr>
            <a:r>
              <a:rPr lang="en-GB" sz="1600" b="0" cap="none" dirty="0">
                <a:solidFill>
                  <a:prstClr val="black"/>
                </a:solidFill>
              </a:rPr>
              <a:t>Environment Provisioning</a:t>
            </a:r>
          </a:p>
        </p:txBody>
      </p:sp>
      <p:sp>
        <p:nvSpPr>
          <p:cNvPr id="41" name="Rectangle 40">
            <a:extLst>
              <a:ext uri="{FF2B5EF4-FFF2-40B4-BE49-F238E27FC236}">
                <a16:creationId xmlns:a16="http://schemas.microsoft.com/office/drawing/2014/main" id="{091C62F9-1855-5946-BD96-52B6D2E3AFB7}"/>
              </a:ext>
            </a:extLst>
          </p:cNvPr>
          <p:cNvSpPr/>
          <p:nvPr/>
        </p:nvSpPr>
        <p:spPr>
          <a:xfrm>
            <a:off x="12633693" y="5063300"/>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dirty="0">
                <a:solidFill>
                  <a:prstClr val="black"/>
                </a:solidFill>
              </a:rPr>
              <a:t>API tests</a:t>
            </a:r>
          </a:p>
          <a:p>
            <a:pPr marL="285750" indent="-285750">
              <a:buFont typeface="Arial" panose="020B0604020202020204" pitchFamily="34" charset="0"/>
              <a:buChar char="•"/>
            </a:pPr>
            <a:r>
              <a:rPr lang="en-GB" sz="1600" b="0" cap="none" dirty="0">
                <a:solidFill>
                  <a:prstClr val="black"/>
                </a:solidFill>
              </a:rPr>
              <a:t>End-to-End tests</a:t>
            </a:r>
          </a:p>
        </p:txBody>
      </p:sp>
      <p:sp>
        <p:nvSpPr>
          <p:cNvPr id="48" name="Rectangle 47">
            <a:extLst>
              <a:ext uri="{FF2B5EF4-FFF2-40B4-BE49-F238E27FC236}">
                <a16:creationId xmlns:a16="http://schemas.microsoft.com/office/drawing/2014/main" id="{07C0C307-ACD3-9F4C-AE58-D462652EB47C}"/>
              </a:ext>
            </a:extLst>
          </p:cNvPr>
          <p:cNvSpPr/>
          <p:nvPr/>
        </p:nvSpPr>
        <p:spPr>
          <a:xfrm>
            <a:off x="12475845" y="12158924"/>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dirty="0">
                <a:solidFill>
                  <a:prstClr val="black"/>
                </a:solidFill>
              </a:rPr>
              <a:t>Development</a:t>
            </a:r>
          </a:p>
          <a:p>
            <a:pPr marL="285750" indent="-285750">
              <a:buFont typeface="Arial" panose="020B0604020202020204" pitchFamily="34" charset="0"/>
              <a:buChar char="•"/>
            </a:pPr>
            <a:r>
              <a:rPr lang="en-GB" sz="1600" b="0" cap="none" dirty="0">
                <a:solidFill>
                  <a:prstClr val="black"/>
                </a:solidFill>
              </a:rPr>
              <a:t>Dev Testing</a:t>
            </a:r>
          </a:p>
        </p:txBody>
      </p:sp>
      <p:sp>
        <p:nvSpPr>
          <p:cNvPr id="49" name="Rectangle 48">
            <a:extLst>
              <a:ext uri="{FF2B5EF4-FFF2-40B4-BE49-F238E27FC236}">
                <a16:creationId xmlns:a16="http://schemas.microsoft.com/office/drawing/2014/main" id="{40518DE0-3BF6-9A46-9278-8930E9C69C82}"/>
              </a:ext>
            </a:extLst>
          </p:cNvPr>
          <p:cNvSpPr/>
          <p:nvPr/>
        </p:nvSpPr>
        <p:spPr>
          <a:xfrm>
            <a:off x="14658975" y="12158924"/>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dirty="0">
                <a:solidFill>
                  <a:prstClr val="black"/>
                </a:solidFill>
              </a:rPr>
              <a:t>Validated by QA</a:t>
            </a:r>
          </a:p>
          <a:p>
            <a:pPr marL="285750" indent="-285750">
              <a:buFont typeface="Arial" panose="020B0604020202020204" pitchFamily="34" charset="0"/>
              <a:buChar char="•"/>
            </a:pPr>
            <a:r>
              <a:rPr lang="en-GB" sz="1600" b="0" cap="none" dirty="0">
                <a:solidFill>
                  <a:prstClr val="black"/>
                </a:solidFill>
              </a:rPr>
              <a:t>Security Testing</a:t>
            </a:r>
          </a:p>
        </p:txBody>
      </p:sp>
      <p:sp>
        <p:nvSpPr>
          <p:cNvPr id="50" name="Rectangle 49">
            <a:extLst>
              <a:ext uri="{FF2B5EF4-FFF2-40B4-BE49-F238E27FC236}">
                <a16:creationId xmlns:a16="http://schemas.microsoft.com/office/drawing/2014/main" id="{D6C1268A-2BFE-5040-BF93-704B237ACA71}"/>
              </a:ext>
            </a:extLst>
          </p:cNvPr>
          <p:cNvSpPr/>
          <p:nvPr/>
        </p:nvSpPr>
        <p:spPr>
          <a:xfrm>
            <a:off x="16842105" y="12158924"/>
            <a:ext cx="2025283"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dirty="0">
                <a:solidFill>
                  <a:prstClr val="black"/>
                </a:solidFill>
              </a:rPr>
              <a:t>Performance Testing</a:t>
            </a:r>
          </a:p>
          <a:p>
            <a:pPr marL="285750" indent="-285750">
              <a:buFont typeface="Arial" panose="020B0604020202020204" pitchFamily="34" charset="0"/>
              <a:buChar char="•"/>
            </a:pPr>
            <a:r>
              <a:rPr lang="en-GB" sz="1600" b="0" cap="none" dirty="0">
                <a:solidFill>
                  <a:prstClr val="black"/>
                </a:solidFill>
              </a:rPr>
              <a:t>Load Testing</a:t>
            </a:r>
          </a:p>
        </p:txBody>
      </p:sp>
      <p:sp>
        <p:nvSpPr>
          <p:cNvPr id="51" name="Rectangle 50">
            <a:extLst>
              <a:ext uri="{FF2B5EF4-FFF2-40B4-BE49-F238E27FC236}">
                <a16:creationId xmlns:a16="http://schemas.microsoft.com/office/drawing/2014/main" id="{5751A921-1679-3046-B5C3-077D79A7EC9A}"/>
              </a:ext>
            </a:extLst>
          </p:cNvPr>
          <p:cNvSpPr/>
          <p:nvPr/>
        </p:nvSpPr>
        <p:spPr>
          <a:xfrm>
            <a:off x="19025235" y="12158924"/>
            <a:ext cx="2163128" cy="1569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285750">
              <a:buFont typeface="Arial" panose="020B0604020202020204" pitchFamily="34" charset="0"/>
              <a:buChar char="•"/>
            </a:pPr>
            <a:r>
              <a:rPr lang="en-GB" sz="1600" b="0" cap="none" dirty="0">
                <a:solidFill>
                  <a:prstClr val="black"/>
                </a:solidFill>
              </a:rPr>
              <a:t>Integration Environment for </a:t>
            </a:r>
            <a:br>
              <a:rPr lang="en-GB" sz="1600" b="0" cap="none" dirty="0">
                <a:solidFill>
                  <a:prstClr val="black"/>
                </a:solidFill>
              </a:rPr>
            </a:br>
            <a:r>
              <a:rPr lang="en-GB" sz="1600" b="0" cap="none" dirty="0">
                <a:solidFill>
                  <a:prstClr val="black"/>
                </a:solidFill>
              </a:rPr>
              <a:t>3rd Parties</a:t>
            </a:r>
          </a:p>
        </p:txBody>
      </p:sp>
      <p:grpSp>
        <p:nvGrpSpPr>
          <p:cNvPr id="5" name="Group 4">
            <a:extLst>
              <a:ext uri="{FF2B5EF4-FFF2-40B4-BE49-F238E27FC236}">
                <a16:creationId xmlns:a16="http://schemas.microsoft.com/office/drawing/2014/main" id="{6E8BE61A-1FAF-1E4C-B2C5-C8876DAEBD18}"/>
              </a:ext>
            </a:extLst>
          </p:cNvPr>
          <p:cNvGrpSpPr/>
          <p:nvPr/>
        </p:nvGrpSpPr>
        <p:grpSpPr>
          <a:xfrm>
            <a:off x="1242581" y="10035350"/>
            <a:ext cx="2025283" cy="1770871"/>
            <a:chOff x="1242581" y="10035350"/>
            <a:chExt cx="2025283" cy="1770871"/>
          </a:xfrm>
        </p:grpSpPr>
        <p:sp>
          <p:nvSpPr>
            <p:cNvPr id="57" name="Oval 56">
              <a:extLst>
                <a:ext uri="{FF2B5EF4-FFF2-40B4-BE49-F238E27FC236}">
                  <a16:creationId xmlns:a16="http://schemas.microsoft.com/office/drawing/2014/main" id="{867468AF-3BB2-4E4E-A316-5ECEC69C2F64}"/>
                </a:ext>
              </a:extLst>
            </p:cNvPr>
            <p:cNvSpPr/>
            <p:nvPr/>
          </p:nvSpPr>
          <p:spPr>
            <a:xfrm>
              <a:off x="1703286" y="10699085"/>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54" name="Oval 53">
              <a:extLst>
                <a:ext uri="{FF2B5EF4-FFF2-40B4-BE49-F238E27FC236}">
                  <a16:creationId xmlns:a16="http://schemas.microsoft.com/office/drawing/2014/main" id="{0008C747-9794-A544-BBBE-37232ABE422F}"/>
                </a:ext>
              </a:extLst>
            </p:cNvPr>
            <p:cNvSpPr/>
            <p:nvPr/>
          </p:nvSpPr>
          <p:spPr>
            <a:xfrm>
              <a:off x="1831489" y="10832800"/>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55" name="Vendor Spend">
              <a:extLst>
                <a:ext uri="{FF2B5EF4-FFF2-40B4-BE49-F238E27FC236}">
                  <a16:creationId xmlns:a16="http://schemas.microsoft.com/office/drawing/2014/main" id="{1669A153-CA5F-114D-85E5-6B550AEF1EA2}"/>
                </a:ext>
              </a:extLst>
            </p:cNvPr>
            <p:cNvSpPr txBox="1"/>
            <p:nvPr/>
          </p:nvSpPr>
          <p:spPr>
            <a:xfrm>
              <a:off x="2016441" y="10985913"/>
              <a:ext cx="477564"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1</a:t>
              </a:r>
            </a:p>
          </p:txBody>
        </p:sp>
        <p:sp>
          <p:nvSpPr>
            <p:cNvPr id="58" name="Rectangle 57">
              <a:extLst>
                <a:ext uri="{FF2B5EF4-FFF2-40B4-BE49-F238E27FC236}">
                  <a16:creationId xmlns:a16="http://schemas.microsoft.com/office/drawing/2014/main" id="{F361AB60-9EA1-5647-B9A0-6460A0D47BD8}"/>
                </a:ext>
              </a:extLst>
            </p:cNvPr>
            <p:cNvSpPr/>
            <p:nvPr/>
          </p:nvSpPr>
          <p:spPr>
            <a:xfrm>
              <a:off x="1242581" y="10035350"/>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RO" sz="1600" cap="none">
                  <a:solidFill>
                    <a:schemeClr val="accent1"/>
                  </a:solidFill>
                </a:rPr>
                <a:t>Continuous Delivery</a:t>
              </a:r>
            </a:p>
          </p:txBody>
        </p:sp>
      </p:grpSp>
      <p:grpSp>
        <p:nvGrpSpPr>
          <p:cNvPr id="7" name="Group 6">
            <a:extLst>
              <a:ext uri="{FF2B5EF4-FFF2-40B4-BE49-F238E27FC236}">
                <a16:creationId xmlns:a16="http://schemas.microsoft.com/office/drawing/2014/main" id="{5D0FAE10-C143-7743-AB4F-177AE071357D}"/>
              </a:ext>
            </a:extLst>
          </p:cNvPr>
          <p:cNvGrpSpPr/>
          <p:nvPr/>
        </p:nvGrpSpPr>
        <p:grpSpPr>
          <a:xfrm>
            <a:off x="3758757" y="9164557"/>
            <a:ext cx="2025283" cy="1770871"/>
            <a:chOff x="3271406" y="9371615"/>
            <a:chExt cx="2025283" cy="1770871"/>
          </a:xfrm>
        </p:grpSpPr>
        <p:sp>
          <p:nvSpPr>
            <p:cNvPr id="59" name="Oval 58">
              <a:extLst>
                <a:ext uri="{FF2B5EF4-FFF2-40B4-BE49-F238E27FC236}">
                  <a16:creationId xmlns:a16="http://schemas.microsoft.com/office/drawing/2014/main" id="{E7B1E400-2FFF-8E41-BDB7-4195F0E1FEC5}"/>
                </a:ext>
              </a:extLst>
            </p:cNvPr>
            <p:cNvSpPr/>
            <p:nvPr/>
          </p:nvSpPr>
          <p:spPr>
            <a:xfrm>
              <a:off x="3732111" y="10035350"/>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60" name="Oval 59">
              <a:extLst>
                <a:ext uri="{FF2B5EF4-FFF2-40B4-BE49-F238E27FC236}">
                  <a16:creationId xmlns:a16="http://schemas.microsoft.com/office/drawing/2014/main" id="{823D8050-DE10-3443-8781-7A64763171E2}"/>
                </a:ext>
              </a:extLst>
            </p:cNvPr>
            <p:cNvSpPr/>
            <p:nvPr/>
          </p:nvSpPr>
          <p:spPr>
            <a:xfrm>
              <a:off x="3860314" y="10169065"/>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1" name="Vendor Spend">
              <a:extLst>
                <a:ext uri="{FF2B5EF4-FFF2-40B4-BE49-F238E27FC236}">
                  <a16:creationId xmlns:a16="http://schemas.microsoft.com/office/drawing/2014/main" id="{992D3AA7-53DE-6745-8941-A940BA854BF7}"/>
                </a:ext>
              </a:extLst>
            </p:cNvPr>
            <p:cNvSpPr txBox="1"/>
            <p:nvPr/>
          </p:nvSpPr>
          <p:spPr>
            <a:xfrm>
              <a:off x="4045266" y="10322178"/>
              <a:ext cx="477564"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2</a:t>
              </a:r>
            </a:p>
          </p:txBody>
        </p:sp>
        <p:sp>
          <p:nvSpPr>
            <p:cNvPr id="62" name="Rectangle 61">
              <a:extLst>
                <a:ext uri="{FF2B5EF4-FFF2-40B4-BE49-F238E27FC236}">
                  <a16:creationId xmlns:a16="http://schemas.microsoft.com/office/drawing/2014/main" id="{EC63020E-B2C8-BA46-8D03-5BE8EFCD1B32}"/>
                </a:ext>
              </a:extLst>
            </p:cNvPr>
            <p:cNvSpPr/>
            <p:nvPr/>
          </p:nvSpPr>
          <p:spPr>
            <a:xfrm>
              <a:off x="3271406" y="9371615"/>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RO" sz="1600" cap="none">
                  <a:solidFill>
                    <a:schemeClr val="accent1"/>
                  </a:solidFill>
                </a:rPr>
                <a:t>Code Reviews</a:t>
              </a:r>
            </a:p>
          </p:txBody>
        </p:sp>
      </p:grpSp>
      <p:grpSp>
        <p:nvGrpSpPr>
          <p:cNvPr id="8" name="Group 7">
            <a:extLst>
              <a:ext uri="{FF2B5EF4-FFF2-40B4-BE49-F238E27FC236}">
                <a16:creationId xmlns:a16="http://schemas.microsoft.com/office/drawing/2014/main" id="{DFA838A8-B8D9-9D4A-B2D6-56BE90B3F42B}"/>
              </a:ext>
            </a:extLst>
          </p:cNvPr>
          <p:cNvGrpSpPr/>
          <p:nvPr/>
        </p:nvGrpSpPr>
        <p:grpSpPr>
          <a:xfrm>
            <a:off x="6274933" y="8350914"/>
            <a:ext cx="2025283" cy="1770871"/>
            <a:chOff x="5481641" y="8928214"/>
            <a:chExt cx="2025283" cy="1770871"/>
          </a:xfrm>
        </p:grpSpPr>
        <p:sp>
          <p:nvSpPr>
            <p:cNvPr id="63" name="Oval 62">
              <a:extLst>
                <a:ext uri="{FF2B5EF4-FFF2-40B4-BE49-F238E27FC236}">
                  <a16:creationId xmlns:a16="http://schemas.microsoft.com/office/drawing/2014/main" id="{82C248FE-38A7-994A-922A-9016DAE75A16}"/>
                </a:ext>
              </a:extLst>
            </p:cNvPr>
            <p:cNvSpPr/>
            <p:nvPr/>
          </p:nvSpPr>
          <p:spPr>
            <a:xfrm>
              <a:off x="5942346" y="9591949"/>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64" name="Oval 63">
              <a:extLst>
                <a:ext uri="{FF2B5EF4-FFF2-40B4-BE49-F238E27FC236}">
                  <a16:creationId xmlns:a16="http://schemas.microsoft.com/office/drawing/2014/main" id="{07585969-D010-7345-9978-EF4C909689A8}"/>
                </a:ext>
              </a:extLst>
            </p:cNvPr>
            <p:cNvSpPr/>
            <p:nvPr/>
          </p:nvSpPr>
          <p:spPr>
            <a:xfrm>
              <a:off x="6070549" y="9725664"/>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5" name="Vendor Spend">
              <a:extLst>
                <a:ext uri="{FF2B5EF4-FFF2-40B4-BE49-F238E27FC236}">
                  <a16:creationId xmlns:a16="http://schemas.microsoft.com/office/drawing/2014/main" id="{988ABA59-7669-454C-B3D8-91B0CA947602}"/>
                </a:ext>
              </a:extLst>
            </p:cNvPr>
            <p:cNvSpPr txBox="1"/>
            <p:nvPr/>
          </p:nvSpPr>
          <p:spPr>
            <a:xfrm>
              <a:off x="6255501" y="9878777"/>
              <a:ext cx="477564"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3</a:t>
              </a:r>
            </a:p>
          </p:txBody>
        </p:sp>
        <p:sp>
          <p:nvSpPr>
            <p:cNvPr id="66" name="Rectangle 65">
              <a:extLst>
                <a:ext uri="{FF2B5EF4-FFF2-40B4-BE49-F238E27FC236}">
                  <a16:creationId xmlns:a16="http://schemas.microsoft.com/office/drawing/2014/main" id="{7D6E1D10-5CB5-824B-B2A7-75BE5D4B40F8}"/>
                </a:ext>
              </a:extLst>
            </p:cNvPr>
            <p:cNvSpPr/>
            <p:nvPr/>
          </p:nvSpPr>
          <p:spPr>
            <a:xfrm>
              <a:off x="5481641" y="8928214"/>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RO" sz="1600" cap="none">
                  <a:solidFill>
                    <a:schemeClr val="accent1"/>
                  </a:solidFill>
                </a:rPr>
                <a:t>Security Code Reviews</a:t>
              </a:r>
            </a:p>
          </p:txBody>
        </p:sp>
      </p:grpSp>
      <p:grpSp>
        <p:nvGrpSpPr>
          <p:cNvPr id="9" name="Group 8">
            <a:extLst>
              <a:ext uri="{FF2B5EF4-FFF2-40B4-BE49-F238E27FC236}">
                <a16:creationId xmlns:a16="http://schemas.microsoft.com/office/drawing/2014/main" id="{07C88B9B-0407-A544-8B93-20B3B64FBFA8}"/>
              </a:ext>
            </a:extLst>
          </p:cNvPr>
          <p:cNvGrpSpPr/>
          <p:nvPr/>
        </p:nvGrpSpPr>
        <p:grpSpPr>
          <a:xfrm>
            <a:off x="8791109" y="7723736"/>
            <a:ext cx="2025283" cy="1641553"/>
            <a:chOff x="7512200" y="8780359"/>
            <a:chExt cx="2025283" cy="1641553"/>
          </a:xfrm>
        </p:grpSpPr>
        <p:sp>
          <p:nvSpPr>
            <p:cNvPr id="67" name="Oval 66">
              <a:extLst>
                <a:ext uri="{FF2B5EF4-FFF2-40B4-BE49-F238E27FC236}">
                  <a16:creationId xmlns:a16="http://schemas.microsoft.com/office/drawing/2014/main" id="{5DF8A201-A80C-C743-B415-A5F97469F76E}"/>
                </a:ext>
              </a:extLst>
            </p:cNvPr>
            <p:cNvSpPr/>
            <p:nvPr/>
          </p:nvSpPr>
          <p:spPr>
            <a:xfrm>
              <a:off x="7972905" y="9314776"/>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68" name="Oval 67">
              <a:extLst>
                <a:ext uri="{FF2B5EF4-FFF2-40B4-BE49-F238E27FC236}">
                  <a16:creationId xmlns:a16="http://schemas.microsoft.com/office/drawing/2014/main" id="{F52E985B-E99F-4049-B0FA-9FF61076C47B}"/>
                </a:ext>
              </a:extLst>
            </p:cNvPr>
            <p:cNvSpPr/>
            <p:nvPr/>
          </p:nvSpPr>
          <p:spPr>
            <a:xfrm>
              <a:off x="8101108" y="9448491"/>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69" name="Vendor Spend">
              <a:extLst>
                <a:ext uri="{FF2B5EF4-FFF2-40B4-BE49-F238E27FC236}">
                  <a16:creationId xmlns:a16="http://schemas.microsoft.com/office/drawing/2014/main" id="{9A3E189E-7D14-7144-A749-5DF072A5D83B}"/>
                </a:ext>
              </a:extLst>
            </p:cNvPr>
            <p:cNvSpPr txBox="1"/>
            <p:nvPr/>
          </p:nvSpPr>
          <p:spPr>
            <a:xfrm>
              <a:off x="8286060" y="9601604"/>
              <a:ext cx="477564"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4</a:t>
              </a:r>
            </a:p>
          </p:txBody>
        </p:sp>
        <p:sp>
          <p:nvSpPr>
            <p:cNvPr id="70" name="Rectangle 69">
              <a:extLst>
                <a:ext uri="{FF2B5EF4-FFF2-40B4-BE49-F238E27FC236}">
                  <a16:creationId xmlns:a16="http://schemas.microsoft.com/office/drawing/2014/main" id="{3AB75D95-971E-7546-948A-F306BCD2A428}"/>
                </a:ext>
              </a:extLst>
            </p:cNvPr>
            <p:cNvSpPr/>
            <p:nvPr/>
          </p:nvSpPr>
          <p:spPr>
            <a:xfrm>
              <a:off x="7512200" y="8780359"/>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GB" sz="1600" cap="none">
                  <a:solidFill>
                    <a:schemeClr val="accent1"/>
                  </a:solidFill>
                </a:rPr>
                <a:t>Code Quality Monitoring​</a:t>
              </a:r>
            </a:p>
          </p:txBody>
        </p:sp>
      </p:grpSp>
      <p:grpSp>
        <p:nvGrpSpPr>
          <p:cNvPr id="10" name="Group 9">
            <a:extLst>
              <a:ext uri="{FF2B5EF4-FFF2-40B4-BE49-F238E27FC236}">
                <a16:creationId xmlns:a16="http://schemas.microsoft.com/office/drawing/2014/main" id="{6B0E695C-D5D5-AA41-B90A-95C029651219}"/>
              </a:ext>
            </a:extLst>
          </p:cNvPr>
          <p:cNvGrpSpPr/>
          <p:nvPr/>
        </p:nvGrpSpPr>
        <p:grpSpPr>
          <a:xfrm>
            <a:off x="11307285" y="7387363"/>
            <a:ext cx="2025283" cy="1782830"/>
            <a:chOff x="10003464" y="8928214"/>
            <a:chExt cx="2025283" cy="1782830"/>
          </a:xfrm>
        </p:grpSpPr>
        <p:sp>
          <p:nvSpPr>
            <p:cNvPr id="71" name="Oval 70">
              <a:extLst>
                <a:ext uri="{FF2B5EF4-FFF2-40B4-BE49-F238E27FC236}">
                  <a16:creationId xmlns:a16="http://schemas.microsoft.com/office/drawing/2014/main" id="{96AD5BBF-C0B2-D047-9397-8EB33AA9AF52}"/>
                </a:ext>
              </a:extLst>
            </p:cNvPr>
            <p:cNvSpPr/>
            <p:nvPr/>
          </p:nvSpPr>
          <p:spPr>
            <a:xfrm>
              <a:off x="10464169" y="8928214"/>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72" name="Oval 71">
              <a:extLst>
                <a:ext uri="{FF2B5EF4-FFF2-40B4-BE49-F238E27FC236}">
                  <a16:creationId xmlns:a16="http://schemas.microsoft.com/office/drawing/2014/main" id="{EFC8E60B-09B3-394C-8164-83F1C5E2A196}"/>
                </a:ext>
              </a:extLst>
            </p:cNvPr>
            <p:cNvSpPr/>
            <p:nvPr/>
          </p:nvSpPr>
          <p:spPr>
            <a:xfrm>
              <a:off x="10592372" y="9061929"/>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73" name="Vendor Spend">
              <a:extLst>
                <a:ext uri="{FF2B5EF4-FFF2-40B4-BE49-F238E27FC236}">
                  <a16:creationId xmlns:a16="http://schemas.microsoft.com/office/drawing/2014/main" id="{8117B2C8-599D-AA49-9303-D2122059738D}"/>
                </a:ext>
              </a:extLst>
            </p:cNvPr>
            <p:cNvSpPr txBox="1"/>
            <p:nvPr/>
          </p:nvSpPr>
          <p:spPr>
            <a:xfrm>
              <a:off x="10777324" y="9215042"/>
              <a:ext cx="477564"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5</a:t>
              </a:r>
            </a:p>
          </p:txBody>
        </p:sp>
        <p:sp>
          <p:nvSpPr>
            <p:cNvPr id="74" name="Rectangle 73">
              <a:extLst>
                <a:ext uri="{FF2B5EF4-FFF2-40B4-BE49-F238E27FC236}">
                  <a16:creationId xmlns:a16="http://schemas.microsoft.com/office/drawing/2014/main" id="{1BC59561-A33C-8040-B7FD-1AC7816FDC97}"/>
                </a:ext>
              </a:extLst>
            </p:cNvPr>
            <p:cNvSpPr/>
            <p:nvPr/>
          </p:nvSpPr>
          <p:spPr>
            <a:xfrm>
              <a:off x="10003464" y="10324482"/>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Manual testing (MVP scope) and Automation Testing strategy as long term strategy</a:t>
              </a:r>
            </a:p>
          </p:txBody>
        </p:sp>
      </p:grpSp>
      <p:grpSp>
        <p:nvGrpSpPr>
          <p:cNvPr id="12" name="Group 11">
            <a:extLst>
              <a:ext uri="{FF2B5EF4-FFF2-40B4-BE49-F238E27FC236}">
                <a16:creationId xmlns:a16="http://schemas.microsoft.com/office/drawing/2014/main" id="{B5C1F226-C5F5-8342-A37E-22CBDEC5B26A}"/>
              </a:ext>
            </a:extLst>
          </p:cNvPr>
          <p:cNvGrpSpPr/>
          <p:nvPr/>
        </p:nvGrpSpPr>
        <p:grpSpPr>
          <a:xfrm>
            <a:off x="13823461" y="6559436"/>
            <a:ext cx="2025283" cy="1794685"/>
            <a:chOff x="12213699" y="8463341"/>
            <a:chExt cx="2025283" cy="1794685"/>
          </a:xfrm>
        </p:grpSpPr>
        <p:sp>
          <p:nvSpPr>
            <p:cNvPr id="75" name="Oval 74">
              <a:extLst>
                <a:ext uri="{FF2B5EF4-FFF2-40B4-BE49-F238E27FC236}">
                  <a16:creationId xmlns:a16="http://schemas.microsoft.com/office/drawing/2014/main" id="{F62A398B-4EB8-8344-AD37-58667C0CBA0F}"/>
                </a:ext>
              </a:extLst>
            </p:cNvPr>
            <p:cNvSpPr/>
            <p:nvPr/>
          </p:nvSpPr>
          <p:spPr>
            <a:xfrm>
              <a:off x="12674404" y="8463341"/>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76" name="Oval 75">
              <a:extLst>
                <a:ext uri="{FF2B5EF4-FFF2-40B4-BE49-F238E27FC236}">
                  <a16:creationId xmlns:a16="http://schemas.microsoft.com/office/drawing/2014/main" id="{FECE4E85-56DB-2E41-89A4-A1F53598460F}"/>
                </a:ext>
              </a:extLst>
            </p:cNvPr>
            <p:cNvSpPr/>
            <p:nvPr/>
          </p:nvSpPr>
          <p:spPr>
            <a:xfrm>
              <a:off x="12802607" y="8597056"/>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77" name="Vendor Spend">
              <a:extLst>
                <a:ext uri="{FF2B5EF4-FFF2-40B4-BE49-F238E27FC236}">
                  <a16:creationId xmlns:a16="http://schemas.microsoft.com/office/drawing/2014/main" id="{EA8CA6F2-9991-5946-ACD3-82A0F4E0EED5}"/>
                </a:ext>
              </a:extLst>
            </p:cNvPr>
            <p:cNvSpPr txBox="1"/>
            <p:nvPr/>
          </p:nvSpPr>
          <p:spPr>
            <a:xfrm>
              <a:off x="12987559" y="8750169"/>
              <a:ext cx="477564"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6</a:t>
              </a:r>
            </a:p>
          </p:txBody>
        </p:sp>
        <p:sp>
          <p:nvSpPr>
            <p:cNvPr id="78" name="Rectangle 77">
              <a:extLst>
                <a:ext uri="{FF2B5EF4-FFF2-40B4-BE49-F238E27FC236}">
                  <a16:creationId xmlns:a16="http://schemas.microsoft.com/office/drawing/2014/main" id="{65760891-2FC1-0C45-8662-52AAA9A70884}"/>
                </a:ext>
              </a:extLst>
            </p:cNvPr>
            <p:cNvSpPr/>
            <p:nvPr/>
          </p:nvSpPr>
          <p:spPr>
            <a:xfrm>
              <a:off x="12213699" y="9871464"/>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Documentation</a:t>
              </a:r>
            </a:p>
          </p:txBody>
        </p:sp>
      </p:grpSp>
      <p:grpSp>
        <p:nvGrpSpPr>
          <p:cNvPr id="79" name="Group 78">
            <a:extLst>
              <a:ext uri="{FF2B5EF4-FFF2-40B4-BE49-F238E27FC236}">
                <a16:creationId xmlns:a16="http://schemas.microsoft.com/office/drawing/2014/main" id="{C63887CC-CA33-7D42-B1D3-164FF6589CA1}"/>
              </a:ext>
            </a:extLst>
          </p:cNvPr>
          <p:cNvGrpSpPr/>
          <p:nvPr/>
        </p:nvGrpSpPr>
        <p:grpSpPr>
          <a:xfrm>
            <a:off x="16339637" y="5735200"/>
            <a:ext cx="2025283" cy="1846401"/>
            <a:chOff x="12213699" y="8463341"/>
            <a:chExt cx="2025283" cy="1846401"/>
          </a:xfrm>
        </p:grpSpPr>
        <p:sp>
          <p:nvSpPr>
            <p:cNvPr id="80" name="Oval 79">
              <a:extLst>
                <a:ext uri="{FF2B5EF4-FFF2-40B4-BE49-F238E27FC236}">
                  <a16:creationId xmlns:a16="http://schemas.microsoft.com/office/drawing/2014/main" id="{F80D0EF0-C6F2-7D48-AC5B-0CF8BAFFA2B4}"/>
                </a:ext>
              </a:extLst>
            </p:cNvPr>
            <p:cNvSpPr/>
            <p:nvPr/>
          </p:nvSpPr>
          <p:spPr>
            <a:xfrm>
              <a:off x="12674404" y="8463341"/>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81" name="Oval 80">
              <a:extLst>
                <a:ext uri="{FF2B5EF4-FFF2-40B4-BE49-F238E27FC236}">
                  <a16:creationId xmlns:a16="http://schemas.microsoft.com/office/drawing/2014/main" id="{781731AB-DEC3-E64D-A528-62D125F33C60}"/>
                </a:ext>
              </a:extLst>
            </p:cNvPr>
            <p:cNvSpPr/>
            <p:nvPr/>
          </p:nvSpPr>
          <p:spPr>
            <a:xfrm>
              <a:off x="12802607" y="8597056"/>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82" name="Vendor Spend">
              <a:extLst>
                <a:ext uri="{FF2B5EF4-FFF2-40B4-BE49-F238E27FC236}">
                  <a16:creationId xmlns:a16="http://schemas.microsoft.com/office/drawing/2014/main" id="{79104D33-145D-234C-82EB-8BC4EB0038AB}"/>
                </a:ext>
              </a:extLst>
            </p:cNvPr>
            <p:cNvSpPr txBox="1"/>
            <p:nvPr/>
          </p:nvSpPr>
          <p:spPr>
            <a:xfrm>
              <a:off x="12987559" y="8750169"/>
              <a:ext cx="477564"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7</a:t>
              </a:r>
            </a:p>
          </p:txBody>
        </p:sp>
        <p:sp>
          <p:nvSpPr>
            <p:cNvPr id="83" name="Rectangle 82">
              <a:extLst>
                <a:ext uri="{FF2B5EF4-FFF2-40B4-BE49-F238E27FC236}">
                  <a16:creationId xmlns:a16="http://schemas.microsoft.com/office/drawing/2014/main" id="{62AF3D40-71AE-2643-8F1A-A0F3E7C8BA4B}"/>
                </a:ext>
              </a:extLst>
            </p:cNvPr>
            <p:cNvSpPr/>
            <p:nvPr/>
          </p:nvSpPr>
          <p:spPr>
            <a:xfrm>
              <a:off x="12213699" y="9923180"/>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High Level Design for features in order to ensure consistency with the target architecture​</a:t>
              </a:r>
            </a:p>
            <a:p>
              <a:pPr algn="ctr"/>
              <a:endParaRPr lang="en-GB" sz="1600" cap="none">
                <a:solidFill>
                  <a:schemeClr val="accent1"/>
                </a:solidFill>
              </a:endParaRPr>
            </a:p>
          </p:txBody>
        </p:sp>
      </p:grpSp>
      <p:grpSp>
        <p:nvGrpSpPr>
          <p:cNvPr id="84" name="Group 83">
            <a:extLst>
              <a:ext uri="{FF2B5EF4-FFF2-40B4-BE49-F238E27FC236}">
                <a16:creationId xmlns:a16="http://schemas.microsoft.com/office/drawing/2014/main" id="{39693FA7-F8F6-B643-BA4F-71951DDB14CA}"/>
              </a:ext>
            </a:extLst>
          </p:cNvPr>
          <p:cNvGrpSpPr/>
          <p:nvPr/>
        </p:nvGrpSpPr>
        <p:grpSpPr>
          <a:xfrm>
            <a:off x="18855813" y="4903177"/>
            <a:ext cx="2025283" cy="1846401"/>
            <a:chOff x="12213699" y="8463341"/>
            <a:chExt cx="2025283" cy="1846401"/>
          </a:xfrm>
        </p:grpSpPr>
        <p:sp>
          <p:nvSpPr>
            <p:cNvPr id="85" name="Oval 84">
              <a:extLst>
                <a:ext uri="{FF2B5EF4-FFF2-40B4-BE49-F238E27FC236}">
                  <a16:creationId xmlns:a16="http://schemas.microsoft.com/office/drawing/2014/main" id="{482860C8-C83A-074E-9AF0-6708BBC8A66F}"/>
                </a:ext>
              </a:extLst>
            </p:cNvPr>
            <p:cNvSpPr/>
            <p:nvPr/>
          </p:nvSpPr>
          <p:spPr>
            <a:xfrm>
              <a:off x="12674404" y="8463341"/>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86" name="Oval 85">
              <a:extLst>
                <a:ext uri="{FF2B5EF4-FFF2-40B4-BE49-F238E27FC236}">
                  <a16:creationId xmlns:a16="http://schemas.microsoft.com/office/drawing/2014/main" id="{706DFD03-177D-8B49-8A6E-44C2AA5F4ACC}"/>
                </a:ext>
              </a:extLst>
            </p:cNvPr>
            <p:cNvSpPr/>
            <p:nvPr/>
          </p:nvSpPr>
          <p:spPr>
            <a:xfrm>
              <a:off x="12802607" y="8597056"/>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87" name="Vendor Spend">
              <a:extLst>
                <a:ext uri="{FF2B5EF4-FFF2-40B4-BE49-F238E27FC236}">
                  <a16:creationId xmlns:a16="http://schemas.microsoft.com/office/drawing/2014/main" id="{AC13E957-41BF-D94C-B514-DE964C080F02}"/>
                </a:ext>
              </a:extLst>
            </p:cNvPr>
            <p:cNvSpPr txBox="1"/>
            <p:nvPr/>
          </p:nvSpPr>
          <p:spPr>
            <a:xfrm>
              <a:off x="12987559" y="8750169"/>
              <a:ext cx="477564"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8</a:t>
              </a:r>
            </a:p>
          </p:txBody>
        </p:sp>
        <p:sp>
          <p:nvSpPr>
            <p:cNvPr id="88" name="Rectangle 87">
              <a:extLst>
                <a:ext uri="{FF2B5EF4-FFF2-40B4-BE49-F238E27FC236}">
                  <a16:creationId xmlns:a16="http://schemas.microsoft.com/office/drawing/2014/main" id="{6A3899B6-37DF-B94A-9A20-9F9BABF1ABEE}"/>
                </a:ext>
              </a:extLst>
            </p:cNvPr>
            <p:cNvSpPr/>
            <p:nvPr/>
          </p:nvSpPr>
          <p:spPr>
            <a:xfrm>
              <a:off x="12213699" y="9923180"/>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Common set of development standards: code format, API management, logging, fault tolerance, build &amp; deploy, etc.</a:t>
              </a:r>
            </a:p>
          </p:txBody>
        </p:sp>
      </p:grpSp>
      <p:grpSp>
        <p:nvGrpSpPr>
          <p:cNvPr id="89" name="Group 88">
            <a:extLst>
              <a:ext uri="{FF2B5EF4-FFF2-40B4-BE49-F238E27FC236}">
                <a16:creationId xmlns:a16="http://schemas.microsoft.com/office/drawing/2014/main" id="{1C36F90A-1369-9C46-968F-8CFDE08091BC}"/>
              </a:ext>
            </a:extLst>
          </p:cNvPr>
          <p:cNvGrpSpPr/>
          <p:nvPr/>
        </p:nvGrpSpPr>
        <p:grpSpPr>
          <a:xfrm>
            <a:off x="21371987" y="3985426"/>
            <a:ext cx="2025283" cy="1846401"/>
            <a:chOff x="12213699" y="8463341"/>
            <a:chExt cx="2025283" cy="1846401"/>
          </a:xfrm>
        </p:grpSpPr>
        <p:sp>
          <p:nvSpPr>
            <p:cNvPr id="90" name="Oval 89">
              <a:extLst>
                <a:ext uri="{FF2B5EF4-FFF2-40B4-BE49-F238E27FC236}">
                  <a16:creationId xmlns:a16="http://schemas.microsoft.com/office/drawing/2014/main" id="{1167462E-9E05-084C-BAA8-0D77E4759FA3}"/>
                </a:ext>
              </a:extLst>
            </p:cNvPr>
            <p:cNvSpPr/>
            <p:nvPr/>
          </p:nvSpPr>
          <p:spPr>
            <a:xfrm>
              <a:off x="12674404" y="8463341"/>
              <a:ext cx="1107136" cy="1107136"/>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effectLst/>
                <a:uFillTx/>
                <a:latin typeface="+mn-lt"/>
                <a:ea typeface="+mn-ea"/>
                <a:cs typeface="+mn-cs"/>
                <a:sym typeface="Helvetica"/>
              </a:endParaRPr>
            </a:p>
          </p:txBody>
        </p:sp>
        <p:sp>
          <p:nvSpPr>
            <p:cNvPr id="91" name="Oval 90">
              <a:extLst>
                <a:ext uri="{FF2B5EF4-FFF2-40B4-BE49-F238E27FC236}">
                  <a16:creationId xmlns:a16="http://schemas.microsoft.com/office/drawing/2014/main" id="{AAB285C5-11CD-3846-A265-30C97BB97A32}"/>
                </a:ext>
              </a:extLst>
            </p:cNvPr>
            <p:cNvSpPr/>
            <p:nvPr/>
          </p:nvSpPr>
          <p:spPr>
            <a:xfrm>
              <a:off x="12802607" y="8597056"/>
              <a:ext cx="847468" cy="847468"/>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
          <p:nvSpPr>
            <p:cNvPr id="92" name="Vendor Spend">
              <a:extLst>
                <a:ext uri="{FF2B5EF4-FFF2-40B4-BE49-F238E27FC236}">
                  <a16:creationId xmlns:a16="http://schemas.microsoft.com/office/drawing/2014/main" id="{3EA57786-416D-CE4A-87E0-C2D785B337DB}"/>
                </a:ext>
              </a:extLst>
            </p:cNvPr>
            <p:cNvSpPr txBox="1"/>
            <p:nvPr/>
          </p:nvSpPr>
          <p:spPr>
            <a:xfrm>
              <a:off x="12987559" y="8750169"/>
              <a:ext cx="477564"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lvl1pPr>
                <a:lnSpc>
                  <a:spcPct val="100000"/>
                </a:lnSpc>
                <a:defRPr sz="2800" cap="none" spc="-84">
                  <a:solidFill>
                    <a:srgbClr val="000000"/>
                  </a:solidFill>
                </a:defRPr>
              </a:lvl1pPr>
            </a:lstStyle>
            <a:p>
              <a:pPr algn="ctr"/>
              <a:r>
                <a:rPr lang="en-GB" b="0">
                  <a:solidFill>
                    <a:schemeClr val="tx1"/>
                  </a:solidFill>
                </a:rPr>
                <a:t>9</a:t>
              </a:r>
            </a:p>
          </p:txBody>
        </p:sp>
        <p:sp>
          <p:nvSpPr>
            <p:cNvPr id="93" name="Rectangle 92">
              <a:extLst>
                <a:ext uri="{FF2B5EF4-FFF2-40B4-BE49-F238E27FC236}">
                  <a16:creationId xmlns:a16="http://schemas.microsoft.com/office/drawing/2014/main" id="{D690D1C6-B3E3-AB44-A417-01406E54052E}"/>
                </a:ext>
              </a:extLst>
            </p:cNvPr>
            <p:cNvSpPr/>
            <p:nvPr/>
          </p:nvSpPr>
          <p:spPr>
            <a:xfrm>
              <a:off x="12213699" y="9923180"/>
              <a:ext cx="2025283" cy="38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600" cap="none">
                  <a:solidFill>
                    <a:schemeClr val="accent1"/>
                  </a:solidFill>
                </a:rPr>
                <a:t>Focus on a Visual Culture with visible KPIs for the delivery pipeline</a:t>
              </a:r>
            </a:p>
          </p:txBody>
        </p:sp>
      </p:grpSp>
      <p:cxnSp>
        <p:nvCxnSpPr>
          <p:cNvPr id="98" name="Straight Arrow Connector 97">
            <a:extLst>
              <a:ext uri="{FF2B5EF4-FFF2-40B4-BE49-F238E27FC236}">
                <a16:creationId xmlns:a16="http://schemas.microsoft.com/office/drawing/2014/main" id="{625A4DE3-9177-7243-8C14-B657B390B767}"/>
              </a:ext>
            </a:extLst>
          </p:cNvPr>
          <p:cNvCxnSpPr>
            <a:cxnSpLocks/>
          </p:cNvCxnSpPr>
          <p:nvPr/>
        </p:nvCxnSpPr>
        <p:spPr>
          <a:xfrm flipV="1">
            <a:off x="3151143" y="10700341"/>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F18CECDE-FE38-7A41-B6E2-637BAA07A26E}"/>
              </a:ext>
            </a:extLst>
          </p:cNvPr>
          <p:cNvCxnSpPr>
            <a:cxnSpLocks/>
          </p:cNvCxnSpPr>
          <p:nvPr/>
        </p:nvCxnSpPr>
        <p:spPr>
          <a:xfrm flipV="1">
            <a:off x="5692033" y="9867088"/>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885798D3-765F-1442-B2DD-F9FE269C56A3}"/>
              </a:ext>
            </a:extLst>
          </p:cNvPr>
          <p:cNvCxnSpPr>
            <a:cxnSpLocks/>
          </p:cNvCxnSpPr>
          <p:nvPr/>
        </p:nvCxnSpPr>
        <p:spPr>
          <a:xfrm flipV="1">
            <a:off x="8202966" y="9039157"/>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2D6D33E0-0180-3846-BA6D-C5895A1B7728}"/>
              </a:ext>
            </a:extLst>
          </p:cNvPr>
          <p:cNvCxnSpPr>
            <a:cxnSpLocks/>
          </p:cNvCxnSpPr>
          <p:nvPr/>
        </p:nvCxnSpPr>
        <p:spPr>
          <a:xfrm flipV="1">
            <a:off x="10719142" y="8221958"/>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4" name="Straight Arrow Connector 103">
            <a:extLst>
              <a:ext uri="{FF2B5EF4-FFF2-40B4-BE49-F238E27FC236}">
                <a16:creationId xmlns:a16="http://schemas.microsoft.com/office/drawing/2014/main" id="{B622EC31-4FA0-B84D-969C-B925D76A6BA1}"/>
              </a:ext>
            </a:extLst>
          </p:cNvPr>
          <p:cNvCxnSpPr>
            <a:cxnSpLocks/>
          </p:cNvCxnSpPr>
          <p:nvPr/>
        </p:nvCxnSpPr>
        <p:spPr>
          <a:xfrm flipV="1">
            <a:off x="13264865" y="7392411"/>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5" name="Straight Arrow Connector 104">
            <a:extLst>
              <a:ext uri="{FF2B5EF4-FFF2-40B4-BE49-F238E27FC236}">
                <a16:creationId xmlns:a16="http://schemas.microsoft.com/office/drawing/2014/main" id="{BB39D404-FB6D-1146-9197-746C78029C74}"/>
              </a:ext>
            </a:extLst>
          </p:cNvPr>
          <p:cNvCxnSpPr>
            <a:cxnSpLocks/>
          </p:cNvCxnSpPr>
          <p:nvPr/>
        </p:nvCxnSpPr>
        <p:spPr>
          <a:xfrm flipV="1">
            <a:off x="15764412" y="6563743"/>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6" name="Straight Arrow Connector 105">
            <a:extLst>
              <a:ext uri="{FF2B5EF4-FFF2-40B4-BE49-F238E27FC236}">
                <a16:creationId xmlns:a16="http://schemas.microsoft.com/office/drawing/2014/main" id="{BDD4A7E6-F088-8F4B-B960-D61DBD5B2F8A}"/>
              </a:ext>
            </a:extLst>
          </p:cNvPr>
          <p:cNvCxnSpPr>
            <a:cxnSpLocks/>
          </p:cNvCxnSpPr>
          <p:nvPr/>
        </p:nvCxnSpPr>
        <p:spPr>
          <a:xfrm flipV="1">
            <a:off x="18259741" y="5748845"/>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20563974-F341-1D49-B152-76F3A077D13F}"/>
              </a:ext>
            </a:extLst>
          </p:cNvPr>
          <p:cNvCxnSpPr>
            <a:cxnSpLocks/>
          </p:cNvCxnSpPr>
          <p:nvPr/>
        </p:nvCxnSpPr>
        <p:spPr>
          <a:xfrm flipV="1">
            <a:off x="20796764" y="4907319"/>
            <a:ext cx="702884" cy="236342"/>
          </a:xfrm>
          <a:prstGeom prst="straightConnector1">
            <a:avLst/>
          </a:prstGeom>
          <a:noFill/>
          <a:ln w="762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5186243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alphaModFix/>
          </a:blip>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4.2</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The Product (Scope Design)</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164680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alphaModFix/>
          </a:blip>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4.3</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Customer Experience</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81395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3">
            <a:alphaModFix/>
          </a:blip>
          <a:stretch>
            <a:fillRect/>
          </a:stretch>
        </p:blipFill>
        <p:spPr>
          <a:xfrm>
            <a:off x="0" y="0"/>
            <a:ext cx="24384000" cy="13716000"/>
          </a:xfrm>
          <a:prstGeom prst="rect">
            <a:avLst/>
          </a:prstGeom>
          <a:ln w="12700">
            <a:miter lim="400000"/>
          </a:ln>
        </p:spPr>
      </p:pic>
      <p:sp>
        <p:nvSpPr>
          <p:cNvPr id="463"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GB">
                <a:latin typeface="Arial" panose="020B0604020202020204"/>
                <a:cs typeface="Arial"/>
              </a:rPr>
              <a:t>4.4</a:t>
            </a:r>
            <a:endParaRPr lang="en-GB" sz="3200" b="1" i="0" u="none" strike="noStrike" kern="0" cap="none" spc="0" normalizeH="0" baseline="0" noProof="0">
              <a:ln>
                <a:noFill/>
              </a:ln>
              <a:solidFill>
                <a:srgbClr val="DE411B"/>
              </a:solidFill>
              <a:effectLst/>
              <a:uLnTx/>
              <a:uFillTx/>
              <a:latin typeface="Arial" panose="020B0604020202020204"/>
              <a:cs typeface="Arial"/>
            </a:endParaRPr>
          </a:p>
        </p:txBody>
      </p:sp>
      <p:sp>
        <p:nvSpPr>
          <p:cNvPr id="464"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GB" sz="7000" b="1" i="0" u="none" strike="noStrike" kern="0" cap="none" spc="-209" normalizeH="0" baseline="0" noProof="0">
                <a:ln>
                  <a:noFill/>
                </a:ln>
                <a:solidFill>
                  <a:srgbClr val="FFFFFF"/>
                </a:solidFill>
                <a:effectLst/>
                <a:uLnTx/>
                <a:uFillTx/>
                <a:latin typeface="Arial" panose="020B0604020202020204"/>
                <a:sym typeface="Helvetica"/>
              </a:rPr>
              <a:t>Risks &amp; Assumptions</a:t>
            </a:r>
            <a:endParaRPr kumimoji="0" sz="7000" b="1" i="0" u="none" strike="noStrike" kern="0" cap="none" spc="-209" normalizeH="0" baseline="0" noProof="0">
              <a:ln>
                <a:noFill/>
              </a:ln>
              <a:solidFill>
                <a:srgbClr val="FFFFFF"/>
              </a:solidFill>
              <a:effectLst/>
              <a:uLnTx/>
              <a:uFillTx/>
              <a:latin typeface="Arial" panose="020B0604020202020204"/>
              <a:sym typeface="Helvetica"/>
            </a:endParaRPr>
          </a:p>
        </p:txBody>
      </p:sp>
      <p:sp>
        <p:nvSpPr>
          <p:cNvPr id="465"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70262" rtl="0" eaLnBrk="1" fontAlgn="auto" latinLnBrk="0" hangingPunct="0">
              <a:lnSpc>
                <a:spcPct val="90000"/>
              </a:lnSpc>
              <a:spcBef>
                <a:spcPts val="0"/>
              </a:spcBef>
              <a:spcAft>
                <a:spcPts val="0"/>
              </a:spcAft>
              <a:buClrTx/>
              <a:buSzTx/>
              <a:buFontTx/>
              <a:buNone/>
              <a:tabLst/>
              <a:defRPr/>
            </a:pPr>
            <a:r>
              <a:rPr kumimoji="0" lang="en-GB" sz="1800" b="1" i="0" u="none" strike="noStrike" kern="0" cap="all" spc="180" normalizeH="0" baseline="0" noProof="0">
                <a:ln>
                  <a:noFill/>
                </a:ln>
                <a:solidFill>
                  <a:srgbClr val="FFFFFF"/>
                </a:solidFill>
                <a:effectLst/>
                <a:uLnTx/>
                <a:uFillTx/>
                <a:latin typeface="Arial" panose="020B0604020202020204"/>
                <a:ea typeface="+mn-ea"/>
                <a:cs typeface="+mn-cs"/>
                <a:sym typeface="Helvetica"/>
              </a:rPr>
              <a:t>Client name</a:t>
            </a:r>
          </a:p>
        </p:txBody>
      </p:sp>
      <p:pic>
        <p:nvPicPr>
          <p:cNvPr id="467"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778670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LCPolicyLabelClientValue xmlns="b00bdadb-5151-4b9a-bcb6-794e3648a446" xsi:nil="true"/>
    <lcf76f155ced4ddcb4097134ff3c332f xmlns="b00bdadb-5151-4b9a-bcb6-794e3648a446">
      <Terms xmlns="http://schemas.microsoft.com/office/infopath/2007/PartnerControls"/>
    </lcf76f155ced4ddcb4097134ff3c332f>
    <DLCPolicyLabelLock xmlns="b00bdadb-5151-4b9a-bcb6-794e3648a446" xsi:nil="true"/>
    <_dlc_DocId xmlns="9a90466d-298e-42c6-9514-fada4205df45">27SRNQJM56W6-168782361-316458</_dlc_DocId>
    <_dlc_DocIdUrl xmlns="9a90466d-298e-42c6-9514-fada4205df45">
      <Url>https://endava.sharepoint.com/Group/SalesAndMarketing/_layouts/15/DocIdRedir.aspx?ID=27SRNQJM56W6-168782361-316458</Url>
      <Description>27SRNQJM56W6-168782361-316458</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9" ma:contentTypeDescription="Create a new document." ma:contentTypeScope="" ma:versionID="0ea88cfb41f30e6b2a6da57c5a1a8e50">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b7e80db99bc56178e490cbaeb5683668"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CA252F39-48A3-44C1-A017-18E80F9E3DED}">
  <ds:schemaRefs>
    <ds:schemaRef ds:uri="http://purl.org/dc/elements/1.1/"/>
    <ds:schemaRef ds:uri="http://www.w3.org/XML/1998/namespace"/>
    <ds:schemaRef ds:uri="http://schemas.openxmlformats.org/package/2006/metadata/core-properties"/>
    <ds:schemaRef ds:uri="http://schemas.microsoft.com/office/2006/documentManagement/types"/>
    <ds:schemaRef ds:uri="http://purl.org/dc/dcmitype/"/>
    <ds:schemaRef ds:uri="b00bdadb-5151-4b9a-bcb6-794e3648a446"/>
    <ds:schemaRef ds:uri="9a90466d-298e-42c6-9514-fada4205df45"/>
    <ds:schemaRef ds:uri="http://schemas.microsoft.com/sharepoint/v3"/>
    <ds:schemaRef ds:uri="http://schemas.microsoft.com/office/infopath/2007/PartnerControls"/>
    <ds:schemaRef ds:uri="72899ffe-c9be-4b57-81d3-c0709dcc2e4b"/>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4FD97C28-C453-4996-9C87-DAF82CB8269F}">
  <ds:schemaRefs>
    <ds:schemaRef ds:uri="http://schemas.microsoft.com/sharepoint/events"/>
  </ds:schemaRefs>
</ds:datastoreItem>
</file>

<file path=customXml/itemProps4.xml><?xml version="1.0" encoding="utf-8"?>
<ds:datastoreItem xmlns:ds="http://schemas.openxmlformats.org/officeDocument/2006/customXml" ds:itemID="{7133EF94-2192-40F9-B81B-187BA5CFF5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4324</TotalTime>
  <Words>27471</Words>
  <Application>Microsoft Macintosh PowerPoint</Application>
  <PresentationFormat>Custom</PresentationFormat>
  <Paragraphs>3227</Paragraphs>
  <Slides>167</Slides>
  <Notes>151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167</vt:i4>
      </vt:variant>
    </vt:vector>
  </HeadingPairs>
  <TitlesOfParts>
    <vt:vector size="181" baseType="lpstr">
      <vt:lpstr>Arial Unicode MS</vt:lpstr>
      <vt:lpstr>Arial</vt:lpstr>
      <vt:lpstr>Arial Narrow</vt:lpstr>
      <vt:lpstr>Calibri</vt:lpstr>
      <vt:lpstr>dm sans</vt:lpstr>
      <vt:lpstr>Helvetica</vt:lpstr>
      <vt:lpstr>Helvetica Light</vt:lpstr>
      <vt:lpstr>Helvetica Neue Medium</vt:lpstr>
      <vt:lpstr>Lato</vt:lpstr>
      <vt:lpstr>OpenSans</vt:lpstr>
      <vt:lpstr>Roboto</vt:lpstr>
      <vt:lpstr>Trebuchet MS</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Change Log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Iulian Maxim</dc:creator>
  <cp:lastModifiedBy>Romina Bareiro</cp:lastModifiedBy>
  <cp:revision>4</cp:revision>
  <dcterms:modified xsi:type="dcterms:W3CDTF">2022-10-20T17:59:51Z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3318c780-b3a2-4454-b039-c3674f1327be</vt:lpwstr>
  </property>
  <property fmtid="{D5CDD505-2E9C-101B-9397-08002B2CF9AE}" pid="3" name="_dlc_policyId">
    <vt:lpwstr/>
  </property>
  <property fmtid="{D5CDD505-2E9C-101B-9397-08002B2CF9AE}" pid="4" name="ItemRetentionFormula">
    <vt:lpwstr/>
  </property>
  <property fmtid="{D5CDD505-2E9C-101B-9397-08002B2CF9AE}" pid="5" name="ContentTypeId">
    <vt:lpwstr>0x010100F424C9EFDDA4574FB5B977863045B9E8</vt:lpwstr>
  </property>
</Properties>
</file>